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24"/>
  </p:notesMasterIdLst>
  <p:handoutMasterIdLst>
    <p:handoutMasterId r:id="rId25"/>
  </p:handoutMasterIdLst>
  <p:sldIdLst>
    <p:sldId id="1121" r:id="rId6"/>
    <p:sldId id="1058" r:id="rId7"/>
    <p:sldId id="11113" r:id="rId8"/>
    <p:sldId id="11127" r:id="rId9"/>
    <p:sldId id="11094" r:id="rId10"/>
    <p:sldId id="11119" r:id="rId11"/>
    <p:sldId id="11125" r:id="rId12"/>
    <p:sldId id="10857" r:id="rId13"/>
    <p:sldId id="11114" r:id="rId14"/>
    <p:sldId id="11124" r:id="rId15"/>
    <p:sldId id="11129" r:id="rId16"/>
    <p:sldId id="11112" r:id="rId17"/>
    <p:sldId id="11126" r:id="rId18"/>
    <p:sldId id="11090" r:id="rId19"/>
    <p:sldId id="11092" r:id="rId20"/>
    <p:sldId id="11104" r:id="rId21"/>
    <p:sldId id="11106" r:id="rId22"/>
    <p:sldId id="1100" r:id="rId23"/>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p:defaultTextStyle>
  <p:extLst>
    <p:ext uri="{521415D9-36F7-43E2-AB2F-B90AF26B5E84}">
      <p14:sectionLst xmlns:p14="http://schemas.microsoft.com/office/powerpoint/2010/main">
        <p14:section name="Opening design options" id="{06174917-57A6-4F41-BF6A-8A86608CF5B9}">
          <p14:sldIdLst>
            <p14:sldId id="1121"/>
          </p14:sldIdLst>
        </p14:section>
        <p14:section name="Equity Markets Insights" id="{D008F5D1-C978-E54F-B715-59FDA356FCD4}">
          <p14:sldIdLst>
            <p14:sldId id="1058"/>
            <p14:sldId id="11113"/>
            <p14:sldId id="11127"/>
            <p14:sldId id="11094"/>
          </p14:sldIdLst>
        </p14:section>
        <p14:section name="Dividends Section" id="{76670607-7486-214D-91E8-89C13DAD9150}">
          <p14:sldIdLst>
            <p14:sldId id="11119"/>
            <p14:sldId id="11125"/>
          </p14:sldIdLst>
        </p14:section>
        <p14:section name="International Section" id="{1C5074FD-8D1A-4640-AF0E-CE6B1D8C5228}">
          <p14:sldIdLst>
            <p14:sldId id="10857"/>
            <p14:sldId id="11114"/>
            <p14:sldId id="11124"/>
          </p14:sldIdLst>
        </p14:section>
        <p14:section name="Growth Section" id="{4EC7A090-03C6-C54D-BE5E-6C072AF21DE7}">
          <p14:sldIdLst>
            <p14:sldId id="11129"/>
            <p14:sldId id="11112"/>
            <p14:sldId id="11126"/>
          </p14:sldIdLst>
        </p14:section>
        <p14:section name="Appendix" id="{AAE7FF1C-F236-AB4C-820B-10E759B907AA}">
          <p14:sldIdLst>
            <p14:sldId id="11090"/>
            <p14:sldId id="11092"/>
            <p14:sldId id="11104"/>
            <p14:sldId id="11106"/>
            <p14:sldId id="1100"/>
          </p14:sldIdLst>
        </p14:section>
      </p14:sectionLst>
    </p:ext>
    <p:ext uri="{EFAFB233-063F-42B5-8137-9DF3F51BA10A}">
      <p15:sldGuideLst xmlns:p15="http://schemas.microsoft.com/office/powerpoint/2012/main">
        <p15:guide id="1" orient="horz" pos="3521" userDrawn="1">
          <p15:clr>
            <a:srgbClr val="A4A3A4"/>
          </p15:clr>
        </p15:guide>
        <p15:guide id="2" pos="2448" userDrawn="1">
          <p15:clr>
            <a:srgbClr val="A4A3A4"/>
          </p15:clr>
        </p15:guide>
        <p15:guide id="3" orient="horz" pos="1457" userDrawn="1">
          <p15:clr>
            <a:srgbClr val="A4A3A4"/>
          </p15:clr>
        </p15:guide>
        <p15:guide id="4" orient="horz" pos="2432" userDrawn="1">
          <p15:clr>
            <a:srgbClr val="A4A3A4"/>
          </p15:clr>
        </p15:guide>
        <p15:guide id="6" orient="horz" pos="3744" userDrawn="1">
          <p15:clr>
            <a:srgbClr val="A4A3A4"/>
          </p15:clr>
        </p15:guide>
        <p15:guide id="7" orient="horz" pos="3657" userDrawn="1">
          <p15:clr>
            <a:srgbClr val="A4A3A4"/>
          </p15:clr>
        </p15:guide>
        <p15:guide id="9" orient="horz" pos="2832" userDrawn="1">
          <p15:clr>
            <a:srgbClr val="A4A3A4"/>
          </p15:clr>
        </p15:guide>
        <p15:guide id="10" pos="3600" userDrawn="1">
          <p15:clr>
            <a:srgbClr val="A4A3A4"/>
          </p15:clr>
        </p15:guide>
        <p15:guide id="11" orient="horz" pos="888" userDrawn="1">
          <p15:clr>
            <a:srgbClr val="A4A3A4"/>
          </p15:clr>
        </p15:guide>
        <p15:guide id="12" pos="1698" userDrawn="1">
          <p15:clr>
            <a:srgbClr val="A4A3A4"/>
          </p15:clr>
        </p15:guide>
        <p15:guide id="13" pos="7038" userDrawn="1">
          <p15:clr>
            <a:srgbClr val="A4A3A4"/>
          </p15:clr>
        </p15:guide>
        <p15:guide id="14" pos="5845" userDrawn="1">
          <p15:clr>
            <a:srgbClr val="A4A3A4"/>
          </p15:clr>
        </p15:guide>
        <p15:guide id="15" orient="horz" pos="2040" userDrawn="1">
          <p15:clr>
            <a:srgbClr val="A4A3A4"/>
          </p15:clr>
        </p15:guide>
        <p15:guide id="16" pos="3312" userDrawn="1">
          <p15:clr>
            <a:srgbClr val="A4A3A4"/>
          </p15:clr>
        </p15:guide>
        <p15:guide id="17" pos="7536" userDrawn="1">
          <p15:clr>
            <a:srgbClr val="A4A3A4"/>
          </p15:clr>
        </p15:guide>
        <p15:guide id="18" pos="4752" userDrawn="1">
          <p15:clr>
            <a:srgbClr val="A4A3A4"/>
          </p15:clr>
        </p15:guide>
      </p15:sldGuideLst>
    </p:ext>
    <p:ext uri="{2D200454-40CA-4A62-9FC3-DE9A4176ACB9}">
      <p15:notesGuideLst xmlns:p15="http://schemas.microsoft.com/office/powerpoint/2012/main">
        <p15:guide id="1" orient="horz" pos="1267"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22222"/>
    <a:srgbClr val="F2F1F0"/>
    <a:srgbClr val="002D72"/>
    <a:srgbClr val="00ADCD"/>
    <a:srgbClr val="0057B9"/>
    <a:srgbClr val="000000"/>
    <a:srgbClr val="762057"/>
    <a:srgbClr val="F4F3F0"/>
    <a:srgbClr val="938881"/>
    <a:srgbClr val="A49E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
          <a:latin typeface="Avenir Next LT Com Regular"/>
          <a:ea typeface="Avenir Next LT Com Regular"/>
          <a:cs typeface="Avenir Next LT Com Regular"/>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a:tcStyle>
        <a:tcBdr/>
        <a:fill>
          <a:solidFill>
            <a:srgbClr val="EFF1F3"/>
          </a:solidFill>
        </a:fill>
      </a:tcStyle>
    </a:band2H>
    <a:firstCol>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Avenir Next LT Com Regular"/>
          <a:ea typeface="Avenir Next LT Com Regular"/>
          <a:cs typeface="Avenir Next LT Com Regular"/>
        </a:font>
        <a:srgbClr val="FFFFFF"/>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7B018BB-80A7-4F77-B60F-C8B233D01FF8}" styleName="">
    <a:tblBg/>
    <a:wholeTbl>
      <a:tcTxStyle>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
          <a:latin typeface="Helvetica Neue Medium"/>
          <a:ea typeface="Helvetica Neue Medium"/>
          <a:cs typeface="Helvetica Neue Medium"/>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1DB100"/>
          </a:solidFill>
        </a:fill>
      </a:tcStyle>
    </a:firstCol>
    <a:lastRow>
      <a:tcTxStyle>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
          <a:latin typeface="Helvetica Neue Medium"/>
          <a:ea typeface="Helvetica Neue Medium"/>
          <a:cs typeface="Helvetica Neue Medium"/>
        </a:font>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2394938"/>
              <a:satOff val="-28078"/>
              <a:lumOff val="-30405"/>
            </a:schemeClr>
          </a:solidFill>
        </a:fill>
      </a:tcStyle>
    </a:firstCol>
    <a:la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575724"/>
              <a:satOff val="56070"/>
              <a:lumOff val="-30294"/>
            </a:schemeClr>
          </a:solidFill>
        </a:fill>
      </a:tcStyle>
    </a:firstCol>
    <a:lastRow>
      <a:tcTxStyle>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4D8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66" autoAdjust="0"/>
    <p:restoredTop sz="94966" autoAdjust="0"/>
  </p:normalViewPr>
  <p:slideViewPr>
    <p:cSldViewPr snapToGrid="0" snapToObjects="1">
      <p:cViewPr varScale="1">
        <p:scale>
          <a:sx n="117" d="100"/>
          <a:sy n="117" d="100"/>
        </p:scale>
        <p:origin x="960" y="176"/>
      </p:cViewPr>
      <p:guideLst>
        <p:guide orient="horz" pos="3521"/>
        <p:guide pos="2448"/>
        <p:guide orient="horz" pos="1457"/>
        <p:guide orient="horz" pos="2432"/>
        <p:guide orient="horz" pos="3744"/>
        <p:guide orient="horz" pos="3657"/>
        <p:guide orient="horz" pos="2832"/>
        <p:guide pos="3600"/>
        <p:guide orient="horz" pos="888"/>
        <p:guide pos="1698"/>
        <p:guide pos="7038"/>
        <p:guide pos="5845"/>
        <p:guide orient="horz" pos="2040"/>
        <p:guide pos="3312"/>
        <p:guide pos="7536"/>
        <p:guide pos="4752"/>
      </p:guideLst>
    </p:cSldViewPr>
  </p:slideViewPr>
  <p:outlineViewPr>
    <p:cViewPr>
      <p:scale>
        <a:sx n="33" d="100"/>
        <a:sy n="33" d="100"/>
      </p:scale>
      <p:origin x="0" y="0"/>
    </p:cViewPr>
  </p:outlineViewPr>
  <p:notesTextViewPr>
    <p:cViewPr>
      <p:scale>
        <a:sx n="20" d="100"/>
        <a:sy n="20" d="100"/>
      </p:scale>
      <p:origin x="0" y="0"/>
    </p:cViewPr>
  </p:notesTextViewPr>
  <p:sorterViewPr>
    <p:cViewPr varScale="1">
      <p:scale>
        <a:sx n="1" d="1"/>
        <a:sy n="1" d="1"/>
      </p:scale>
      <p:origin x="0" y="0"/>
    </p:cViewPr>
  </p:sorterViewPr>
  <p:notesViewPr>
    <p:cSldViewPr snapToGrid="0" snapToObjects="1" showGuides="1">
      <p:cViewPr>
        <p:scale>
          <a:sx n="85" d="100"/>
          <a:sy n="85" d="100"/>
        </p:scale>
        <p:origin x="4568" y="520"/>
      </p:cViewPr>
      <p:guideLst>
        <p:guide orient="horz" pos="1267"/>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10 yr Treasury Yield</c:v>
                </c:pt>
              </c:strCache>
            </c:strRef>
          </c:tx>
          <c:spPr>
            <a:ln w="28575" cap="rnd">
              <a:solidFill>
                <a:schemeClr val="accent1"/>
              </a:solidFill>
              <a:round/>
            </a:ln>
            <a:effectLst/>
          </c:spPr>
          <c:marker>
            <c:symbol val="none"/>
          </c:marker>
          <c:cat>
            <c:numRef>
              <c:f>Sheet1!$A$2:$A$155</c:f>
              <c:numCache>
                <c:formatCode>General</c:formatCode>
                <c:ptCount val="154"/>
                <c:pt idx="0">
                  <c:v>1870</c:v>
                </c:pt>
                <c:pt idx="1">
                  <c:v>1871</c:v>
                </c:pt>
                <c:pt idx="2">
                  <c:v>1872</c:v>
                </c:pt>
                <c:pt idx="3">
                  <c:v>1873</c:v>
                </c:pt>
                <c:pt idx="4">
                  <c:v>1874</c:v>
                </c:pt>
                <c:pt idx="5">
                  <c:v>1875</c:v>
                </c:pt>
                <c:pt idx="6">
                  <c:v>1876</c:v>
                </c:pt>
                <c:pt idx="7">
                  <c:v>1877</c:v>
                </c:pt>
                <c:pt idx="8">
                  <c:v>1878</c:v>
                </c:pt>
                <c:pt idx="9">
                  <c:v>1879</c:v>
                </c:pt>
                <c:pt idx="10">
                  <c:v>1880</c:v>
                </c:pt>
                <c:pt idx="11">
                  <c:v>1881</c:v>
                </c:pt>
                <c:pt idx="12">
                  <c:v>1882</c:v>
                </c:pt>
                <c:pt idx="13">
                  <c:v>1883</c:v>
                </c:pt>
                <c:pt idx="14">
                  <c:v>1884</c:v>
                </c:pt>
                <c:pt idx="15">
                  <c:v>1885</c:v>
                </c:pt>
                <c:pt idx="16">
                  <c:v>1886</c:v>
                </c:pt>
                <c:pt idx="17">
                  <c:v>1887</c:v>
                </c:pt>
                <c:pt idx="18">
                  <c:v>1888</c:v>
                </c:pt>
                <c:pt idx="19">
                  <c:v>1889</c:v>
                </c:pt>
                <c:pt idx="20">
                  <c:v>1890</c:v>
                </c:pt>
                <c:pt idx="21">
                  <c:v>1891</c:v>
                </c:pt>
                <c:pt idx="22">
                  <c:v>1892</c:v>
                </c:pt>
                <c:pt idx="23">
                  <c:v>1893</c:v>
                </c:pt>
                <c:pt idx="24">
                  <c:v>1894</c:v>
                </c:pt>
                <c:pt idx="25">
                  <c:v>1895</c:v>
                </c:pt>
                <c:pt idx="26">
                  <c:v>1896</c:v>
                </c:pt>
                <c:pt idx="27">
                  <c:v>1897</c:v>
                </c:pt>
                <c:pt idx="28">
                  <c:v>1898</c:v>
                </c:pt>
                <c:pt idx="29">
                  <c:v>1899</c:v>
                </c:pt>
                <c:pt idx="30">
                  <c:v>1900</c:v>
                </c:pt>
                <c:pt idx="31">
                  <c:v>1901</c:v>
                </c:pt>
                <c:pt idx="32">
                  <c:v>1902</c:v>
                </c:pt>
                <c:pt idx="33">
                  <c:v>1903</c:v>
                </c:pt>
                <c:pt idx="34">
                  <c:v>1904</c:v>
                </c:pt>
                <c:pt idx="35">
                  <c:v>1905</c:v>
                </c:pt>
                <c:pt idx="36">
                  <c:v>1906</c:v>
                </c:pt>
                <c:pt idx="37">
                  <c:v>1907</c:v>
                </c:pt>
                <c:pt idx="38">
                  <c:v>1908</c:v>
                </c:pt>
                <c:pt idx="39">
                  <c:v>1909</c:v>
                </c:pt>
                <c:pt idx="40">
                  <c:v>1910</c:v>
                </c:pt>
                <c:pt idx="41">
                  <c:v>1911</c:v>
                </c:pt>
                <c:pt idx="42">
                  <c:v>1912</c:v>
                </c:pt>
                <c:pt idx="43">
                  <c:v>1913</c:v>
                </c:pt>
                <c:pt idx="44">
                  <c:v>1914</c:v>
                </c:pt>
                <c:pt idx="45">
                  <c:v>1915</c:v>
                </c:pt>
                <c:pt idx="46">
                  <c:v>1916</c:v>
                </c:pt>
                <c:pt idx="47">
                  <c:v>1917</c:v>
                </c:pt>
                <c:pt idx="48">
                  <c:v>1918</c:v>
                </c:pt>
                <c:pt idx="49">
                  <c:v>1919</c:v>
                </c:pt>
                <c:pt idx="50">
                  <c:v>1920</c:v>
                </c:pt>
                <c:pt idx="51">
                  <c:v>1921</c:v>
                </c:pt>
                <c:pt idx="52">
                  <c:v>1922</c:v>
                </c:pt>
                <c:pt idx="53">
                  <c:v>1923</c:v>
                </c:pt>
                <c:pt idx="54">
                  <c:v>1924</c:v>
                </c:pt>
                <c:pt idx="55">
                  <c:v>1925</c:v>
                </c:pt>
                <c:pt idx="56">
                  <c:v>1926</c:v>
                </c:pt>
                <c:pt idx="57">
                  <c:v>1927</c:v>
                </c:pt>
                <c:pt idx="58">
                  <c:v>1928</c:v>
                </c:pt>
                <c:pt idx="59">
                  <c:v>1929</c:v>
                </c:pt>
                <c:pt idx="60">
                  <c:v>1930</c:v>
                </c:pt>
                <c:pt idx="61">
                  <c:v>1931</c:v>
                </c:pt>
                <c:pt idx="62">
                  <c:v>1932</c:v>
                </c:pt>
                <c:pt idx="63">
                  <c:v>1933</c:v>
                </c:pt>
                <c:pt idx="64">
                  <c:v>1934</c:v>
                </c:pt>
                <c:pt idx="65">
                  <c:v>1935</c:v>
                </c:pt>
                <c:pt idx="66">
                  <c:v>1936</c:v>
                </c:pt>
                <c:pt idx="67">
                  <c:v>1937</c:v>
                </c:pt>
                <c:pt idx="68">
                  <c:v>1938</c:v>
                </c:pt>
                <c:pt idx="69">
                  <c:v>1939</c:v>
                </c:pt>
                <c:pt idx="70">
                  <c:v>1940</c:v>
                </c:pt>
                <c:pt idx="71">
                  <c:v>1941</c:v>
                </c:pt>
                <c:pt idx="72">
                  <c:v>1942</c:v>
                </c:pt>
                <c:pt idx="73">
                  <c:v>1943</c:v>
                </c:pt>
                <c:pt idx="74">
                  <c:v>1944</c:v>
                </c:pt>
                <c:pt idx="75">
                  <c:v>1945</c:v>
                </c:pt>
                <c:pt idx="76">
                  <c:v>1946</c:v>
                </c:pt>
                <c:pt idx="77">
                  <c:v>1947</c:v>
                </c:pt>
                <c:pt idx="78">
                  <c:v>1948</c:v>
                </c:pt>
                <c:pt idx="79">
                  <c:v>1949</c:v>
                </c:pt>
                <c:pt idx="80">
                  <c:v>1950</c:v>
                </c:pt>
                <c:pt idx="81">
                  <c:v>1951</c:v>
                </c:pt>
                <c:pt idx="82">
                  <c:v>1952</c:v>
                </c:pt>
                <c:pt idx="83">
                  <c:v>1953</c:v>
                </c:pt>
                <c:pt idx="84">
                  <c:v>1954</c:v>
                </c:pt>
                <c:pt idx="85">
                  <c:v>1955</c:v>
                </c:pt>
                <c:pt idx="86">
                  <c:v>1956</c:v>
                </c:pt>
                <c:pt idx="87">
                  <c:v>1957</c:v>
                </c:pt>
                <c:pt idx="88">
                  <c:v>1958</c:v>
                </c:pt>
                <c:pt idx="89">
                  <c:v>1959</c:v>
                </c:pt>
                <c:pt idx="90">
                  <c:v>1960</c:v>
                </c:pt>
                <c:pt idx="91">
                  <c:v>1961</c:v>
                </c:pt>
                <c:pt idx="92">
                  <c:v>1962</c:v>
                </c:pt>
                <c:pt idx="93">
                  <c:v>1963</c:v>
                </c:pt>
                <c:pt idx="94">
                  <c:v>1964</c:v>
                </c:pt>
                <c:pt idx="95">
                  <c:v>1965</c:v>
                </c:pt>
                <c:pt idx="96">
                  <c:v>1966</c:v>
                </c:pt>
                <c:pt idx="97">
                  <c:v>1967</c:v>
                </c:pt>
                <c:pt idx="98">
                  <c:v>1968</c:v>
                </c:pt>
                <c:pt idx="99">
                  <c:v>1969</c:v>
                </c:pt>
                <c:pt idx="100">
                  <c:v>1970</c:v>
                </c:pt>
                <c:pt idx="101">
                  <c:v>1971</c:v>
                </c:pt>
                <c:pt idx="102">
                  <c:v>1972</c:v>
                </c:pt>
                <c:pt idx="103">
                  <c:v>1973</c:v>
                </c:pt>
                <c:pt idx="104">
                  <c:v>1974</c:v>
                </c:pt>
                <c:pt idx="105">
                  <c:v>1975</c:v>
                </c:pt>
                <c:pt idx="106">
                  <c:v>1976</c:v>
                </c:pt>
                <c:pt idx="107">
                  <c:v>1977</c:v>
                </c:pt>
                <c:pt idx="108">
                  <c:v>1978</c:v>
                </c:pt>
                <c:pt idx="109">
                  <c:v>1979</c:v>
                </c:pt>
                <c:pt idx="110">
                  <c:v>1980</c:v>
                </c:pt>
                <c:pt idx="111">
                  <c:v>1981</c:v>
                </c:pt>
                <c:pt idx="112">
                  <c:v>1982</c:v>
                </c:pt>
                <c:pt idx="113">
                  <c:v>1983</c:v>
                </c:pt>
                <c:pt idx="114">
                  <c:v>1984</c:v>
                </c:pt>
                <c:pt idx="115">
                  <c:v>1985</c:v>
                </c:pt>
                <c:pt idx="116">
                  <c:v>1986</c:v>
                </c:pt>
                <c:pt idx="117">
                  <c:v>1987</c:v>
                </c:pt>
                <c:pt idx="118">
                  <c:v>1988</c:v>
                </c:pt>
                <c:pt idx="119">
                  <c:v>1989</c:v>
                </c:pt>
                <c:pt idx="120">
                  <c:v>1990</c:v>
                </c:pt>
                <c:pt idx="121">
                  <c:v>1991</c:v>
                </c:pt>
                <c:pt idx="122">
                  <c:v>1992</c:v>
                </c:pt>
                <c:pt idx="123">
                  <c:v>1993</c:v>
                </c:pt>
                <c:pt idx="124">
                  <c:v>1994</c:v>
                </c:pt>
                <c:pt idx="125">
                  <c:v>1995</c:v>
                </c:pt>
                <c:pt idx="126">
                  <c:v>1996</c:v>
                </c:pt>
                <c:pt idx="127">
                  <c:v>1997</c:v>
                </c:pt>
                <c:pt idx="128">
                  <c:v>1998</c:v>
                </c:pt>
                <c:pt idx="129">
                  <c:v>1999</c:v>
                </c:pt>
                <c:pt idx="130">
                  <c:v>2000</c:v>
                </c:pt>
                <c:pt idx="131">
                  <c:v>2001</c:v>
                </c:pt>
                <c:pt idx="132">
                  <c:v>2002</c:v>
                </c:pt>
                <c:pt idx="133">
                  <c:v>2003</c:v>
                </c:pt>
                <c:pt idx="134">
                  <c:v>2004</c:v>
                </c:pt>
                <c:pt idx="135">
                  <c:v>2005</c:v>
                </c:pt>
                <c:pt idx="136">
                  <c:v>2006</c:v>
                </c:pt>
                <c:pt idx="137">
                  <c:v>2007</c:v>
                </c:pt>
                <c:pt idx="138">
                  <c:v>2008</c:v>
                </c:pt>
                <c:pt idx="139">
                  <c:v>2009</c:v>
                </c:pt>
                <c:pt idx="140">
                  <c:v>2010</c:v>
                </c:pt>
                <c:pt idx="141">
                  <c:v>2011</c:v>
                </c:pt>
                <c:pt idx="142">
                  <c:v>2012</c:v>
                </c:pt>
                <c:pt idx="143">
                  <c:v>2013</c:v>
                </c:pt>
                <c:pt idx="144">
                  <c:v>2014</c:v>
                </c:pt>
                <c:pt idx="145">
                  <c:v>2015</c:v>
                </c:pt>
                <c:pt idx="146">
                  <c:v>2016</c:v>
                </c:pt>
                <c:pt idx="147">
                  <c:v>2017</c:v>
                </c:pt>
                <c:pt idx="148">
                  <c:v>2018</c:v>
                </c:pt>
                <c:pt idx="149">
                  <c:v>2019</c:v>
                </c:pt>
                <c:pt idx="150">
                  <c:v>2020</c:v>
                </c:pt>
                <c:pt idx="151">
                  <c:v>2021</c:v>
                </c:pt>
                <c:pt idx="152">
                  <c:v>2022</c:v>
                </c:pt>
                <c:pt idx="153">
                  <c:v>2023</c:v>
                </c:pt>
              </c:numCache>
            </c:numRef>
          </c:cat>
          <c:val>
            <c:numRef>
              <c:f>Sheet1!$B$2:$B$155</c:f>
              <c:numCache>
                <c:formatCode>0.00%</c:formatCode>
                <c:ptCount val="154"/>
                <c:pt idx="0">
                  <c:v>5.3199999999999997E-2</c:v>
                </c:pt>
                <c:pt idx="1">
                  <c:v>5.3600000000000002E-2</c:v>
                </c:pt>
                <c:pt idx="2">
                  <c:v>5.5800000000000002E-2</c:v>
                </c:pt>
                <c:pt idx="3">
                  <c:v>5.4699999999999999E-2</c:v>
                </c:pt>
                <c:pt idx="4">
                  <c:v>5.0700000000000002E-2</c:v>
                </c:pt>
                <c:pt idx="5">
                  <c:v>4.5900000000000003E-2</c:v>
                </c:pt>
                <c:pt idx="6">
                  <c:v>4.4499999999999998E-2</c:v>
                </c:pt>
                <c:pt idx="7">
                  <c:v>4.3400000000000001E-2</c:v>
                </c:pt>
                <c:pt idx="8">
                  <c:v>4.2200000000000001E-2</c:v>
                </c:pt>
                <c:pt idx="9">
                  <c:v>4.02E-2</c:v>
                </c:pt>
                <c:pt idx="10">
                  <c:v>3.6999999999999998E-2</c:v>
                </c:pt>
                <c:pt idx="11">
                  <c:v>3.6200000000000003E-2</c:v>
                </c:pt>
                <c:pt idx="12">
                  <c:v>3.6299999999999999E-2</c:v>
                </c:pt>
                <c:pt idx="13">
                  <c:v>3.6200000000000003E-2</c:v>
                </c:pt>
                <c:pt idx="14">
                  <c:v>3.5200000000000002E-2</c:v>
                </c:pt>
                <c:pt idx="15">
                  <c:v>3.3700000000000001E-2</c:v>
                </c:pt>
                <c:pt idx="16">
                  <c:v>3.5200000000000002E-2</c:v>
                </c:pt>
                <c:pt idx="17">
                  <c:v>3.6700000000000003E-2</c:v>
                </c:pt>
                <c:pt idx="18">
                  <c:v>3.4500000000000003E-2</c:v>
                </c:pt>
                <c:pt idx="19">
                  <c:v>3.4200000000000001E-2</c:v>
                </c:pt>
                <c:pt idx="20">
                  <c:v>3.6200000000000003E-2</c:v>
                </c:pt>
                <c:pt idx="21">
                  <c:v>3.5999999999999997E-2</c:v>
                </c:pt>
                <c:pt idx="22">
                  <c:v>3.7499999999999999E-2</c:v>
                </c:pt>
                <c:pt idx="23">
                  <c:v>3.6999999999999998E-2</c:v>
                </c:pt>
                <c:pt idx="24">
                  <c:v>3.4599999999999999E-2</c:v>
                </c:pt>
                <c:pt idx="25">
                  <c:v>3.5999999999999997E-2</c:v>
                </c:pt>
                <c:pt idx="26">
                  <c:v>3.4000000000000002E-2</c:v>
                </c:pt>
                <c:pt idx="27">
                  <c:v>3.3500000000000002E-2</c:v>
                </c:pt>
                <c:pt idx="28">
                  <c:v>3.1E-2</c:v>
                </c:pt>
                <c:pt idx="29">
                  <c:v>3.15E-2</c:v>
                </c:pt>
                <c:pt idx="30">
                  <c:v>3.1E-2</c:v>
                </c:pt>
                <c:pt idx="31">
                  <c:v>3.1800000000000002E-2</c:v>
                </c:pt>
                <c:pt idx="32">
                  <c:v>3.3000000000000002E-2</c:v>
                </c:pt>
                <c:pt idx="33">
                  <c:v>3.4000000000000002E-2</c:v>
                </c:pt>
                <c:pt idx="34">
                  <c:v>3.4799999999999998E-2</c:v>
                </c:pt>
                <c:pt idx="35">
                  <c:v>3.4299999999999997E-2</c:v>
                </c:pt>
                <c:pt idx="36">
                  <c:v>3.6700000000000003E-2</c:v>
                </c:pt>
                <c:pt idx="37">
                  <c:v>3.8699999999999998E-2</c:v>
                </c:pt>
                <c:pt idx="38">
                  <c:v>3.7600000000000001E-2</c:v>
                </c:pt>
                <c:pt idx="39">
                  <c:v>3.9100000000000003E-2</c:v>
                </c:pt>
                <c:pt idx="40">
                  <c:v>3.9800000000000002E-2</c:v>
                </c:pt>
                <c:pt idx="41">
                  <c:v>4.0099999999999997E-2</c:v>
                </c:pt>
                <c:pt idx="42">
                  <c:v>4.4499999999999998E-2</c:v>
                </c:pt>
                <c:pt idx="43">
                  <c:v>4.1599999999999998E-2</c:v>
                </c:pt>
                <c:pt idx="44">
                  <c:v>4.24E-2</c:v>
                </c:pt>
                <c:pt idx="45">
                  <c:v>4.0500000000000001E-2</c:v>
                </c:pt>
                <c:pt idx="46">
                  <c:v>4.2299999999999997E-2</c:v>
                </c:pt>
                <c:pt idx="47">
                  <c:v>4.5699999999999998E-2</c:v>
                </c:pt>
                <c:pt idx="48">
                  <c:v>4.4999999999999998E-2</c:v>
                </c:pt>
                <c:pt idx="49">
                  <c:v>4.9700000000000001E-2</c:v>
                </c:pt>
                <c:pt idx="50">
                  <c:v>5.0900000000000001E-2</c:v>
                </c:pt>
                <c:pt idx="51">
                  <c:v>4.2999999999999997E-2</c:v>
                </c:pt>
                <c:pt idx="52">
                  <c:v>4.36E-2</c:v>
                </c:pt>
                <c:pt idx="53">
                  <c:v>4.0599999999999997E-2</c:v>
                </c:pt>
                <c:pt idx="54">
                  <c:v>3.8600000000000002E-2</c:v>
                </c:pt>
                <c:pt idx="55">
                  <c:v>3.6799999999999999E-2</c:v>
                </c:pt>
                <c:pt idx="56">
                  <c:v>3.3399999999999999E-2</c:v>
                </c:pt>
                <c:pt idx="57">
                  <c:v>3.3300000000000003E-2</c:v>
                </c:pt>
                <c:pt idx="58">
                  <c:v>3.5999999999999997E-2</c:v>
                </c:pt>
                <c:pt idx="59">
                  <c:v>3.2899999999999999E-2</c:v>
                </c:pt>
                <c:pt idx="60">
                  <c:v>3.3399999999999999E-2</c:v>
                </c:pt>
                <c:pt idx="61">
                  <c:v>3.6799999999999999E-2</c:v>
                </c:pt>
                <c:pt idx="62">
                  <c:v>3.3099999999999997E-2</c:v>
                </c:pt>
                <c:pt idx="63">
                  <c:v>3.1199999999999999E-2</c:v>
                </c:pt>
                <c:pt idx="64">
                  <c:v>2.7900000000000001E-2</c:v>
                </c:pt>
                <c:pt idx="65">
                  <c:v>2.6499999999999999E-2</c:v>
                </c:pt>
                <c:pt idx="66">
                  <c:v>2.6800000000000001E-2</c:v>
                </c:pt>
                <c:pt idx="67">
                  <c:v>2.5600000000000001E-2</c:v>
                </c:pt>
                <c:pt idx="68">
                  <c:v>2.3599999999999999E-2</c:v>
                </c:pt>
                <c:pt idx="69">
                  <c:v>2.2100000000000002E-2</c:v>
                </c:pt>
                <c:pt idx="70">
                  <c:v>1.95E-2</c:v>
                </c:pt>
                <c:pt idx="71">
                  <c:v>2.46E-2</c:v>
                </c:pt>
                <c:pt idx="72">
                  <c:v>2.47E-2</c:v>
                </c:pt>
                <c:pt idx="73">
                  <c:v>2.4799999999999999E-2</c:v>
                </c:pt>
                <c:pt idx="74">
                  <c:v>2.3699999999999999E-2</c:v>
                </c:pt>
                <c:pt idx="75">
                  <c:v>2.1899999999999999E-2</c:v>
                </c:pt>
                <c:pt idx="76">
                  <c:v>2.2499999999999999E-2</c:v>
                </c:pt>
                <c:pt idx="77">
                  <c:v>2.4400000000000002E-2</c:v>
                </c:pt>
                <c:pt idx="78">
                  <c:v>2.3099999999999999E-2</c:v>
                </c:pt>
                <c:pt idx="79">
                  <c:v>2.3199999999999998E-2</c:v>
                </c:pt>
                <c:pt idx="80">
                  <c:v>2.5700000000000001E-2</c:v>
                </c:pt>
                <c:pt idx="81">
                  <c:v>2.6800000000000001E-2</c:v>
                </c:pt>
                <c:pt idx="82">
                  <c:v>2.8299999999999999E-2</c:v>
                </c:pt>
                <c:pt idx="83">
                  <c:v>2.4799999999999999E-2</c:v>
                </c:pt>
                <c:pt idx="84">
                  <c:v>2.6100000000000002E-2</c:v>
                </c:pt>
                <c:pt idx="85">
                  <c:v>2.9000000000000001E-2</c:v>
                </c:pt>
                <c:pt idx="86">
                  <c:v>3.4599999999999999E-2</c:v>
                </c:pt>
                <c:pt idx="87">
                  <c:v>3.09E-2</c:v>
                </c:pt>
                <c:pt idx="88">
                  <c:v>4.02E-2</c:v>
                </c:pt>
                <c:pt idx="89">
                  <c:v>4.7199999999999999E-2</c:v>
                </c:pt>
                <c:pt idx="90">
                  <c:v>3.8399999999999997E-2</c:v>
                </c:pt>
                <c:pt idx="91">
                  <c:v>4.0800000000000003E-2</c:v>
                </c:pt>
                <c:pt idx="92">
                  <c:v>3.85E-2</c:v>
                </c:pt>
                <c:pt idx="93">
                  <c:v>4.1399999999999999E-2</c:v>
                </c:pt>
                <c:pt idx="94">
                  <c:v>4.2099999999999999E-2</c:v>
                </c:pt>
                <c:pt idx="95">
                  <c:v>4.6500000000000007E-2</c:v>
                </c:pt>
                <c:pt idx="96">
                  <c:v>4.6399999999999997E-2</c:v>
                </c:pt>
                <c:pt idx="97">
                  <c:v>5.7000000000000002E-2</c:v>
                </c:pt>
                <c:pt idx="98">
                  <c:v>6.1600000000000002E-2</c:v>
                </c:pt>
                <c:pt idx="99">
                  <c:v>7.8799999999999995E-2</c:v>
                </c:pt>
                <c:pt idx="100">
                  <c:v>6.5000000000000002E-2</c:v>
                </c:pt>
                <c:pt idx="101">
                  <c:v>5.8899999999999994E-2</c:v>
                </c:pt>
                <c:pt idx="102">
                  <c:v>6.4100000000000004E-2</c:v>
                </c:pt>
                <c:pt idx="103">
                  <c:v>6.9000000000000006E-2</c:v>
                </c:pt>
                <c:pt idx="104">
                  <c:v>7.400000000000001E-2</c:v>
                </c:pt>
                <c:pt idx="105">
                  <c:v>7.7600000000000002E-2</c:v>
                </c:pt>
                <c:pt idx="106">
                  <c:v>6.8099999999999994E-2</c:v>
                </c:pt>
                <c:pt idx="107">
                  <c:v>7.7800000000000008E-2</c:v>
                </c:pt>
                <c:pt idx="108">
                  <c:v>9.1499999999999998E-2</c:v>
                </c:pt>
                <c:pt idx="109">
                  <c:v>0.1033</c:v>
                </c:pt>
                <c:pt idx="110">
                  <c:v>0.12429999999999999</c:v>
                </c:pt>
                <c:pt idx="111">
                  <c:v>0.13980000000000001</c:v>
                </c:pt>
                <c:pt idx="112">
                  <c:v>0.1036</c:v>
                </c:pt>
                <c:pt idx="113">
                  <c:v>0.1182</c:v>
                </c:pt>
                <c:pt idx="114">
                  <c:v>0.11550000000000001</c:v>
                </c:pt>
                <c:pt idx="115">
                  <c:v>0.09</c:v>
                </c:pt>
                <c:pt idx="116">
                  <c:v>7.2300000000000003E-2</c:v>
                </c:pt>
                <c:pt idx="117">
                  <c:v>8.8300000000000003E-2</c:v>
                </c:pt>
                <c:pt idx="118">
                  <c:v>9.1400000000000009E-2</c:v>
                </c:pt>
                <c:pt idx="119">
                  <c:v>7.9299999999999995E-2</c:v>
                </c:pt>
                <c:pt idx="120">
                  <c:v>8.0799999999999997E-2</c:v>
                </c:pt>
                <c:pt idx="121">
                  <c:v>6.7099999999999993E-2</c:v>
                </c:pt>
                <c:pt idx="122">
                  <c:v>6.7000000000000004E-2</c:v>
                </c:pt>
                <c:pt idx="123">
                  <c:v>5.8299999999999998E-2</c:v>
                </c:pt>
                <c:pt idx="124">
                  <c:v>7.8399999999999997E-2</c:v>
                </c:pt>
                <c:pt idx="125">
                  <c:v>5.5800000000000002E-2</c:v>
                </c:pt>
                <c:pt idx="126">
                  <c:v>6.4299999999999996E-2</c:v>
                </c:pt>
                <c:pt idx="127">
                  <c:v>5.7500000000000002E-2</c:v>
                </c:pt>
                <c:pt idx="128">
                  <c:v>4.6500000000000007E-2</c:v>
                </c:pt>
                <c:pt idx="129">
                  <c:v>6.4500000000000002E-2</c:v>
                </c:pt>
                <c:pt idx="130">
                  <c:v>5.1200000000000002E-2</c:v>
                </c:pt>
                <c:pt idx="131">
                  <c:v>5.0700000000000002E-2</c:v>
                </c:pt>
                <c:pt idx="132">
                  <c:v>3.8300000000000001E-2</c:v>
                </c:pt>
                <c:pt idx="133">
                  <c:v>4.2699999999999995E-2</c:v>
                </c:pt>
                <c:pt idx="134">
                  <c:v>4.24E-2</c:v>
                </c:pt>
                <c:pt idx="135">
                  <c:v>4.3899999999999995E-2</c:v>
                </c:pt>
                <c:pt idx="136">
                  <c:v>4.7100000000000003E-2</c:v>
                </c:pt>
                <c:pt idx="137">
                  <c:v>4.0399999999999998E-2</c:v>
                </c:pt>
                <c:pt idx="138">
                  <c:v>2.2499999999999999E-2</c:v>
                </c:pt>
                <c:pt idx="139">
                  <c:v>3.85E-2</c:v>
                </c:pt>
                <c:pt idx="140">
                  <c:v>3.3000000000000002E-2</c:v>
                </c:pt>
                <c:pt idx="141">
                  <c:v>1.89E-2</c:v>
                </c:pt>
                <c:pt idx="142">
                  <c:v>1.78E-2</c:v>
                </c:pt>
                <c:pt idx="143">
                  <c:v>3.04E-2</c:v>
                </c:pt>
                <c:pt idx="144">
                  <c:v>2.1700000000000001E-2</c:v>
                </c:pt>
                <c:pt idx="145">
                  <c:v>2.2700000000000001E-2</c:v>
                </c:pt>
                <c:pt idx="146">
                  <c:v>2.4500000000000001E-2</c:v>
                </c:pt>
                <c:pt idx="147">
                  <c:v>2.4E-2</c:v>
                </c:pt>
                <c:pt idx="148">
                  <c:v>2.69E-2</c:v>
                </c:pt>
                <c:pt idx="149">
                  <c:v>1.9199999999999998E-2</c:v>
                </c:pt>
                <c:pt idx="150">
                  <c:v>9.300000000000001E-3</c:v>
                </c:pt>
                <c:pt idx="151">
                  <c:v>1.52E-2</c:v>
                </c:pt>
                <c:pt idx="152">
                  <c:v>3.8800000000000001E-2</c:v>
                </c:pt>
                <c:pt idx="153">
                  <c:v>3.8800000000000001E-2</c:v>
                </c:pt>
              </c:numCache>
            </c:numRef>
          </c:val>
          <c:smooth val="0"/>
          <c:extLst>
            <c:ext xmlns:c16="http://schemas.microsoft.com/office/drawing/2014/chart" uri="{C3380CC4-5D6E-409C-BE32-E72D297353CC}">
              <c16:uniqueId val="{00000000-9247-8544-AD95-0DF5FC138AAD}"/>
            </c:ext>
          </c:extLst>
        </c:ser>
        <c:dLbls>
          <c:showLegendKey val="0"/>
          <c:showVal val="0"/>
          <c:showCatName val="0"/>
          <c:showSerName val="0"/>
          <c:showPercent val="0"/>
          <c:showBubbleSize val="0"/>
        </c:dLbls>
        <c:smooth val="0"/>
        <c:axId val="914731280"/>
        <c:axId val="914733008"/>
      </c:lineChart>
      <c:catAx>
        <c:axId val="914731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1" i="0" u="none" strike="noStrike" kern="1200" baseline="0">
                <a:solidFill>
                  <a:schemeClr val="tx1">
                    <a:lumMod val="65000"/>
                    <a:lumOff val="35000"/>
                  </a:schemeClr>
                </a:solidFill>
                <a:latin typeface="+mn-lt"/>
                <a:ea typeface="+mn-ea"/>
                <a:cs typeface="+mn-cs"/>
              </a:defRPr>
            </a:pPr>
            <a:endParaRPr lang="en-US"/>
          </a:p>
        </c:txPr>
        <c:crossAx val="914733008"/>
        <c:crosses val="autoZero"/>
        <c:auto val="1"/>
        <c:lblAlgn val="ctr"/>
        <c:lblOffset val="100"/>
        <c:tickLblSkip val="10"/>
        <c:tickMarkSkip val="10"/>
        <c:noMultiLvlLbl val="0"/>
      </c:catAx>
      <c:valAx>
        <c:axId val="914733008"/>
        <c:scaling>
          <c:orientation val="minMax"/>
          <c:max val="0.14000000000000001"/>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4731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83028391460703E-2"/>
          <c:y val="3.9043209402119063E-2"/>
          <c:w val="0.87900471853064666"/>
          <c:h val="0.88634876681310437"/>
        </c:manualLayout>
      </c:layout>
      <c:lineChart>
        <c:grouping val="standard"/>
        <c:varyColors val="0"/>
        <c:ser>
          <c:idx val="0"/>
          <c:order val="0"/>
          <c:tx>
            <c:strRef>
              <c:f>Sheet1!$B$1</c:f>
              <c:strCache>
                <c:ptCount val="1"/>
                <c:pt idx="0">
                  <c:v>Relative</c:v>
                </c:pt>
              </c:strCache>
            </c:strRef>
          </c:tx>
          <c:spPr>
            <a:ln w="28575" cap="rnd">
              <a:solidFill>
                <a:schemeClr val="accent1"/>
              </a:solidFill>
              <a:round/>
            </a:ln>
            <a:effectLst/>
          </c:spPr>
          <c:marker>
            <c:symbol val="none"/>
          </c:marker>
          <c:cat>
            <c:numRef>
              <c:f>Sheet1!$A$2:$A$365</c:f>
              <c:numCache>
                <c:formatCode>mm/dd/yy</c:formatCode>
                <c:ptCount val="364"/>
                <c:pt idx="0">
                  <c:v>34334</c:v>
                </c:pt>
                <c:pt idx="1">
                  <c:v>34365</c:v>
                </c:pt>
                <c:pt idx="2">
                  <c:v>34393</c:v>
                </c:pt>
                <c:pt idx="3">
                  <c:v>34424</c:v>
                </c:pt>
                <c:pt idx="4">
                  <c:v>34454</c:v>
                </c:pt>
                <c:pt idx="5">
                  <c:v>34485</c:v>
                </c:pt>
                <c:pt idx="6">
                  <c:v>34515</c:v>
                </c:pt>
                <c:pt idx="7">
                  <c:v>34546</c:v>
                </c:pt>
                <c:pt idx="8">
                  <c:v>34577</c:v>
                </c:pt>
                <c:pt idx="9">
                  <c:v>34607</c:v>
                </c:pt>
                <c:pt idx="10">
                  <c:v>34638</c:v>
                </c:pt>
                <c:pt idx="11">
                  <c:v>34668</c:v>
                </c:pt>
                <c:pt idx="12">
                  <c:v>34699</c:v>
                </c:pt>
                <c:pt idx="13">
                  <c:v>34730</c:v>
                </c:pt>
                <c:pt idx="14">
                  <c:v>34758</c:v>
                </c:pt>
                <c:pt idx="15">
                  <c:v>34789</c:v>
                </c:pt>
                <c:pt idx="16">
                  <c:v>34819</c:v>
                </c:pt>
                <c:pt idx="17">
                  <c:v>34850</c:v>
                </c:pt>
                <c:pt idx="18">
                  <c:v>34880</c:v>
                </c:pt>
                <c:pt idx="19">
                  <c:v>34911</c:v>
                </c:pt>
                <c:pt idx="20">
                  <c:v>34942</c:v>
                </c:pt>
                <c:pt idx="21">
                  <c:v>34972</c:v>
                </c:pt>
                <c:pt idx="22">
                  <c:v>35003</c:v>
                </c:pt>
                <c:pt idx="23">
                  <c:v>35033</c:v>
                </c:pt>
                <c:pt idx="24">
                  <c:v>35064</c:v>
                </c:pt>
                <c:pt idx="25">
                  <c:v>35095</c:v>
                </c:pt>
                <c:pt idx="26">
                  <c:v>35124</c:v>
                </c:pt>
                <c:pt idx="27">
                  <c:v>35155</c:v>
                </c:pt>
                <c:pt idx="28">
                  <c:v>35185</c:v>
                </c:pt>
                <c:pt idx="29">
                  <c:v>35216</c:v>
                </c:pt>
                <c:pt idx="30">
                  <c:v>35246</c:v>
                </c:pt>
                <c:pt idx="31">
                  <c:v>35277</c:v>
                </c:pt>
                <c:pt idx="32">
                  <c:v>35308</c:v>
                </c:pt>
                <c:pt idx="33">
                  <c:v>35338</c:v>
                </c:pt>
                <c:pt idx="34">
                  <c:v>35369</c:v>
                </c:pt>
                <c:pt idx="35">
                  <c:v>35399</c:v>
                </c:pt>
                <c:pt idx="36">
                  <c:v>35430</c:v>
                </c:pt>
                <c:pt idx="37">
                  <c:v>35461</c:v>
                </c:pt>
                <c:pt idx="38">
                  <c:v>35489</c:v>
                </c:pt>
                <c:pt idx="39">
                  <c:v>35520</c:v>
                </c:pt>
                <c:pt idx="40">
                  <c:v>35550</c:v>
                </c:pt>
                <c:pt idx="41">
                  <c:v>35581</c:v>
                </c:pt>
                <c:pt idx="42">
                  <c:v>35611</c:v>
                </c:pt>
                <c:pt idx="43">
                  <c:v>35642</c:v>
                </c:pt>
                <c:pt idx="44">
                  <c:v>35673</c:v>
                </c:pt>
                <c:pt idx="45">
                  <c:v>35703</c:v>
                </c:pt>
                <c:pt idx="46">
                  <c:v>35734</c:v>
                </c:pt>
                <c:pt idx="47">
                  <c:v>35764</c:v>
                </c:pt>
                <c:pt idx="48">
                  <c:v>35795</c:v>
                </c:pt>
                <c:pt idx="49">
                  <c:v>35826</c:v>
                </c:pt>
                <c:pt idx="50">
                  <c:v>35854</c:v>
                </c:pt>
                <c:pt idx="51">
                  <c:v>35885</c:v>
                </c:pt>
                <c:pt idx="52">
                  <c:v>35915</c:v>
                </c:pt>
                <c:pt idx="53">
                  <c:v>35946</c:v>
                </c:pt>
                <c:pt idx="54">
                  <c:v>35976</c:v>
                </c:pt>
                <c:pt idx="55">
                  <c:v>36007</c:v>
                </c:pt>
                <c:pt idx="56">
                  <c:v>36038</c:v>
                </c:pt>
                <c:pt idx="57">
                  <c:v>36068</c:v>
                </c:pt>
                <c:pt idx="58">
                  <c:v>36099</c:v>
                </c:pt>
                <c:pt idx="59">
                  <c:v>36129</c:v>
                </c:pt>
                <c:pt idx="60">
                  <c:v>36160</c:v>
                </c:pt>
                <c:pt idx="61">
                  <c:v>36191</c:v>
                </c:pt>
                <c:pt idx="62">
                  <c:v>36219</c:v>
                </c:pt>
                <c:pt idx="63">
                  <c:v>36250</c:v>
                </c:pt>
                <c:pt idx="64">
                  <c:v>36280</c:v>
                </c:pt>
                <c:pt idx="65">
                  <c:v>36311</c:v>
                </c:pt>
                <c:pt idx="66">
                  <c:v>36341</c:v>
                </c:pt>
                <c:pt idx="67">
                  <c:v>36372</c:v>
                </c:pt>
                <c:pt idx="68">
                  <c:v>36403</c:v>
                </c:pt>
                <c:pt idx="69">
                  <c:v>36433</c:v>
                </c:pt>
                <c:pt idx="70">
                  <c:v>36464</c:v>
                </c:pt>
                <c:pt idx="71">
                  <c:v>36494</c:v>
                </c:pt>
                <c:pt idx="72">
                  <c:v>36525</c:v>
                </c:pt>
                <c:pt idx="73">
                  <c:v>36556</c:v>
                </c:pt>
                <c:pt idx="74">
                  <c:v>36585</c:v>
                </c:pt>
                <c:pt idx="75">
                  <c:v>36616</c:v>
                </c:pt>
                <c:pt idx="76">
                  <c:v>36646</c:v>
                </c:pt>
                <c:pt idx="77">
                  <c:v>36677</c:v>
                </c:pt>
                <c:pt idx="78">
                  <c:v>36707</c:v>
                </c:pt>
                <c:pt idx="79">
                  <c:v>36738</c:v>
                </c:pt>
                <c:pt idx="80">
                  <c:v>36769</c:v>
                </c:pt>
                <c:pt idx="81">
                  <c:v>36799</c:v>
                </c:pt>
                <c:pt idx="82">
                  <c:v>36830</c:v>
                </c:pt>
                <c:pt idx="83">
                  <c:v>36860</c:v>
                </c:pt>
                <c:pt idx="84">
                  <c:v>36891</c:v>
                </c:pt>
                <c:pt idx="85">
                  <c:v>36922</c:v>
                </c:pt>
                <c:pt idx="86">
                  <c:v>36950</c:v>
                </c:pt>
                <c:pt idx="87">
                  <c:v>36981</c:v>
                </c:pt>
                <c:pt idx="88">
                  <c:v>37011</c:v>
                </c:pt>
                <c:pt idx="89">
                  <c:v>37042</c:v>
                </c:pt>
                <c:pt idx="90">
                  <c:v>37072</c:v>
                </c:pt>
                <c:pt idx="91">
                  <c:v>37103</c:v>
                </c:pt>
                <c:pt idx="92">
                  <c:v>37134</c:v>
                </c:pt>
                <c:pt idx="93">
                  <c:v>37164</c:v>
                </c:pt>
                <c:pt idx="94">
                  <c:v>37195</c:v>
                </c:pt>
                <c:pt idx="95">
                  <c:v>37225</c:v>
                </c:pt>
                <c:pt idx="96">
                  <c:v>37256</c:v>
                </c:pt>
                <c:pt idx="97">
                  <c:v>37287</c:v>
                </c:pt>
                <c:pt idx="98">
                  <c:v>37315</c:v>
                </c:pt>
                <c:pt idx="99">
                  <c:v>37346</c:v>
                </c:pt>
                <c:pt idx="100">
                  <c:v>37376</c:v>
                </c:pt>
                <c:pt idx="101">
                  <c:v>37407</c:v>
                </c:pt>
                <c:pt idx="102">
                  <c:v>37437</c:v>
                </c:pt>
                <c:pt idx="103">
                  <c:v>37468</c:v>
                </c:pt>
                <c:pt idx="104">
                  <c:v>37499</c:v>
                </c:pt>
                <c:pt idx="105">
                  <c:v>37529</c:v>
                </c:pt>
                <c:pt idx="106">
                  <c:v>37560</c:v>
                </c:pt>
                <c:pt idx="107">
                  <c:v>37590</c:v>
                </c:pt>
                <c:pt idx="108">
                  <c:v>37621</c:v>
                </c:pt>
                <c:pt idx="109">
                  <c:v>37652</c:v>
                </c:pt>
                <c:pt idx="110">
                  <c:v>37680</c:v>
                </c:pt>
                <c:pt idx="111">
                  <c:v>37711</c:v>
                </c:pt>
                <c:pt idx="112">
                  <c:v>37741</c:v>
                </c:pt>
                <c:pt idx="113">
                  <c:v>37772</c:v>
                </c:pt>
                <c:pt idx="114">
                  <c:v>37802</c:v>
                </c:pt>
                <c:pt idx="115">
                  <c:v>37833</c:v>
                </c:pt>
                <c:pt idx="116">
                  <c:v>37864</c:v>
                </c:pt>
                <c:pt idx="117">
                  <c:v>37894</c:v>
                </c:pt>
                <c:pt idx="118">
                  <c:v>37925</c:v>
                </c:pt>
                <c:pt idx="119">
                  <c:v>37955</c:v>
                </c:pt>
                <c:pt idx="120">
                  <c:v>37986</c:v>
                </c:pt>
                <c:pt idx="121">
                  <c:v>38017</c:v>
                </c:pt>
                <c:pt idx="122">
                  <c:v>38046</c:v>
                </c:pt>
                <c:pt idx="123">
                  <c:v>38077</c:v>
                </c:pt>
                <c:pt idx="124">
                  <c:v>38107</c:v>
                </c:pt>
                <c:pt idx="125">
                  <c:v>38138</c:v>
                </c:pt>
                <c:pt idx="126">
                  <c:v>38168</c:v>
                </c:pt>
                <c:pt idx="127">
                  <c:v>38199</c:v>
                </c:pt>
                <c:pt idx="128">
                  <c:v>38230</c:v>
                </c:pt>
                <c:pt idx="129">
                  <c:v>38260</c:v>
                </c:pt>
                <c:pt idx="130">
                  <c:v>38291</c:v>
                </c:pt>
                <c:pt idx="131">
                  <c:v>38321</c:v>
                </c:pt>
                <c:pt idx="132">
                  <c:v>38352</c:v>
                </c:pt>
                <c:pt idx="133">
                  <c:v>38383</c:v>
                </c:pt>
                <c:pt idx="134">
                  <c:v>38411</c:v>
                </c:pt>
                <c:pt idx="135">
                  <c:v>38442</c:v>
                </c:pt>
                <c:pt idx="136">
                  <c:v>38472</c:v>
                </c:pt>
                <c:pt idx="137">
                  <c:v>38503</c:v>
                </c:pt>
                <c:pt idx="138">
                  <c:v>38533</c:v>
                </c:pt>
                <c:pt idx="139">
                  <c:v>38564</c:v>
                </c:pt>
                <c:pt idx="140">
                  <c:v>38595</c:v>
                </c:pt>
                <c:pt idx="141">
                  <c:v>38625</c:v>
                </c:pt>
                <c:pt idx="142">
                  <c:v>38656</c:v>
                </c:pt>
                <c:pt idx="143">
                  <c:v>38686</c:v>
                </c:pt>
                <c:pt idx="144">
                  <c:v>38717</c:v>
                </c:pt>
                <c:pt idx="145">
                  <c:v>38748</c:v>
                </c:pt>
                <c:pt idx="146">
                  <c:v>38776</c:v>
                </c:pt>
                <c:pt idx="147">
                  <c:v>38807</c:v>
                </c:pt>
                <c:pt idx="148">
                  <c:v>38837</c:v>
                </c:pt>
                <c:pt idx="149">
                  <c:v>38868</c:v>
                </c:pt>
                <c:pt idx="150">
                  <c:v>38898</c:v>
                </c:pt>
                <c:pt idx="151">
                  <c:v>38929</c:v>
                </c:pt>
                <c:pt idx="152">
                  <c:v>38960</c:v>
                </c:pt>
                <c:pt idx="153">
                  <c:v>38990</c:v>
                </c:pt>
                <c:pt idx="154">
                  <c:v>39021</c:v>
                </c:pt>
                <c:pt idx="155">
                  <c:v>39051</c:v>
                </c:pt>
                <c:pt idx="156">
                  <c:v>39082</c:v>
                </c:pt>
                <c:pt idx="157">
                  <c:v>39113</c:v>
                </c:pt>
                <c:pt idx="158">
                  <c:v>39141</c:v>
                </c:pt>
                <c:pt idx="159">
                  <c:v>39172</c:v>
                </c:pt>
                <c:pt idx="160">
                  <c:v>39202</c:v>
                </c:pt>
                <c:pt idx="161">
                  <c:v>39233</c:v>
                </c:pt>
                <c:pt idx="162">
                  <c:v>39263</c:v>
                </c:pt>
                <c:pt idx="163">
                  <c:v>39294</c:v>
                </c:pt>
                <c:pt idx="164">
                  <c:v>39325</c:v>
                </c:pt>
                <c:pt idx="165">
                  <c:v>39355</c:v>
                </c:pt>
                <c:pt idx="166">
                  <c:v>39386</c:v>
                </c:pt>
                <c:pt idx="167">
                  <c:v>39416</c:v>
                </c:pt>
                <c:pt idx="168">
                  <c:v>39447</c:v>
                </c:pt>
                <c:pt idx="169">
                  <c:v>39478</c:v>
                </c:pt>
                <c:pt idx="170">
                  <c:v>39507</c:v>
                </c:pt>
                <c:pt idx="171">
                  <c:v>39538</c:v>
                </c:pt>
                <c:pt idx="172">
                  <c:v>39568</c:v>
                </c:pt>
                <c:pt idx="173">
                  <c:v>39599</c:v>
                </c:pt>
                <c:pt idx="174">
                  <c:v>39629</c:v>
                </c:pt>
                <c:pt idx="175">
                  <c:v>39660</c:v>
                </c:pt>
                <c:pt idx="176">
                  <c:v>39691</c:v>
                </c:pt>
                <c:pt idx="177">
                  <c:v>39721</c:v>
                </c:pt>
                <c:pt idx="178">
                  <c:v>39752</c:v>
                </c:pt>
                <c:pt idx="179">
                  <c:v>39782</c:v>
                </c:pt>
                <c:pt idx="180">
                  <c:v>39813</c:v>
                </c:pt>
                <c:pt idx="181">
                  <c:v>39844</c:v>
                </c:pt>
                <c:pt idx="182">
                  <c:v>39872</c:v>
                </c:pt>
                <c:pt idx="183">
                  <c:v>39903</c:v>
                </c:pt>
                <c:pt idx="184">
                  <c:v>39933</c:v>
                </c:pt>
                <c:pt idx="185">
                  <c:v>39964</c:v>
                </c:pt>
                <c:pt idx="186">
                  <c:v>39994</c:v>
                </c:pt>
                <c:pt idx="187">
                  <c:v>40025</c:v>
                </c:pt>
                <c:pt idx="188">
                  <c:v>40056</c:v>
                </c:pt>
                <c:pt idx="189">
                  <c:v>40086</c:v>
                </c:pt>
                <c:pt idx="190">
                  <c:v>40117</c:v>
                </c:pt>
                <c:pt idx="191">
                  <c:v>40147</c:v>
                </c:pt>
                <c:pt idx="192">
                  <c:v>40178</c:v>
                </c:pt>
                <c:pt idx="193">
                  <c:v>40209</c:v>
                </c:pt>
                <c:pt idx="194">
                  <c:v>40237</c:v>
                </c:pt>
                <c:pt idx="195">
                  <c:v>40268</c:v>
                </c:pt>
                <c:pt idx="196">
                  <c:v>40298</c:v>
                </c:pt>
                <c:pt idx="197">
                  <c:v>40329</c:v>
                </c:pt>
                <c:pt idx="198">
                  <c:v>40359</c:v>
                </c:pt>
                <c:pt idx="199">
                  <c:v>40390</c:v>
                </c:pt>
                <c:pt idx="200">
                  <c:v>40421</c:v>
                </c:pt>
                <c:pt idx="201">
                  <c:v>40451</c:v>
                </c:pt>
                <c:pt idx="202">
                  <c:v>40482</c:v>
                </c:pt>
                <c:pt idx="203">
                  <c:v>40512</c:v>
                </c:pt>
                <c:pt idx="204">
                  <c:v>40543</c:v>
                </c:pt>
                <c:pt idx="205">
                  <c:v>40574</c:v>
                </c:pt>
                <c:pt idx="206">
                  <c:v>40602</c:v>
                </c:pt>
                <c:pt idx="207">
                  <c:v>40633</c:v>
                </c:pt>
                <c:pt idx="208">
                  <c:v>40663</c:v>
                </c:pt>
                <c:pt idx="209">
                  <c:v>40694</c:v>
                </c:pt>
                <c:pt idx="210">
                  <c:v>40724</c:v>
                </c:pt>
                <c:pt idx="211">
                  <c:v>40755</c:v>
                </c:pt>
                <c:pt idx="212">
                  <c:v>40786</c:v>
                </c:pt>
                <c:pt idx="213">
                  <c:v>40816</c:v>
                </c:pt>
                <c:pt idx="214">
                  <c:v>40847</c:v>
                </c:pt>
                <c:pt idx="215">
                  <c:v>40877</c:v>
                </c:pt>
                <c:pt idx="216">
                  <c:v>40908</c:v>
                </c:pt>
                <c:pt idx="217">
                  <c:v>40939</c:v>
                </c:pt>
                <c:pt idx="218">
                  <c:v>40968</c:v>
                </c:pt>
                <c:pt idx="219">
                  <c:v>40999</c:v>
                </c:pt>
                <c:pt idx="220">
                  <c:v>41029</c:v>
                </c:pt>
                <c:pt idx="221">
                  <c:v>41060</c:v>
                </c:pt>
                <c:pt idx="222">
                  <c:v>41090</c:v>
                </c:pt>
                <c:pt idx="223">
                  <c:v>41121</c:v>
                </c:pt>
                <c:pt idx="224">
                  <c:v>41152</c:v>
                </c:pt>
                <c:pt idx="225">
                  <c:v>41182</c:v>
                </c:pt>
                <c:pt idx="226">
                  <c:v>41213</c:v>
                </c:pt>
                <c:pt idx="227">
                  <c:v>41243</c:v>
                </c:pt>
                <c:pt idx="228">
                  <c:v>41274</c:v>
                </c:pt>
                <c:pt idx="229">
                  <c:v>41305</c:v>
                </c:pt>
                <c:pt idx="230">
                  <c:v>41333</c:v>
                </c:pt>
                <c:pt idx="231">
                  <c:v>41364</c:v>
                </c:pt>
                <c:pt idx="232">
                  <c:v>41394</c:v>
                </c:pt>
                <c:pt idx="233">
                  <c:v>41425</c:v>
                </c:pt>
                <c:pt idx="234">
                  <c:v>41455</c:v>
                </c:pt>
                <c:pt idx="235">
                  <c:v>41486</c:v>
                </c:pt>
                <c:pt idx="236">
                  <c:v>41517</c:v>
                </c:pt>
                <c:pt idx="237">
                  <c:v>41547</c:v>
                </c:pt>
                <c:pt idx="238">
                  <c:v>41578</c:v>
                </c:pt>
                <c:pt idx="239">
                  <c:v>41608</c:v>
                </c:pt>
                <c:pt idx="240">
                  <c:v>41639</c:v>
                </c:pt>
                <c:pt idx="241">
                  <c:v>41670</c:v>
                </c:pt>
                <c:pt idx="242">
                  <c:v>41698</c:v>
                </c:pt>
                <c:pt idx="243">
                  <c:v>41729</c:v>
                </c:pt>
                <c:pt idx="244">
                  <c:v>41759</c:v>
                </c:pt>
                <c:pt idx="245">
                  <c:v>41790</c:v>
                </c:pt>
                <c:pt idx="246">
                  <c:v>41820</c:v>
                </c:pt>
                <c:pt idx="247">
                  <c:v>41851</c:v>
                </c:pt>
                <c:pt idx="248">
                  <c:v>41882</c:v>
                </c:pt>
                <c:pt idx="249">
                  <c:v>41912</c:v>
                </c:pt>
                <c:pt idx="250">
                  <c:v>41943</c:v>
                </c:pt>
                <c:pt idx="251">
                  <c:v>41973</c:v>
                </c:pt>
                <c:pt idx="252">
                  <c:v>42004</c:v>
                </c:pt>
                <c:pt idx="253">
                  <c:v>42035</c:v>
                </c:pt>
                <c:pt idx="254">
                  <c:v>42063</c:v>
                </c:pt>
                <c:pt idx="255">
                  <c:v>42094</c:v>
                </c:pt>
                <c:pt idx="256">
                  <c:v>42124</c:v>
                </c:pt>
                <c:pt idx="257">
                  <c:v>42155</c:v>
                </c:pt>
                <c:pt idx="258">
                  <c:v>42185</c:v>
                </c:pt>
                <c:pt idx="259">
                  <c:v>42216</c:v>
                </c:pt>
                <c:pt idx="260">
                  <c:v>42247</c:v>
                </c:pt>
                <c:pt idx="261">
                  <c:v>42277</c:v>
                </c:pt>
                <c:pt idx="262">
                  <c:v>42308</c:v>
                </c:pt>
                <c:pt idx="263">
                  <c:v>42338</c:v>
                </c:pt>
                <c:pt idx="264">
                  <c:v>42369</c:v>
                </c:pt>
                <c:pt idx="265">
                  <c:v>42400</c:v>
                </c:pt>
                <c:pt idx="266">
                  <c:v>42429</c:v>
                </c:pt>
                <c:pt idx="267">
                  <c:v>42460</c:v>
                </c:pt>
                <c:pt idx="268">
                  <c:v>42490</c:v>
                </c:pt>
                <c:pt idx="269">
                  <c:v>42521</c:v>
                </c:pt>
                <c:pt idx="270">
                  <c:v>42551</c:v>
                </c:pt>
                <c:pt idx="271">
                  <c:v>42582</c:v>
                </c:pt>
                <c:pt idx="272">
                  <c:v>42613</c:v>
                </c:pt>
                <c:pt idx="273">
                  <c:v>42643</c:v>
                </c:pt>
                <c:pt idx="274">
                  <c:v>42674</c:v>
                </c:pt>
                <c:pt idx="275">
                  <c:v>42704</c:v>
                </c:pt>
                <c:pt idx="276">
                  <c:v>42735</c:v>
                </c:pt>
                <c:pt idx="277">
                  <c:v>42766</c:v>
                </c:pt>
                <c:pt idx="278">
                  <c:v>42794</c:v>
                </c:pt>
                <c:pt idx="279">
                  <c:v>42825</c:v>
                </c:pt>
                <c:pt idx="280">
                  <c:v>42855</c:v>
                </c:pt>
                <c:pt idx="281">
                  <c:v>42886</c:v>
                </c:pt>
                <c:pt idx="282">
                  <c:v>42916</c:v>
                </c:pt>
                <c:pt idx="283">
                  <c:v>42947</c:v>
                </c:pt>
                <c:pt idx="284">
                  <c:v>42978</c:v>
                </c:pt>
                <c:pt idx="285">
                  <c:v>43008</c:v>
                </c:pt>
                <c:pt idx="286">
                  <c:v>43039</c:v>
                </c:pt>
                <c:pt idx="287">
                  <c:v>43069</c:v>
                </c:pt>
                <c:pt idx="288">
                  <c:v>43100</c:v>
                </c:pt>
                <c:pt idx="289">
                  <c:v>43131</c:v>
                </c:pt>
                <c:pt idx="290">
                  <c:v>43159</c:v>
                </c:pt>
                <c:pt idx="291">
                  <c:v>43190</c:v>
                </c:pt>
                <c:pt idx="292">
                  <c:v>43220</c:v>
                </c:pt>
                <c:pt idx="293">
                  <c:v>43251</c:v>
                </c:pt>
                <c:pt idx="294">
                  <c:v>43281</c:v>
                </c:pt>
                <c:pt idx="295">
                  <c:v>43312</c:v>
                </c:pt>
                <c:pt idx="296">
                  <c:v>43343</c:v>
                </c:pt>
                <c:pt idx="297">
                  <c:v>43373</c:v>
                </c:pt>
                <c:pt idx="298">
                  <c:v>43404</c:v>
                </c:pt>
                <c:pt idx="299">
                  <c:v>43434</c:v>
                </c:pt>
                <c:pt idx="300">
                  <c:v>43465</c:v>
                </c:pt>
                <c:pt idx="301">
                  <c:v>43496</c:v>
                </c:pt>
                <c:pt idx="302">
                  <c:v>43524</c:v>
                </c:pt>
                <c:pt idx="303">
                  <c:v>43555</c:v>
                </c:pt>
                <c:pt idx="304">
                  <c:v>43585</c:v>
                </c:pt>
                <c:pt idx="305">
                  <c:v>43616</c:v>
                </c:pt>
                <c:pt idx="306">
                  <c:v>43646</c:v>
                </c:pt>
                <c:pt idx="307">
                  <c:v>43677</c:v>
                </c:pt>
                <c:pt idx="308">
                  <c:v>43708</c:v>
                </c:pt>
                <c:pt idx="309">
                  <c:v>43738</c:v>
                </c:pt>
                <c:pt idx="310">
                  <c:v>43769</c:v>
                </c:pt>
                <c:pt idx="311">
                  <c:v>43799</c:v>
                </c:pt>
                <c:pt idx="312">
                  <c:v>43830</c:v>
                </c:pt>
                <c:pt idx="313">
                  <c:v>43861</c:v>
                </c:pt>
                <c:pt idx="314">
                  <c:v>43890</c:v>
                </c:pt>
                <c:pt idx="315">
                  <c:v>43921</c:v>
                </c:pt>
                <c:pt idx="316">
                  <c:v>43951</c:v>
                </c:pt>
                <c:pt idx="317">
                  <c:v>43982</c:v>
                </c:pt>
                <c:pt idx="318">
                  <c:v>44012</c:v>
                </c:pt>
                <c:pt idx="319">
                  <c:v>44043</c:v>
                </c:pt>
                <c:pt idx="320">
                  <c:v>44074</c:v>
                </c:pt>
                <c:pt idx="321">
                  <c:v>44104</c:v>
                </c:pt>
                <c:pt idx="322">
                  <c:v>44135</c:v>
                </c:pt>
                <c:pt idx="323">
                  <c:v>44165</c:v>
                </c:pt>
                <c:pt idx="324">
                  <c:v>44196</c:v>
                </c:pt>
                <c:pt idx="325">
                  <c:v>44227</c:v>
                </c:pt>
                <c:pt idx="326">
                  <c:v>44255</c:v>
                </c:pt>
                <c:pt idx="327">
                  <c:v>44286</c:v>
                </c:pt>
                <c:pt idx="328">
                  <c:v>44316</c:v>
                </c:pt>
                <c:pt idx="329">
                  <c:v>44347</c:v>
                </c:pt>
                <c:pt idx="330">
                  <c:v>44377</c:v>
                </c:pt>
                <c:pt idx="331">
                  <c:v>44408</c:v>
                </c:pt>
                <c:pt idx="332">
                  <c:v>44439</c:v>
                </c:pt>
                <c:pt idx="333">
                  <c:v>44469</c:v>
                </c:pt>
                <c:pt idx="334">
                  <c:v>44500</c:v>
                </c:pt>
                <c:pt idx="335">
                  <c:v>44530</c:v>
                </c:pt>
                <c:pt idx="336">
                  <c:v>44561</c:v>
                </c:pt>
                <c:pt idx="337">
                  <c:v>44592</c:v>
                </c:pt>
                <c:pt idx="338">
                  <c:v>44620</c:v>
                </c:pt>
                <c:pt idx="339">
                  <c:v>44651</c:v>
                </c:pt>
                <c:pt idx="340">
                  <c:v>44681</c:v>
                </c:pt>
                <c:pt idx="341">
                  <c:v>44712</c:v>
                </c:pt>
                <c:pt idx="342">
                  <c:v>44742</c:v>
                </c:pt>
                <c:pt idx="343">
                  <c:v>44773</c:v>
                </c:pt>
                <c:pt idx="344">
                  <c:v>44804</c:v>
                </c:pt>
                <c:pt idx="345">
                  <c:v>44834</c:v>
                </c:pt>
                <c:pt idx="346">
                  <c:v>44865</c:v>
                </c:pt>
                <c:pt idx="347">
                  <c:v>44895</c:v>
                </c:pt>
                <c:pt idx="348">
                  <c:v>44926</c:v>
                </c:pt>
                <c:pt idx="349">
                  <c:v>44957</c:v>
                </c:pt>
                <c:pt idx="350">
                  <c:v>44985</c:v>
                </c:pt>
                <c:pt idx="351">
                  <c:v>45016</c:v>
                </c:pt>
                <c:pt idx="352">
                  <c:v>45046</c:v>
                </c:pt>
                <c:pt idx="353">
                  <c:v>45077</c:v>
                </c:pt>
                <c:pt idx="354">
                  <c:v>45107</c:v>
                </c:pt>
                <c:pt idx="355">
                  <c:v>45138</c:v>
                </c:pt>
                <c:pt idx="356">
                  <c:v>45169</c:v>
                </c:pt>
                <c:pt idx="357">
                  <c:v>45199</c:v>
                </c:pt>
                <c:pt idx="358">
                  <c:v>45230</c:v>
                </c:pt>
                <c:pt idx="359">
                  <c:v>45260</c:v>
                </c:pt>
                <c:pt idx="360">
                  <c:v>45291</c:v>
                </c:pt>
                <c:pt idx="361">
                  <c:v>45322</c:v>
                </c:pt>
                <c:pt idx="362">
                  <c:v>45351</c:v>
                </c:pt>
                <c:pt idx="363">
                  <c:v>45380</c:v>
                </c:pt>
              </c:numCache>
            </c:numRef>
          </c:cat>
          <c:val>
            <c:numRef>
              <c:f>Sheet1!$B$2:$B$365</c:f>
              <c:numCache>
                <c:formatCode>#,##0.00</c:formatCode>
                <c:ptCount val="364"/>
                <c:pt idx="0">
                  <c:v>1</c:v>
                </c:pt>
                <c:pt idx="1">
                  <c:v>0.98564200000000002</c:v>
                </c:pt>
                <c:pt idx="2">
                  <c:v>0.99747600000000003</c:v>
                </c:pt>
                <c:pt idx="3">
                  <c:v>0.94912700000000005</c:v>
                </c:pt>
                <c:pt idx="4">
                  <c:v>0.91748599999999991</c:v>
                </c:pt>
                <c:pt idx="5">
                  <c:v>0.93524699999999994</c:v>
                </c:pt>
                <c:pt idx="6">
                  <c:v>0.932805</c:v>
                </c:pt>
                <c:pt idx="7">
                  <c:v>0.960094</c:v>
                </c:pt>
                <c:pt idx="8">
                  <c:v>1.0390999999999999</c:v>
                </c:pt>
                <c:pt idx="9">
                  <c:v>1.07904</c:v>
                </c:pt>
                <c:pt idx="10">
                  <c:v>1.03651</c:v>
                </c:pt>
                <c:pt idx="11">
                  <c:v>1.0217400000000001</c:v>
                </c:pt>
                <c:pt idx="12">
                  <c:v>0.92756799999999995</c:v>
                </c:pt>
                <c:pt idx="13">
                  <c:v>0.80862100000000003</c:v>
                </c:pt>
                <c:pt idx="14">
                  <c:v>0.75965199999999999</c:v>
                </c:pt>
                <c:pt idx="15">
                  <c:v>0.74237300000000006</c:v>
                </c:pt>
                <c:pt idx="16">
                  <c:v>0.75324000000000002</c:v>
                </c:pt>
                <c:pt idx="17">
                  <c:v>0.76359700000000008</c:v>
                </c:pt>
                <c:pt idx="18">
                  <c:v>0.74836899999999995</c:v>
                </c:pt>
                <c:pt idx="19">
                  <c:v>0.74054699999999996</c:v>
                </c:pt>
                <c:pt idx="20">
                  <c:v>0.72231800000000002</c:v>
                </c:pt>
                <c:pt idx="21">
                  <c:v>0.69021699999999997</c:v>
                </c:pt>
                <c:pt idx="22">
                  <c:v>0.66645399999999999</c:v>
                </c:pt>
                <c:pt idx="23">
                  <c:v>0.62815199999999993</c:v>
                </c:pt>
                <c:pt idx="24">
                  <c:v>0.64361000000000002</c:v>
                </c:pt>
                <c:pt idx="25">
                  <c:v>0.66699700000000006</c:v>
                </c:pt>
                <c:pt idx="26">
                  <c:v>0.65079200000000004</c:v>
                </c:pt>
                <c:pt idx="27">
                  <c:v>0.64953400000000006</c:v>
                </c:pt>
                <c:pt idx="28">
                  <c:v>0.66428200000000004</c:v>
                </c:pt>
                <c:pt idx="29">
                  <c:v>0.64495199999999997</c:v>
                </c:pt>
                <c:pt idx="30">
                  <c:v>0.64614400000000005</c:v>
                </c:pt>
                <c:pt idx="31">
                  <c:v>0.62959200000000004</c:v>
                </c:pt>
                <c:pt idx="32">
                  <c:v>0.63290199999999996</c:v>
                </c:pt>
                <c:pt idx="33">
                  <c:v>0.60476200000000002</c:v>
                </c:pt>
                <c:pt idx="34">
                  <c:v>0.57319399999999998</c:v>
                </c:pt>
                <c:pt idx="35">
                  <c:v>0.542323</c:v>
                </c:pt>
                <c:pt idx="36">
                  <c:v>0.55611900000000003</c:v>
                </c:pt>
                <c:pt idx="37">
                  <c:v>0.55930199999999997</c:v>
                </c:pt>
                <c:pt idx="38">
                  <c:v>0.57945800000000003</c:v>
                </c:pt>
                <c:pt idx="39">
                  <c:v>0.58782899999999993</c:v>
                </c:pt>
                <c:pt idx="40">
                  <c:v>0.55441299999999993</c:v>
                </c:pt>
                <c:pt idx="41">
                  <c:v>0.53730500000000003</c:v>
                </c:pt>
                <c:pt idx="42">
                  <c:v>0.54142000000000001</c:v>
                </c:pt>
                <c:pt idx="43">
                  <c:v>0.50870800000000005</c:v>
                </c:pt>
                <c:pt idx="44">
                  <c:v>0.47040500000000002</c:v>
                </c:pt>
                <c:pt idx="45">
                  <c:v>0.45835599999999999</c:v>
                </c:pt>
                <c:pt idx="46">
                  <c:v>0.39644100000000004</c:v>
                </c:pt>
                <c:pt idx="47">
                  <c:v>0.36540799999999996</c:v>
                </c:pt>
                <c:pt idx="48">
                  <c:v>0.36758800000000003</c:v>
                </c:pt>
                <c:pt idx="49">
                  <c:v>0.33507300000000001</c:v>
                </c:pt>
                <c:pt idx="50">
                  <c:v>0.34552300000000002</c:v>
                </c:pt>
                <c:pt idx="51">
                  <c:v>0.34226200000000001</c:v>
                </c:pt>
                <c:pt idx="52">
                  <c:v>0.33482000000000001</c:v>
                </c:pt>
                <c:pt idx="53">
                  <c:v>0.29342800000000002</c:v>
                </c:pt>
                <c:pt idx="54">
                  <c:v>0.25210699999999997</c:v>
                </c:pt>
                <c:pt idx="55">
                  <c:v>0.26225700000000002</c:v>
                </c:pt>
                <c:pt idx="56">
                  <c:v>0.21710699999999999</c:v>
                </c:pt>
                <c:pt idx="57">
                  <c:v>0.21673600000000001</c:v>
                </c:pt>
                <c:pt idx="58">
                  <c:v>0.22151199999999999</c:v>
                </c:pt>
                <c:pt idx="59">
                  <c:v>0.22633400000000001</c:v>
                </c:pt>
                <c:pt idx="60">
                  <c:v>0.21034700000000001</c:v>
                </c:pt>
                <c:pt idx="61">
                  <c:v>0.19864200000000001</c:v>
                </c:pt>
                <c:pt idx="62">
                  <c:v>0.20712</c:v>
                </c:pt>
                <c:pt idx="63">
                  <c:v>0.225054</c:v>
                </c:pt>
                <c:pt idx="64">
                  <c:v>0.24333200000000002</c:v>
                </c:pt>
                <c:pt idx="65">
                  <c:v>0.24734800000000001</c:v>
                </c:pt>
                <c:pt idx="66">
                  <c:v>0.26071100000000003</c:v>
                </c:pt>
                <c:pt idx="67">
                  <c:v>0.26161699999999999</c:v>
                </c:pt>
                <c:pt idx="68">
                  <c:v>0.26546199999999998</c:v>
                </c:pt>
                <c:pt idx="69">
                  <c:v>0.26367200000000002</c:v>
                </c:pt>
                <c:pt idx="70">
                  <c:v>0.25321899999999997</c:v>
                </c:pt>
                <c:pt idx="71">
                  <c:v>0.270677</c:v>
                </c:pt>
                <c:pt idx="72">
                  <c:v>0.28808800000000001</c:v>
                </c:pt>
                <c:pt idx="73">
                  <c:v>0.30476199999999998</c:v>
                </c:pt>
                <c:pt idx="74">
                  <c:v>0.31503399999999998</c:v>
                </c:pt>
                <c:pt idx="75">
                  <c:v>0.28821099999999999</c:v>
                </c:pt>
                <c:pt idx="76">
                  <c:v>0.26876</c:v>
                </c:pt>
                <c:pt idx="77">
                  <c:v>0.26281599999999999</c:v>
                </c:pt>
                <c:pt idx="78">
                  <c:v>0.26488700000000004</c:v>
                </c:pt>
                <c:pt idx="79">
                  <c:v>0.25512200000000002</c:v>
                </c:pt>
                <c:pt idx="80">
                  <c:v>0.241364</c:v>
                </c:pt>
                <c:pt idx="81">
                  <c:v>0.232408</c:v>
                </c:pt>
                <c:pt idx="82">
                  <c:v>0.21651199999999998</c:v>
                </c:pt>
                <c:pt idx="83">
                  <c:v>0.214645</c:v>
                </c:pt>
                <c:pt idx="84">
                  <c:v>0.21864999999999998</c:v>
                </c:pt>
                <c:pt idx="85">
                  <c:v>0.23996600000000001</c:v>
                </c:pt>
                <c:pt idx="86">
                  <c:v>0.24344100000000002</c:v>
                </c:pt>
                <c:pt idx="87">
                  <c:v>0.23339600000000002</c:v>
                </c:pt>
                <c:pt idx="88">
                  <c:v>0.22683200000000001</c:v>
                </c:pt>
                <c:pt idx="89">
                  <c:v>0.22763600000000001</c:v>
                </c:pt>
                <c:pt idx="90">
                  <c:v>0.22806599999999999</c:v>
                </c:pt>
                <c:pt idx="91">
                  <c:v>0.215396</c:v>
                </c:pt>
                <c:pt idx="92">
                  <c:v>0.22748299999999999</c:v>
                </c:pt>
                <c:pt idx="93">
                  <c:v>0.20886700000000002</c:v>
                </c:pt>
                <c:pt idx="94">
                  <c:v>0.217775</c:v>
                </c:pt>
                <c:pt idx="95">
                  <c:v>0.22347</c:v>
                </c:pt>
                <c:pt idx="96">
                  <c:v>0.239096</c:v>
                </c:pt>
                <c:pt idx="97">
                  <c:v>0.25079600000000002</c:v>
                </c:pt>
                <c:pt idx="98">
                  <c:v>0.26003699999999996</c:v>
                </c:pt>
                <c:pt idx="99">
                  <c:v>0.26488800000000001</c:v>
                </c:pt>
                <c:pt idx="100">
                  <c:v>0.28335500000000002</c:v>
                </c:pt>
                <c:pt idx="101">
                  <c:v>0.28063700000000003</c:v>
                </c:pt>
                <c:pt idx="102">
                  <c:v>0.27938299999999999</c:v>
                </c:pt>
                <c:pt idx="103">
                  <c:v>0.27950600000000003</c:v>
                </c:pt>
                <c:pt idx="104">
                  <c:v>0.28217300000000001</c:v>
                </c:pt>
                <c:pt idx="105">
                  <c:v>0.28228399999999998</c:v>
                </c:pt>
                <c:pt idx="106">
                  <c:v>0.27647500000000003</c:v>
                </c:pt>
                <c:pt idx="107">
                  <c:v>0.27928000000000003</c:v>
                </c:pt>
                <c:pt idx="108">
                  <c:v>0.28711900000000001</c:v>
                </c:pt>
                <c:pt idx="109">
                  <c:v>0.29354199999999997</c:v>
                </c:pt>
                <c:pt idx="110">
                  <c:v>0.28921199999999997</c:v>
                </c:pt>
                <c:pt idx="111">
                  <c:v>0.277617</c:v>
                </c:pt>
                <c:pt idx="112">
                  <c:v>0.27840300000000001</c:v>
                </c:pt>
                <c:pt idx="113">
                  <c:v>0.283111</c:v>
                </c:pt>
                <c:pt idx="114">
                  <c:v>0.29524899999999998</c:v>
                </c:pt>
                <c:pt idx="115">
                  <c:v>0.30794899999999997</c:v>
                </c:pt>
                <c:pt idx="116">
                  <c:v>0.322185</c:v>
                </c:pt>
                <c:pt idx="117">
                  <c:v>0.32791700000000001</c:v>
                </c:pt>
                <c:pt idx="118">
                  <c:v>0.33674500000000002</c:v>
                </c:pt>
                <c:pt idx="119">
                  <c:v>0.33780299999999996</c:v>
                </c:pt>
                <c:pt idx="120">
                  <c:v>0.34439100000000006</c:v>
                </c:pt>
                <c:pt idx="121">
                  <c:v>0.34956200000000004</c:v>
                </c:pt>
                <c:pt idx="122">
                  <c:v>0.36086199999999996</c:v>
                </c:pt>
                <c:pt idx="123">
                  <c:v>0.37018799999999996</c:v>
                </c:pt>
                <c:pt idx="124">
                  <c:v>0.34467199999999998</c:v>
                </c:pt>
                <c:pt idx="125">
                  <c:v>0.332812</c:v>
                </c:pt>
                <c:pt idx="126">
                  <c:v>0.32764100000000002</c:v>
                </c:pt>
                <c:pt idx="127">
                  <c:v>0.33216299999999999</c:v>
                </c:pt>
                <c:pt idx="128">
                  <c:v>0.34441099999999997</c:v>
                </c:pt>
                <c:pt idx="129">
                  <c:v>0.36015300000000006</c:v>
                </c:pt>
                <c:pt idx="130">
                  <c:v>0.36291899999999999</c:v>
                </c:pt>
                <c:pt idx="131">
                  <c:v>0.38161499999999998</c:v>
                </c:pt>
                <c:pt idx="132">
                  <c:v>0.386905</c:v>
                </c:pt>
                <c:pt idx="133">
                  <c:v>0.39702199999999999</c:v>
                </c:pt>
                <c:pt idx="134">
                  <c:v>0.42299700000000001</c:v>
                </c:pt>
                <c:pt idx="135">
                  <c:v>0.401945</c:v>
                </c:pt>
                <c:pt idx="136">
                  <c:v>0.39770899999999998</c:v>
                </c:pt>
                <c:pt idx="137">
                  <c:v>0.39787599999999995</c:v>
                </c:pt>
                <c:pt idx="138">
                  <c:v>0.41028300000000001</c:v>
                </c:pt>
                <c:pt idx="139">
                  <c:v>0.42224400000000001</c:v>
                </c:pt>
                <c:pt idx="140">
                  <c:v>0.42963400000000002</c:v>
                </c:pt>
                <c:pt idx="141">
                  <c:v>0.46544099999999999</c:v>
                </c:pt>
                <c:pt idx="142">
                  <c:v>0.442388</c:v>
                </c:pt>
                <c:pt idx="143">
                  <c:v>0.46236199999999994</c:v>
                </c:pt>
                <c:pt idx="144">
                  <c:v>0.48946899999999999</c:v>
                </c:pt>
                <c:pt idx="145">
                  <c:v>0.52952900000000003</c:v>
                </c:pt>
                <c:pt idx="146">
                  <c:v>0.52816600000000002</c:v>
                </c:pt>
                <c:pt idx="147">
                  <c:v>0.52619100000000008</c:v>
                </c:pt>
                <c:pt idx="148">
                  <c:v>0.55534300000000003</c:v>
                </c:pt>
                <c:pt idx="149">
                  <c:v>0.511378</c:v>
                </c:pt>
                <c:pt idx="150">
                  <c:v>0.50897999999999999</c:v>
                </c:pt>
                <c:pt idx="151">
                  <c:v>0.51202499999999995</c:v>
                </c:pt>
                <c:pt idx="152">
                  <c:v>0.512826</c:v>
                </c:pt>
                <c:pt idx="153">
                  <c:v>0.50379099999999999</c:v>
                </c:pt>
                <c:pt idx="154">
                  <c:v>0.51117199999999996</c:v>
                </c:pt>
                <c:pt idx="155">
                  <c:v>0.53971800000000003</c:v>
                </c:pt>
                <c:pt idx="156">
                  <c:v>0.55651200000000001</c:v>
                </c:pt>
                <c:pt idx="157">
                  <c:v>0.54207899999999998</c:v>
                </c:pt>
                <c:pt idx="158">
                  <c:v>0.55053699999999994</c:v>
                </c:pt>
                <c:pt idx="159">
                  <c:v>0.56540299999999999</c:v>
                </c:pt>
                <c:pt idx="160">
                  <c:v>0.56641800000000009</c:v>
                </c:pt>
                <c:pt idx="161">
                  <c:v>0.57330300000000001</c:v>
                </c:pt>
                <c:pt idx="162">
                  <c:v>0.60953400000000002</c:v>
                </c:pt>
                <c:pt idx="163">
                  <c:v>0.66120800000000002</c:v>
                </c:pt>
                <c:pt idx="164">
                  <c:v>0.63768199999999997</c:v>
                </c:pt>
                <c:pt idx="165">
                  <c:v>0.68244000000000005</c:v>
                </c:pt>
                <c:pt idx="166">
                  <c:v>0.74654799999999999</c:v>
                </c:pt>
                <c:pt idx="167">
                  <c:v>0.72513499999999997</c:v>
                </c:pt>
                <c:pt idx="168">
                  <c:v>0.73353899999999994</c:v>
                </c:pt>
                <c:pt idx="169">
                  <c:v>0.682925</c:v>
                </c:pt>
                <c:pt idx="170">
                  <c:v>0.75881799999999999</c:v>
                </c:pt>
                <c:pt idx="171">
                  <c:v>0.72213099999999997</c:v>
                </c:pt>
                <c:pt idx="172">
                  <c:v>0.74361699999999997</c:v>
                </c:pt>
                <c:pt idx="173">
                  <c:v>0.74719099999999994</c:v>
                </c:pt>
                <c:pt idx="174">
                  <c:v>0.73452399999999995</c:v>
                </c:pt>
                <c:pt idx="175">
                  <c:v>0.71095200000000003</c:v>
                </c:pt>
                <c:pt idx="176">
                  <c:v>0.64467799999999997</c:v>
                </c:pt>
                <c:pt idx="177">
                  <c:v>0.58349800000000007</c:v>
                </c:pt>
                <c:pt idx="178">
                  <c:v>0.50932999999999995</c:v>
                </c:pt>
                <c:pt idx="179">
                  <c:v>0.50851299999999999</c:v>
                </c:pt>
                <c:pt idx="180">
                  <c:v>0.542933</c:v>
                </c:pt>
                <c:pt idx="181">
                  <c:v>0.55451600000000001</c:v>
                </c:pt>
                <c:pt idx="182">
                  <c:v>0.58743999999999996</c:v>
                </c:pt>
                <c:pt idx="183">
                  <c:v>0.61781200000000003</c:v>
                </c:pt>
                <c:pt idx="184">
                  <c:v>0.65668400000000005</c:v>
                </c:pt>
                <c:pt idx="185">
                  <c:v>0.72745300000000002</c:v>
                </c:pt>
                <c:pt idx="186">
                  <c:v>0.71618499999999996</c:v>
                </c:pt>
                <c:pt idx="187">
                  <c:v>0.73920599999999992</c:v>
                </c:pt>
                <c:pt idx="188">
                  <c:v>0.71133599999999997</c:v>
                </c:pt>
                <c:pt idx="189">
                  <c:v>0.74782399999999993</c:v>
                </c:pt>
                <c:pt idx="190">
                  <c:v>0.76307400000000003</c:v>
                </c:pt>
                <c:pt idx="191">
                  <c:v>0.75236099999999995</c:v>
                </c:pt>
                <c:pt idx="192">
                  <c:v>0.76741000000000004</c:v>
                </c:pt>
                <c:pt idx="193">
                  <c:v>0.75187099999999996</c:v>
                </c:pt>
                <c:pt idx="194">
                  <c:v>0.73285899999999993</c:v>
                </c:pt>
                <c:pt idx="195">
                  <c:v>0.74718799999999996</c:v>
                </c:pt>
                <c:pt idx="196">
                  <c:v>0.74338899999999997</c:v>
                </c:pt>
                <c:pt idx="197">
                  <c:v>0.73544100000000001</c:v>
                </c:pt>
                <c:pt idx="198">
                  <c:v>0.77026099999999997</c:v>
                </c:pt>
                <c:pt idx="199">
                  <c:v>0.77833799999999997</c:v>
                </c:pt>
                <c:pt idx="200">
                  <c:v>0.79950100000000002</c:v>
                </c:pt>
                <c:pt idx="201">
                  <c:v>0.81507800000000008</c:v>
                </c:pt>
                <c:pt idx="202">
                  <c:v>0.80819699999999994</c:v>
                </c:pt>
                <c:pt idx="203">
                  <c:v>0.78814800000000007</c:v>
                </c:pt>
                <c:pt idx="204">
                  <c:v>0.79177999999999993</c:v>
                </c:pt>
                <c:pt idx="205">
                  <c:v>0.752521</c:v>
                </c:pt>
                <c:pt idx="206">
                  <c:v>0.72184599999999999</c:v>
                </c:pt>
                <c:pt idx="207">
                  <c:v>0.76376499999999992</c:v>
                </c:pt>
                <c:pt idx="208">
                  <c:v>0.76363400000000003</c:v>
                </c:pt>
                <c:pt idx="209">
                  <c:v>0.75090400000000002</c:v>
                </c:pt>
                <c:pt idx="210">
                  <c:v>0.75062299999999993</c:v>
                </c:pt>
                <c:pt idx="211">
                  <c:v>0.76141599999999998</c:v>
                </c:pt>
                <c:pt idx="212">
                  <c:v>0.73305700000000007</c:v>
                </c:pt>
                <c:pt idx="213">
                  <c:v>0.6729949999999999</c:v>
                </c:pt>
                <c:pt idx="214">
                  <c:v>0.68699299999999996</c:v>
                </c:pt>
                <c:pt idx="215">
                  <c:v>0.64385300000000001</c:v>
                </c:pt>
                <c:pt idx="216">
                  <c:v>0.63019500000000006</c:v>
                </c:pt>
                <c:pt idx="217">
                  <c:v>0.67175600000000002</c:v>
                </c:pt>
                <c:pt idx="218">
                  <c:v>0.68358099999999988</c:v>
                </c:pt>
                <c:pt idx="219">
                  <c:v>0.63948300000000002</c:v>
                </c:pt>
                <c:pt idx="220">
                  <c:v>0.63476599999999994</c:v>
                </c:pt>
                <c:pt idx="221">
                  <c:v>0.59817500000000001</c:v>
                </c:pt>
                <c:pt idx="222">
                  <c:v>0.59513300000000002</c:v>
                </c:pt>
                <c:pt idx="223">
                  <c:v>0.59721800000000003</c:v>
                </c:pt>
                <c:pt idx="224">
                  <c:v>0.58247199999999999</c:v>
                </c:pt>
                <c:pt idx="225">
                  <c:v>0.60190299999999997</c:v>
                </c:pt>
                <c:pt idx="226">
                  <c:v>0.60956500000000002</c:v>
                </c:pt>
                <c:pt idx="227">
                  <c:v>0.61497800000000002</c:v>
                </c:pt>
                <c:pt idx="228">
                  <c:v>0.63987499999999997</c:v>
                </c:pt>
                <c:pt idx="229">
                  <c:v>0.61712999999999996</c:v>
                </c:pt>
                <c:pt idx="230">
                  <c:v>0.60216099999999995</c:v>
                </c:pt>
                <c:pt idx="231">
                  <c:v>0.57037899999999997</c:v>
                </c:pt>
                <c:pt idx="232">
                  <c:v>0.56270900000000001</c:v>
                </c:pt>
                <c:pt idx="233">
                  <c:v>0.53504800000000008</c:v>
                </c:pt>
                <c:pt idx="234">
                  <c:v>0.50628799999999996</c:v>
                </c:pt>
                <c:pt idx="235">
                  <c:v>0.48613200000000001</c:v>
                </c:pt>
                <c:pt idx="236">
                  <c:v>0.49229699999999998</c:v>
                </c:pt>
                <c:pt idx="237">
                  <c:v>0.50786500000000001</c:v>
                </c:pt>
                <c:pt idx="238">
                  <c:v>0.50930500000000001</c:v>
                </c:pt>
                <c:pt idx="239">
                  <c:v>0.48768099999999998</c:v>
                </c:pt>
                <c:pt idx="240">
                  <c:v>0.46915899999999999</c:v>
                </c:pt>
                <c:pt idx="241">
                  <c:v>0.45436799999999999</c:v>
                </c:pt>
                <c:pt idx="242">
                  <c:v>0.44949100000000003</c:v>
                </c:pt>
                <c:pt idx="243">
                  <c:v>0.45943699999999998</c:v>
                </c:pt>
                <c:pt idx="244">
                  <c:v>0.45689500000000005</c:v>
                </c:pt>
                <c:pt idx="245">
                  <c:v>0.46205599999999997</c:v>
                </c:pt>
                <c:pt idx="246">
                  <c:v>0.46359900000000004</c:v>
                </c:pt>
                <c:pt idx="247">
                  <c:v>0.47741500000000003</c:v>
                </c:pt>
                <c:pt idx="248">
                  <c:v>0.46963299999999997</c:v>
                </c:pt>
                <c:pt idx="249">
                  <c:v>0.44083399999999995</c:v>
                </c:pt>
                <c:pt idx="250">
                  <c:v>0.43544300000000002</c:v>
                </c:pt>
                <c:pt idx="251">
                  <c:v>0.420265</c:v>
                </c:pt>
                <c:pt idx="252">
                  <c:v>0.40169899999999997</c:v>
                </c:pt>
                <c:pt idx="253">
                  <c:v>0.41686400000000001</c:v>
                </c:pt>
                <c:pt idx="254">
                  <c:v>0.40695399999999998</c:v>
                </c:pt>
                <c:pt idx="255">
                  <c:v>0.40759099999999998</c:v>
                </c:pt>
                <c:pt idx="256">
                  <c:v>0.43450699999999998</c:v>
                </c:pt>
                <c:pt idx="257">
                  <c:v>0.41211799999999998</c:v>
                </c:pt>
                <c:pt idx="258">
                  <c:v>0.40756399999999998</c:v>
                </c:pt>
                <c:pt idx="259">
                  <c:v>0.37066099999999996</c:v>
                </c:pt>
                <c:pt idx="260">
                  <c:v>0.35903199999999996</c:v>
                </c:pt>
                <c:pt idx="261">
                  <c:v>0.356765</c:v>
                </c:pt>
                <c:pt idx="262">
                  <c:v>0.35263300000000003</c:v>
                </c:pt>
                <c:pt idx="263">
                  <c:v>0.33851100000000001</c:v>
                </c:pt>
                <c:pt idx="264">
                  <c:v>0.33602200000000004</c:v>
                </c:pt>
                <c:pt idx="265">
                  <c:v>0.33090600000000003</c:v>
                </c:pt>
                <c:pt idx="266">
                  <c:v>0.33136200000000005</c:v>
                </c:pt>
                <c:pt idx="267">
                  <c:v>0.35135800000000006</c:v>
                </c:pt>
                <c:pt idx="268">
                  <c:v>0.35182999999999998</c:v>
                </c:pt>
                <c:pt idx="269">
                  <c:v>0.33301699999999995</c:v>
                </c:pt>
                <c:pt idx="270">
                  <c:v>0.343696</c:v>
                </c:pt>
                <c:pt idx="271">
                  <c:v>0.34754199999999996</c:v>
                </c:pt>
                <c:pt idx="272">
                  <c:v>0.356016</c:v>
                </c:pt>
                <c:pt idx="273">
                  <c:v>0.36035800000000001</c:v>
                </c:pt>
                <c:pt idx="274">
                  <c:v>0.36816000000000004</c:v>
                </c:pt>
                <c:pt idx="275">
                  <c:v>0.33937299999999998</c:v>
                </c:pt>
                <c:pt idx="276">
                  <c:v>0.33309100000000003</c:v>
                </c:pt>
                <c:pt idx="277">
                  <c:v>0.34505800000000003</c:v>
                </c:pt>
                <c:pt idx="278">
                  <c:v>0.34261400000000003</c:v>
                </c:pt>
                <c:pt idx="279">
                  <c:v>0.3508</c:v>
                </c:pt>
                <c:pt idx="280">
                  <c:v>0.35474499999999998</c:v>
                </c:pt>
                <c:pt idx="281">
                  <c:v>0.36049900000000001</c:v>
                </c:pt>
                <c:pt idx="282">
                  <c:v>0.36072599999999999</c:v>
                </c:pt>
                <c:pt idx="283">
                  <c:v>0.37328600000000001</c:v>
                </c:pt>
                <c:pt idx="284">
                  <c:v>0.38059199999999999</c:v>
                </c:pt>
                <c:pt idx="285">
                  <c:v>0.37133299999999997</c:v>
                </c:pt>
                <c:pt idx="286">
                  <c:v>0.37581899999999996</c:v>
                </c:pt>
                <c:pt idx="287">
                  <c:v>0.36611300000000002</c:v>
                </c:pt>
                <c:pt idx="288">
                  <c:v>0.37473100000000004</c:v>
                </c:pt>
                <c:pt idx="289">
                  <c:v>0.38424100000000005</c:v>
                </c:pt>
                <c:pt idx="290">
                  <c:v>0.38088500000000003</c:v>
                </c:pt>
                <c:pt idx="291">
                  <c:v>0.38344400000000001</c:v>
                </c:pt>
                <c:pt idx="292">
                  <c:v>0.380299</c:v>
                </c:pt>
                <c:pt idx="293">
                  <c:v>0.35827900000000001</c:v>
                </c:pt>
                <c:pt idx="294">
                  <c:v>0.34026499999999998</c:v>
                </c:pt>
                <c:pt idx="295">
                  <c:v>0.33394299999999999</c:v>
                </c:pt>
                <c:pt idx="296">
                  <c:v>0.31474599999999997</c:v>
                </c:pt>
                <c:pt idx="297">
                  <c:v>0.31101099999999998</c:v>
                </c:pt>
                <c:pt idx="298">
                  <c:v>0.304869</c:v>
                </c:pt>
                <c:pt idx="299">
                  <c:v>0.31167499999999998</c:v>
                </c:pt>
                <c:pt idx="300">
                  <c:v>0.33318600000000004</c:v>
                </c:pt>
                <c:pt idx="301">
                  <c:v>0.33579500000000001</c:v>
                </c:pt>
                <c:pt idx="302">
                  <c:v>0.32641900000000001</c:v>
                </c:pt>
                <c:pt idx="303">
                  <c:v>0.32286099999999995</c:v>
                </c:pt>
                <c:pt idx="304">
                  <c:v>0.31684499999999999</c:v>
                </c:pt>
                <c:pt idx="305">
                  <c:v>0.31362499999999999</c:v>
                </c:pt>
                <c:pt idx="306">
                  <c:v>0.310116</c:v>
                </c:pt>
                <c:pt idx="307">
                  <c:v>0.30091899999999999</c:v>
                </c:pt>
                <c:pt idx="308">
                  <c:v>0.29089599999999999</c:v>
                </c:pt>
                <c:pt idx="309">
                  <c:v>0.29082399999999997</c:v>
                </c:pt>
                <c:pt idx="310">
                  <c:v>0.29666999999999999</c:v>
                </c:pt>
                <c:pt idx="311">
                  <c:v>0.28636899999999998</c:v>
                </c:pt>
                <c:pt idx="312">
                  <c:v>0.29838300000000001</c:v>
                </c:pt>
                <c:pt idx="313">
                  <c:v>0.28484200000000004</c:v>
                </c:pt>
                <c:pt idx="314">
                  <c:v>0.29436400000000001</c:v>
                </c:pt>
                <c:pt idx="315">
                  <c:v>0.28394799999999998</c:v>
                </c:pt>
                <c:pt idx="316">
                  <c:v>0.27466000000000002</c:v>
                </c:pt>
                <c:pt idx="317">
                  <c:v>0.26429999999999998</c:v>
                </c:pt>
                <c:pt idx="318">
                  <c:v>0.27758900000000003</c:v>
                </c:pt>
                <c:pt idx="319">
                  <c:v>0.28525300000000003</c:v>
                </c:pt>
                <c:pt idx="320">
                  <c:v>0.27215499999999998</c:v>
                </c:pt>
                <c:pt idx="321">
                  <c:v>0.27825099999999997</c:v>
                </c:pt>
                <c:pt idx="322">
                  <c:v>0.29184500000000002</c:v>
                </c:pt>
                <c:pt idx="323">
                  <c:v>0.28777000000000003</c:v>
                </c:pt>
                <c:pt idx="324">
                  <c:v>0.297317</c:v>
                </c:pt>
                <c:pt idx="325">
                  <c:v>0.30958400000000003</c:v>
                </c:pt>
                <c:pt idx="326">
                  <c:v>0.30391100000000004</c:v>
                </c:pt>
                <c:pt idx="327">
                  <c:v>0.28656799999999999</c:v>
                </c:pt>
                <c:pt idx="328">
                  <c:v>0.27874399999999999</c:v>
                </c:pt>
                <c:pt idx="329">
                  <c:v>0.28310600000000002</c:v>
                </c:pt>
                <c:pt idx="330">
                  <c:v>0.27663699999999997</c:v>
                </c:pt>
                <c:pt idx="331">
                  <c:v>0.25143100000000002</c:v>
                </c:pt>
                <c:pt idx="332">
                  <c:v>0.250249</c:v>
                </c:pt>
                <c:pt idx="333">
                  <c:v>0.25158999999999998</c:v>
                </c:pt>
                <c:pt idx="334">
                  <c:v>0.23750800000000002</c:v>
                </c:pt>
                <c:pt idx="335">
                  <c:v>0.22959399999999999</c:v>
                </c:pt>
                <c:pt idx="336">
                  <c:v>0.223553</c:v>
                </c:pt>
                <c:pt idx="337">
                  <c:v>0.23140799999999997</c:v>
                </c:pt>
                <c:pt idx="338">
                  <c:v>0.231599</c:v>
                </c:pt>
                <c:pt idx="339">
                  <c:v>0.21796500000000002</c:v>
                </c:pt>
                <c:pt idx="340">
                  <c:v>0.22525500000000001</c:v>
                </c:pt>
                <c:pt idx="341">
                  <c:v>0.225552</c:v>
                </c:pt>
                <c:pt idx="342">
                  <c:v>0.22862200000000002</c:v>
                </c:pt>
                <c:pt idx="343">
                  <c:v>0.20808900000000002</c:v>
                </c:pt>
                <c:pt idx="344">
                  <c:v>0.21738399999999999</c:v>
                </c:pt>
                <c:pt idx="345">
                  <c:v>0.21123799999999998</c:v>
                </c:pt>
                <c:pt idx="346">
                  <c:v>0.189445</c:v>
                </c:pt>
                <c:pt idx="347">
                  <c:v>0.20609200000000003</c:v>
                </c:pt>
                <c:pt idx="348">
                  <c:v>0.215423</c:v>
                </c:pt>
                <c:pt idx="349">
                  <c:v>0.218831</c:v>
                </c:pt>
                <c:pt idx="350">
                  <c:v>0.20999600000000002</c:v>
                </c:pt>
                <c:pt idx="351">
                  <c:v>0.20841499999999999</c:v>
                </c:pt>
                <c:pt idx="352">
                  <c:v>0.20266200000000001</c:v>
                </c:pt>
                <c:pt idx="353">
                  <c:v>0.19832799999999998</c:v>
                </c:pt>
                <c:pt idx="354">
                  <c:v>0.19228500000000001</c:v>
                </c:pt>
                <c:pt idx="355">
                  <c:v>0.19730300000000001</c:v>
                </c:pt>
                <c:pt idx="356">
                  <c:v>0.18808599999999998</c:v>
                </c:pt>
                <c:pt idx="357">
                  <c:v>0.192164</c:v>
                </c:pt>
                <c:pt idx="358">
                  <c:v>0.18873200000000001</c:v>
                </c:pt>
                <c:pt idx="359">
                  <c:v>0.186893</c:v>
                </c:pt>
                <c:pt idx="360">
                  <c:v>0.186893</c:v>
                </c:pt>
                <c:pt idx="361">
                  <c:v>0.17</c:v>
                </c:pt>
                <c:pt idx="362">
                  <c:v>0.17</c:v>
                </c:pt>
                <c:pt idx="363">
                  <c:v>0.17</c:v>
                </c:pt>
              </c:numCache>
            </c:numRef>
          </c:val>
          <c:smooth val="0"/>
          <c:extLst>
            <c:ext xmlns:c16="http://schemas.microsoft.com/office/drawing/2014/chart" uri="{C3380CC4-5D6E-409C-BE32-E72D297353CC}">
              <c16:uniqueId val="{00000000-11DB-F344-B366-0BF1093AD5D9}"/>
            </c:ext>
          </c:extLst>
        </c:ser>
        <c:ser>
          <c:idx val="1"/>
          <c:order val="1"/>
          <c:tx>
            <c:strRef>
              <c:f>Sheet1!$C$1</c:f>
              <c:strCache>
                <c:ptCount val="1"/>
                <c:pt idx="0">
                  <c:v>Mean</c:v>
                </c:pt>
              </c:strCache>
            </c:strRef>
          </c:tx>
          <c:spPr>
            <a:ln w="25400" cap="rnd">
              <a:solidFill>
                <a:schemeClr val="tx1">
                  <a:lumMod val="50000"/>
                  <a:lumOff val="50000"/>
                </a:schemeClr>
              </a:solidFill>
              <a:prstDash val="sysDash"/>
              <a:round/>
            </a:ln>
            <a:effectLst/>
          </c:spPr>
          <c:marker>
            <c:symbol val="none"/>
          </c:marker>
          <c:cat>
            <c:numRef>
              <c:f>Sheet1!$A$2:$A$365</c:f>
              <c:numCache>
                <c:formatCode>mm/dd/yy</c:formatCode>
                <c:ptCount val="364"/>
                <c:pt idx="0">
                  <c:v>34334</c:v>
                </c:pt>
                <c:pt idx="1">
                  <c:v>34365</c:v>
                </c:pt>
                <c:pt idx="2">
                  <c:v>34393</c:v>
                </c:pt>
                <c:pt idx="3">
                  <c:v>34424</c:v>
                </c:pt>
                <c:pt idx="4">
                  <c:v>34454</c:v>
                </c:pt>
                <c:pt idx="5">
                  <c:v>34485</c:v>
                </c:pt>
                <c:pt idx="6">
                  <c:v>34515</c:v>
                </c:pt>
                <c:pt idx="7">
                  <c:v>34546</c:v>
                </c:pt>
                <c:pt idx="8">
                  <c:v>34577</c:v>
                </c:pt>
                <c:pt idx="9">
                  <c:v>34607</c:v>
                </c:pt>
                <c:pt idx="10">
                  <c:v>34638</c:v>
                </c:pt>
                <c:pt idx="11">
                  <c:v>34668</c:v>
                </c:pt>
                <c:pt idx="12">
                  <c:v>34699</c:v>
                </c:pt>
                <c:pt idx="13">
                  <c:v>34730</c:v>
                </c:pt>
                <c:pt idx="14">
                  <c:v>34758</c:v>
                </c:pt>
                <c:pt idx="15">
                  <c:v>34789</c:v>
                </c:pt>
                <c:pt idx="16">
                  <c:v>34819</c:v>
                </c:pt>
                <c:pt idx="17">
                  <c:v>34850</c:v>
                </c:pt>
                <c:pt idx="18">
                  <c:v>34880</c:v>
                </c:pt>
                <c:pt idx="19">
                  <c:v>34911</c:v>
                </c:pt>
                <c:pt idx="20">
                  <c:v>34942</c:v>
                </c:pt>
                <c:pt idx="21">
                  <c:v>34972</c:v>
                </c:pt>
                <c:pt idx="22">
                  <c:v>35003</c:v>
                </c:pt>
                <c:pt idx="23">
                  <c:v>35033</c:v>
                </c:pt>
                <c:pt idx="24">
                  <c:v>35064</c:v>
                </c:pt>
                <c:pt idx="25">
                  <c:v>35095</c:v>
                </c:pt>
                <c:pt idx="26">
                  <c:v>35124</c:v>
                </c:pt>
                <c:pt idx="27">
                  <c:v>35155</c:v>
                </c:pt>
                <c:pt idx="28">
                  <c:v>35185</c:v>
                </c:pt>
                <c:pt idx="29">
                  <c:v>35216</c:v>
                </c:pt>
                <c:pt idx="30">
                  <c:v>35246</c:v>
                </c:pt>
                <c:pt idx="31">
                  <c:v>35277</c:v>
                </c:pt>
                <c:pt idx="32">
                  <c:v>35308</c:v>
                </c:pt>
                <c:pt idx="33">
                  <c:v>35338</c:v>
                </c:pt>
                <c:pt idx="34">
                  <c:v>35369</c:v>
                </c:pt>
                <c:pt idx="35">
                  <c:v>35399</c:v>
                </c:pt>
                <c:pt idx="36">
                  <c:v>35430</c:v>
                </c:pt>
                <c:pt idx="37">
                  <c:v>35461</c:v>
                </c:pt>
                <c:pt idx="38">
                  <c:v>35489</c:v>
                </c:pt>
                <c:pt idx="39">
                  <c:v>35520</c:v>
                </c:pt>
                <c:pt idx="40">
                  <c:v>35550</c:v>
                </c:pt>
                <c:pt idx="41">
                  <c:v>35581</c:v>
                </c:pt>
                <c:pt idx="42">
                  <c:v>35611</c:v>
                </c:pt>
                <c:pt idx="43">
                  <c:v>35642</c:v>
                </c:pt>
                <c:pt idx="44">
                  <c:v>35673</c:v>
                </c:pt>
                <c:pt idx="45">
                  <c:v>35703</c:v>
                </c:pt>
                <c:pt idx="46">
                  <c:v>35734</c:v>
                </c:pt>
                <c:pt idx="47">
                  <c:v>35764</c:v>
                </c:pt>
                <c:pt idx="48">
                  <c:v>35795</c:v>
                </c:pt>
                <c:pt idx="49">
                  <c:v>35826</c:v>
                </c:pt>
                <c:pt idx="50">
                  <c:v>35854</c:v>
                </c:pt>
                <c:pt idx="51">
                  <c:v>35885</c:v>
                </c:pt>
                <c:pt idx="52">
                  <c:v>35915</c:v>
                </c:pt>
                <c:pt idx="53">
                  <c:v>35946</c:v>
                </c:pt>
                <c:pt idx="54">
                  <c:v>35976</c:v>
                </c:pt>
                <c:pt idx="55">
                  <c:v>36007</c:v>
                </c:pt>
                <c:pt idx="56">
                  <c:v>36038</c:v>
                </c:pt>
                <c:pt idx="57">
                  <c:v>36068</c:v>
                </c:pt>
                <c:pt idx="58">
                  <c:v>36099</c:v>
                </c:pt>
                <c:pt idx="59">
                  <c:v>36129</c:v>
                </c:pt>
                <c:pt idx="60">
                  <c:v>36160</c:v>
                </c:pt>
                <c:pt idx="61">
                  <c:v>36191</c:v>
                </c:pt>
                <c:pt idx="62">
                  <c:v>36219</c:v>
                </c:pt>
                <c:pt idx="63">
                  <c:v>36250</c:v>
                </c:pt>
                <c:pt idx="64">
                  <c:v>36280</c:v>
                </c:pt>
                <c:pt idx="65">
                  <c:v>36311</c:v>
                </c:pt>
                <c:pt idx="66">
                  <c:v>36341</c:v>
                </c:pt>
                <c:pt idx="67">
                  <c:v>36372</c:v>
                </c:pt>
                <c:pt idx="68">
                  <c:v>36403</c:v>
                </c:pt>
                <c:pt idx="69">
                  <c:v>36433</c:v>
                </c:pt>
                <c:pt idx="70">
                  <c:v>36464</c:v>
                </c:pt>
                <c:pt idx="71">
                  <c:v>36494</c:v>
                </c:pt>
                <c:pt idx="72">
                  <c:v>36525</c:v>
                </c:pt>
                <c:pt idx="73">
                  <c:v>36556</c:v>
                </c:pt>
                <c:pt idx="74">
                  <c:v>36585</c:v>
                </c:pt>
                <c:pt idx="75">
                  <c:v>36616</c:v>
                </c:pt>
                <c:pt idx="76">
                  <c:v>36646</c:v>
                </c:pt>
                <c:pt idx="77">
                  <c:v>36677</c:v>
                </c:pt>
                <c:pt idx="78">
                  <c:v>36707</c:v>
                </c:pt>
                <c:pt idx="79">
                  <c:v>36738</c:v>
                </c:pt>
                <c:pt idx="80">
                  <c:v>36769</c:v>
                </c:pt>
                <c:pt idx="81">
                  <c:v>36799</c:v>
                </c:pt>
                <c:pt idx="82">
                  <c:v>36830</c:v>
                </c:pt>
                <c:pt idx="83">
                  <c:v>36860</c:v>
                </c:pt>
                <c:pt idx="84">
                  <c:v>36891</c:v>
                </c:pt>
                <c:pt idx="85">
                  <c:v>36922</c:v>
                </c:pt>
                <c:pt idx="86">
                  <c:v>36950</c:v>
                </c:pt>
                <c:pt idx="87">
                  <c:v>36981</c:v>
                </c:pt>
                <c:pt idx="88">
                  <c:v>37011</c:v>
                </c:pt>
                <c:pt idx="89">
                  <c:v>37042</c:v>
                </c:pt>
                <c:pt idx="90">
                  <c:v>37072</c:v>
                </c:pt>
                <c:pt idx="91">
                  <c:v>37103</c:v>
                </c:pt>
                <c:pt idx="92">
                  <c:v>37134</c:v>
                </c:pt>
                <c:pt idx="93">
                  <c:v>37164</c:v>
                </c:pt>
                <c:pt idx="94">
                  <c:v>37195</c:v>
                </c:pt>
                <c:pt idx="95">
                  <c:v>37225</c:v>
                </c:pt>
                <c:pt idx="96">
                  <c:v>37256</c:v>
                </c:pt>
                <c:pt idx="97">
                  <c:v>37287</c:v>
                </c:pt>
                <c:pt idx="98">
                  <c:v>37315</c:v>
                </c:pt>
                <c:pt idx="99">
                  <c:v>37346</c:v>
                </c:pt>
                <c:pt idx="100">
                  <c:v>37376</c:v>
                </c:pt>
                <c:pt idx="101">
                  <c:v>37407</c:v>
                </c:pt>
                <c:pt idx="102">
                  <c:v>37437</c:v>
                </c:pt>
                <c:pt idx="103">
                  <c:v>37468</c:v>
                </c:pt>
                <c:pt idx="104">
                  <c:v>37499</c:v>
                </c:pt>
                <c:pt idx="105">
                  <c:v>37529</c:v>
                </c:pt>
                <c:pt idx="106">
                  <c:v>37560</c:v>
                </c:pt>
                <c:pt idx="107">
                  <c:v>37590</c:v>
                </c:pt>
                <c:pt idx="108">
                  <c:v>37621</c:v>
                </c:pt>
                <c:pt idx="109">
                  <c:v>37652</c:v>
                </c:pt>
                <c:pt idx="110">
                  <c:v>37680</c:v>
                </c:pt>
                <c:pt idx="111">
                  <c:v>37711</c:v>
                </c:pt>
                <c:pt idx="112">
                  <c:v>37741</c:v>
                </c:pt>
                <c:pt idx="113">
                  <c:v>37772</c:v>
                </c:pt>
                <c:pt idx="114">
                  <c:v>37802</c:v>
                </c:pt>
                <c:pt idx="115">
                  <c:v>37833</c:v>
                </c:pt>
                <c:pt idx="116">
                  <c:v>37864</c:v>
                </c:pt>
                <c:pt idx="117">
                  <c:v>37894</c:v>
                </c:pt>
                <c:pt idx="118">
                  <c:v>37925</c:v>
                </c:pt>
                <c:pt idx="119">
                  <c:v>37955</c:v>
                </c:pt>
                <c:pt idx="120">
                  <c:v>37986</c:v>
                </c:pt>
                <c:pt idx="121">
                  <c:v>38017</c:v>
                </c:pt>
                <c:pt idx="122">
                  <c:v>38046</c:v>
                </c:pt>
                <c:pt idx="123">
                  <c:v>38077</c:v>
                </c:pt>
                <c:pt idx="124">
                  <c:v>38107</c:v>
                </c:pt>
                <c:pt idx="125">
                  <c:v>38138</c:v>
                </c:pt>
                <c:pt idx="126">
                  <c:v>38168</c:v>
                </c:pt>
                <c:pt idx="127">
                  <c:v>38199</c:v>
                </c:pt>
                <c:pt idx="128">
                  <c:v>38230</c:v>
                </c:pt>
                <c:pt idx="129">
                  <c:v>38260</c:v>
                </c:pt>
                <c:pt idx="130">
                  <c:v>38291</c:v>
                </c:pt>
                <c:pt idx="131">
                  <c:v>38321</c:v>
                </c:pt>
                <c:pt idx="132">
                  <c:v>38352</c:v>
                </c:pt>
                <c:pt idx="133">
                  <c:v>38383</c:v>
                </c:pt>
                <c:pt idx="134">
                  <c:v>38411</c:v>
                </c:pt>
                <c:pt idx="135">
                  <c:v>38442</c:v>
                </c:pt>
                <c:pt idx="136">
                  <c:v>38472</c:v>
                </c:pt>
                <c:pt idx="137">
                  <c:v>38503</c:v>
                </c:pt>
                <c:pt idx="138">
                  <c:v>38533</c:v>
                </c:pt>
                <c:pt idx="139">
                  <c:v>38564</c:v>
                </c:pt>
                <c:pt idx="140">
                  <c:v>38595</c:v>
                </c:pt>
                <c:pt idx="141">
                  <c:v>38625</c:v>
                </c:pt>
                <c:pt idx="142">
                  <c:v>38656</c:v>
                </c:pt>
                <c:pt idx="143">
                  <c:v>38686</c:v>
                </c:pt>
                <c:pt idx="144">
                  <c:v>38717</c:v>
                </c:pt>
                <c:pt idx="145">
                  <c:v>38748</c:v>
                </c:pt>
                <c:pt idx="146">
                  <c:v>38776</c:v>
                </c:pt>
                <c:pt idx="147">
                  <c:v>38807</c:v>
                </c:pt>
                <c:pt idx="148">
                  <c:v>38837</c:v>
                </c:pt>
                <c:pt idx="149">
                  <c:v>38868</c:v>
                </c:pt>
                <c:pt idx="150">
                  <c:v>38898</c:v>
                </c:pt>
                <c:pt idx="151">
                  <c:v>38929</c:v>
                </c:pt>
                <c:pt idx="152">
                  <c:v>38960</c:v>
                </c:pt>
                <c:pt idx="153">
                  <c:v>38990</c:v>
                </c:pt>
                <c:pt idx="154">
                  <c:v>39021</c:v>
                </c:pt>
                <c:pt idx="155">
                  <c:v>39051</c:v>
                </c:pt>
                <c:pt idx="156">
                  <c:v>39082</c:v>
                </c:pt>
                <c:pt idx="157">
                  <c:v>39113</c:v>
                </c:pt>
                <c:pt idx="158">
                  <c:v>39141</c:v>
                </c:pt>
                <c:pt idx="159">
                  <c:v>39172</c:v>
                </c:pt>
                <c:pt idx="160">
                  <c:v>39202</c:v>
                </c:pt>
                <c:pt idx="161">
                  <c:v>39233</c:v>
                </c:pt>
                <c:pt idx="162">
                  <c:v>39263</c:v>
                </c:pt>
                <c:pt idx="163">
                  <c:v>39294</c:v>
                </c:pt>
                <c:pt idx="164">
                  <c:v>39325</c:v>
                </c:pt>
                <c:pt idx="165">
                  <c:v>39355</c:v>
                </c:pt>
                <c:pt idx="166">
                  <c:v>39386</c:v>
                </c:pt>
                <c:pt idx="167">
                  <c:v>39416</c:v>
                </c:pt>
                <c:pt idx="168">
                  <c:v>39447</c:v>
                </c:pt>
                <c:pt idx="169">
                  <c:v>39478</c:v>
                </c:pt>
                <c:pt idx="170">
                  <c:v>39507</c:v>
                </c:pt>
                <c:pt idx="171">
                  <c:v>39538</c:v>
                </c:pt>
                <c:pt idx="172">
                  <c:v>39568</c:v>
                </c:pt>
                <c:pt idx="173">
                  <c:v>39599</c:v>
                </c:pt>
                <c:pt idx="174">
                  <c:v>39629</c:v>
                </c:pt>
                <c:pt idx="175">
                  <c:v>39660</c:v>
                </c:pt>
                <c:pt idx="176">
                  <c:v>39691</c:v>
                </c:pt>
                <c:pt idx="177">
                  <c:v>39721</c:v>
                </c:pt>
                <c:pt idx="178">
                  <c:v>39752</c:v>
                </c:pt>
                <c:pt idx="179">
                  <c:v>39782</c:v>
                </c:pt>
                <c:pt idx="180">
                  <c:v>39813</c:v>
                </c:pt>
                <c:pt idx="181">
                  <c:v>39844</c:v>
                </c:pt>
                <c:pt idx="182">
                  <c:v>39872</c:v>
                </c:pt>
                <c:pt idx="183">
                  <c:v>39903</c:v>
                </c:pt>
                <c:pt idx="184">
                  <c:v>39933</c:v>
                </c:pt>
                <c:pt idx="185">
                  <c:v>39964</c:v>
                </c:pt>
                <c:pt idx="186">
                  <c:v>39994</c:v>
                </c:pt>
                <c:pt idx="187">
                  <c:v>40025</c:v>
                </c:pt>
                <c:pt idx="188">
                  <c:v>40056</c:v>
                </c:pt>
                <c:pt idx="189">
                  <c:v>40086</c:v>
                </c:pt>
                <c:pt idx="190">
                  <c:v>40117</c:v>
                </c:pt>
                <c:pt idx="191">
                  <c:v>40147</c:v>
                </c:pt>
                <c:pt idx="192">
                  <c:v>40178</c:v>
                </c:pt>
                <c:pt idx="193">
                  <c:v>40209</c:v>
                </c:pt>
                <c:pt idx="194">
                  <c:v>40237</c:v>
                </c:pt>
                <c:pt idx="195">
                  <c:v>40268</c:v>
                </c:pt>
                <c:pt idx="196">
                  <c:v>40298</c:v>
                </c:pt>
                <c:pt idx="197">
                  <c:v>40329</c:v>
                </c:pt>
                <c:pt idx="198">
                  <c:v>40359</c:v>
                </c:pt>
                <c:pt idx="199">
                  <c:v>40390</c:v>
                </c:pt>
                <c:pt idx="200">
                  <c:v>40421</c:v>
                </c:pt>
                <c:pt idx="201">
                  <c:v>40451</c:v>
                </c:pt>
                <c:pt idx="202">
                  <c:v>40482</c:v>
                </c:pt>
                <c:pt idx="203">
                  <c:v>40512</c:v>
                </c:pt>
                <c:pt idx="204">
                  <c:v>40543</c:v>
                </c:pt>
                <c:pt idx="205">
                  <c:v>40574</c:v>
                </c:pt>
                <c:pt idx="206">
                  <c:v>40602</c:v>
                </c:pt>
                <c:pt idx="207">
                  <c:v>40633</c:v>
                </c:pt>
                <c:pt idx="208">
                  <c:v>40663</c:v>
                </c:pt>
                <c:pt idx="209">
                  <c:v>40694</c:v>
                </c:pt>
                <c:pt idx="210">
                  <c:v>40724</c:v>
                </c:pt>
                <c:pt idx="211">
                  <c:v>40755</c:v>
                </c:pt>
                <c:pt idx="212">
                  <c:v>40786</c:v>
                </c:pt>
                <c:pt idx="213">
                  <c:v>40816</c:v>
                </c:pt>
                <c:pt idx="214">
                  <c:v>40847</c:v>
                </c:pt>
                <c:pt idx="215">
                  <c:v>40877</c:v>
                </c:pt>
                <c:pt idx="216">
                  <c:v>40908</c:v>
                </c:pt>
                <c:pt idx="217">
                  <c:v>40939</c:v>
                </c:pt>
                <c:pt idx="218">
                  <c:v>40968</c:v>
                </c:pt>
                <c:pt idx="219">
                  <c:v>40999</c:v>
                </c:pt>
                <c:pt idx="220">
                  <c:v>41029</c:v>
                </c:pt>
                <c:pt idx="221">
                  <c:v>41060</c:v>
                </c:pt>
                <c:pt idx="222">
                  <c:v>41090</c:v>
                </c:pt>
                <c:pt idx="223">
                  <c:v>41121</c:v>
                </c:pt>
                <c:pt idx="224">
                  <c:v>41152</c:v>
                </c:pt>
                <c:pt idx="225">
                  <c:v>41182</c:v>
                </c:pt>
                <c:pt idx="226">
                  <c:v>41213</c:v>
                </c:pt>
                <c:pt idx="227">
                  <c:v>41243</c:v>
                </c:pt>
                <c:pt idx="228">
                  <c:v>41274</c:v>
                </c:pt>
                <c:pt idx="229">
                  <c:v>41305</c:v>
                </c:pt>
                <c:pt idx="230">
                  <c:v>41333</c:v>
                </c:pt>
                <c:pt idx="231">
                  <c:v>41364</c:v>
                </c:pt>
                <c:pt idx="232">
                  <c:v>41394</c:v>
                </c:pt>
                <c:pt idx="233">
                  <c:v>41425</c:v>
                </c:pt>
                <c:pt idx="234">
                  <c:v>41455</c:v>
                </c:pt>
                <c:pt idx="235">
                  <c:v>41486</c:v>
                </c:pt>
                <c:pt idx="236">
                  <c:v>41517</c:v>
                </c:pt>
                <c:pt idx="237">
                  <c:v>41547</c:v>
                </c:pt>
                <c:pt idx="238">
                  <c:v>41578</c:v>
                </c:pt>
                <c:pt idx="239">
                  <c:v>41608</c:v>
                </c:pt>
                <c:pt idx="240">
                  <c:v>41639</c:v>
                </c:pt>
                <c:pt idx="241">
                  <c:v>41670</c:v>
                </c:pt>
                <c:pt idx="242">
                  <c:v>41698</c:v>
                </c:pt>
                <c:pt idx="243">
                  <c:v>41729</c:v>
                </c:pt>
                <c:pt idx="244">
                  <c:v>41759</c:v>
                </c:pt>
                <c:pt idx="245">
                  <c:v>41790</c:v>
                </c:pt>
                <c:pt idx="246">
                  <c:v>41820</c:v>
                </c:pt>
                <c:pt idx="247">
                  <c:v>41851</c:v>
                </c:pt>
                <c:pt idx="248">
                  <c:v>41882</c:v>
                </c:pt>
                <c:pt idx="249">
                  <c:v>41912</c:v>
                </c:pt>
                <c:pt idx="250">
                  <c:v>41943</c:v>
                </c:pt>
                <c:pt idx="251">
                  <c:v>41973</c:v>
                </c:pt>
                <c:pt idx="252">
                  <c:v>42004</c:v>
                </c:pt>
                <c:pt idx="253">
                  <c:v>42035</c:v>
                </c:pt>
                <c:pt idx="254">
                  <c:v>42063</c:v>
                </c:pt>
                <c:pt idx="255">
                  <c:v>42094</c:v>
                </c:pt>
                <c:pt idx="256">
                  <c:v>42124</c:v>
                </c:pt>
                <c:pt idx="257">
                  <c:v>42155</c:v>
                </c:pt>
                <c:pt idx="258">
                  <c:v>42185</c:v>
                </c:pt>
                <c:pt idx="259">
                  <c:v>42216</c:v>
                </c:pt>
                <c:pt idx="260">
                  <c:v>42247</c:v>
                </c:pt>
                <c:pt idx="261">
                  <c:v>42277</c:v>
                </c:pt>
                <c:pt idx="262">
                  <c:v>42308</c:v>
                </c:pt>
                <c:pt idx="263">
                  <c:v>42338</c:v>
                </c:pt>
                <c:pt idx="264">
                  <c:v>42369</c:v>
                </c:pt>
                <c:pt idx="265">
                  <c:v>42400</c:v>
                </c:pt>
                <c:pt idx="266">
                  <c:v>42429</c:v>
                </c:pt>
                <c:pt idx="267">
                  <c:v>42460</c:v>
                </c:pt>
                <c:pt idx="268">
                  <c:v>42490</c:v>
                </c:pt>
                <c:pt idx="269">
                  <c:v>42521</c:v>
                </c:pt>
                <c:pt idx="270">
                  <c:v>42551</c:v>
                </c:pt>
                <c:pt idx="271">
                  <c:v>42582</c:v>
                </c:pt>
                <c:pt idx="272">
                  <c:v>42613</c:v>
                </c:pt>
                <c:pt idx="273">
                  <c:v>42643</c:v>
                </c:pt>
                <c:pt idx="274">
                  <c:v>42674</c:v>
                </c:pt>
                <c:pt idx="275">
                  <c:v>42704</c:v>
                </c:pt>
                <c:pt idx="276">
                  <c:v>42735</c:v>
                </c:pt>
                <c:pt idx="277">
                  <c:v>42766</c:v>
                </c:pt>
                <c:pt idx="278">
                  <c:v>42794</c:v>
                </c:pt>
                <c:pt idx="279">
                  <c:v>42825</c:v>
                </c:pt>
                <c:pt idx="280">
                  <c:v>42855</c:v>
                </c:pt>
                <c:pt idx="281">
                  <c:v>42886</c:v>
                </c:pt>
                <c:pt idx="282">
                  <c:v>42916</c:v>
                </c:pt>
                <c:pt idx="283">
                  <c:v>42947</c:v>
                </c:pt>
                <c:pt idx="284">
                  <c:v>42978</c:v>
                </c:pt>
                <c:pt idx="285">
                  <c:v>43008</c:v>
                </c:pt>
                <c:pt idx="286">
                  <c:v>43039</c:v>
                </c:pt>
                <c:pt idx="287">
                  <c:v>43069</c:v>
                </c:pt>
                <c:pt idx="288">
                  <c:v>43100</c:v>
                </c:pt>
                <c:pt idx="289">
                  <c:v>43131</c:v>
                </c:pt>
                <c:pt idx="290">
                  <c:v>43159</c:v>
                </c:pt>
                <c:pt idx="291">
                  <c:v>43190</c:v>
                </c:pt>
                <c:pt idx="292">
                  <c:v>43220</c:v>
                </c:pt>
                <c:pt idx="293">
                  <c:v>43251</c:v>
                </c:pt>
                <c:pt idx="294">
                  <c:v>43281</c:v>
                </c:pt>
                <c:pt idx="295">
                  <c:v>43312</c:v>
                </c:pt>
                <c:pt idx="296">
                  <c:v>43343</c:v>
                </c:pt>
                <c:pt idx="297">
                  <c:v>43373</c:v>
                </c:pt>
                <c:pt idx="298">
                  <c:v>43404</c:v>
                </c:pt>
                <c:pt idx="299">
                  <c:v>43434</c:v>
                </c:pt>
                <c:pt idx="300">
                  <c:v>43465</c:v>
                </c:pt>
                <c:pt idx="301">
                  <c:v>43496</c:v>
                </c:pt>
                <c:pt idx="302">
                  <c:v>43524</c:v>
                </c:pt>
                <c:pt idx="303">
                  <c:v>43555</c:v>
                </c:pt>
                <c:pt idx="304">
                  <c:v>43585</c:v>
                </c:pt>
                <c:pt idx="305">
                  <c:v>43616</c:v>
                </c:pt>
                <c:pt idx="306">
                  <c:v>43646</c:v>
                </c:pt>
                <c:pt idx="307">
                  <c:v>43677</c:v>
                </c:pt>
                <c:pt idx="308">
                  <c:v>43708</c:v>
                </c:pt>
                <c:pt idx="309">
                  <c:v>43738</c:v>
                </c:pt>
                <c:pt idx="310">
                  <c:v>43769</c:v>
                </c:pt>
                <c:pt idx="311">
                  <c:v>43799</c:v>
                </c:pt>
                <c:pt idx="312">
                  <c:v>43830</c:v>
                </c:pt>
                <c:pt idx="313">
                  <c:v>43861</c:v>
                </c:pt>
                <c:pt idx="314">
                  <c:v>43890</c:v>
                </c:pt>
                <c:pt idx="315">
                  <c:v>43921</c:v>
                </c:pt>
                <c:pt idx="316">
                  <c:v>43951</c:v>
                </c:pt>
                <c:pt idx="317">
                  <c:v>43982</c:v>
                </c:pt>
                <c:pt idx="318">
                  <c:v>44012</c:v>
                </c:pt>
                <c:pt idx="319">
                  <c:v>44043</c:v>
                </c:pt>
                <c:pt idx="320">
                  <c:v>44074</c:v>
                </c:pt>
                <c:pt idx="321">
                  <c:v>44104</c:v>
                </c:pt>
                <c:pt idx="322">
                  <c:v>44135</c:v>
                </c:pt>
                <c:pt idx="323">
                  <c:v>44165</c:v>
                </c:pt>
                <c:pt idx="324">
                  <c:v>44196</c:v>
                </c:pt>
                <c:pt idx="325">
                  <c:v>44227</c:v>
                </c:pt>
                <c:pt idx="326">
                  <c:v>44255</c:v>
                </c:pt>
                <c:pt idx="327">
                  <c:v>44286</c:v>
                </c:pt>
                <c:pt idx="328">
                  <c:v>44316</c:v>
                </c:pt>
                <c:pt idx="329">
                  <c:v>44347</c:v>
                </c:pt>
                <c:pt idx="330">
                  <c:v>44377</c:v>
                </c:pt>
                <c:pt idx="331">
                  <c:v>44408</c:v>
                </c:pt>
                <c:pt idx="332">
                  <c:v>44439</c:v>
                </c:pt>
                <c:pt idx="333">
                  <c:v>44469</c:v>
                </c:pt>
                <c:pt idx="334">
                  <c:v>44500</c:v>
                </c:pt>
                <c:pt idx="335">
                  <c:v>44530</c:v>
                </c:pt>
                <c:pt idx="336">
                  <c:v>44561</c:v>
                </c:pt>
                <c:pt idx="337">
                  <c:v>44592</c:v>
                </c:pt>
                <c:pt idx="338">
                  <c:v>44620</c:v>
                </c:pt>
                <c:pt idx="339">
                  <c:v>44651</c:v>
                </c:pt>
                <c:pt idx="340">
                  <c:v>44681</c:v>
                </c:pt>
                <c:pt idx="341">
                  <c:v>44712</c:v>
                </c:pt>
                <c:pt idx="342">
                  <c:v>44742</c:v>
                </c:pt>
                <c:pt idx="343">
                  <c:v>44773</c:v>
                </c:pt>
                <c:pt idx="344">
                  <c:v>44804</c:v>
                </c:pt>
                <c:pt idx="345">
                  <c:v>44834</c:v>
                </c:pt>
                <c:pt idx="346">
                  <c:v>44865</c:v>
                </c:pt>
                <c:pt idx="347">
                  <c:v>44895</c:v>
                </c:pt>
                <c:pt idx="348">
                  <c:v>44926</c:v>
                </c:pt>
                <c:pt idx="349">
                  <c:v>44957</c:v>
                </c:pt>
                <c:pt idx="350">
                  <c:v>44985</c:v>
                </c:pt>
                <c:pt idx="351">
                  <c:v>45016</c:v>
                </c:pt>
                <c:pt idx="352">
                  <c:v>45046</c:v>
                </c:pt>
                <c:pt idx="353">
                  <c:v>45077</c:v>
                </c:pt>
                <c:pt idx="354">
                  <c:v>45107</c:v>
                </c:pt>
                <c:pt idx="355">
                  <c:v>45138</c:v>
                </c:pt>
                <c:pt idx="356">
                  <c:v>45169</c:v>
                </c:pt>
                <c:pt idx="357">
                  <c:v>45199</c:v>
                </c:pt>
                <c:pt idx="358">
                  <c:v>45230</c:v>
                </c:pt>
                <c:pt idx="359">
                  <c:v>45260</c:v>
                </c:pt>
                <c:pt idx="360">
                  <c:v>45291</c:v>
                </c:pt>
                <c:pt idx="361">
                  <c:v>45322</c:v>
                </c:pt>
                <c:pt idx="362">
                  <c:v>45351</c:v>
                </c:pt>
                <c:pt idx="363">
                  <c:v>45380</c:v>
                </c:pt>
              </c:numCache>
            </c:numRef>
          </c:cat>
          <c:val>
            <c:numRef>
              <c:f>Sheet1!$C$2:$C$365</c:f>
              <c:numCache>
                <c:formatCode>#,##0.00</c:formatCode>
                <c:ptCount val="364"/>
                <c:pt idx="0">
                  <c:v>0.45223013055555528</c:v>
                </c:pt>
                <c:pt idx="1">
                  <c:v>0.45223013055555528</c:v>
                </c:pt>
                <c:pt idx="2">
                  <c:v>0.45223013055555528</c:v>
                </c:pt>
                <c:pt idx="3">
                  <c:v>0.45223013055555528</c:v>
                </c:pt>
                <c:pt idx="4">
                  <c:v>0.45223013055555528</c:v>
                </c:pt>
                <c:pt idx="5">
                  <c:v>0.45223013055555528</c:v>
                </c:pt>
                <c:pt idx="6">
                  <c:v>0.45223013055555528</c:v>
                </c:pt>
                <c:pt idx="7">
                  <c:v>0.45223013055555528</c:v>
                </c:pt>
                <c:pt idx="8">
                  <c:v>0.45223013055555528</c:v>
                </c:pt>
                <c:pt idx="9">
                  <c:v>0.45223013055555528</c:v>
                </c:pt>
                <c:pt idx="10">
                  <c:v>0.45223013055555528</c:v>
                </c:pt>
                <c:pt idx="11">
                  <c:v>0.45223013055555528</c:v>
                </c:pt>
                <c:pt idx="12">
                  <c:v>0.45223013055555528</c:v>
                </c:pt>
                <c:pt idx="13">
                  <c:v>0.45223013055555528</c:v>
                </c:pt>
                <c:pt idx="14">
                  <c:v>0.45223013055555528</c:v>
                </c:pt>
                <c:pt idx="15">
                  <c:v>0.45223013055555528</c:v>
                </c:pt>
                <c:pt idx="16">
                  <c:v>0.45223013055555528</c:v>
                </c:pt>
                <c:pt idx="17">
                  <c:v>0.45223013055555528</c:v>
                </c:pt>
                <c:pt idx="18">
                  <c:v>0.45223013055555528</c:v>
                </c:pt>
                <c:pt idx="19">
                  <c:v>0.45223013055555528</c:v>
                </c:pt>
                <c:pt idx="20">
                  <c:v>0.45223013055555528</c:v>
                </c:pt>
                <c:pt idx="21">
                  <c:v>0.45223013055555528</c:v>
                </c:pt>
                <c:pt idx="22">
                  <c:v>0.45223013055555528</c:v>
                </c:pt>
                <c:pt idx="23">
                  <c:v>0.45223013055555528</c:v>
                </c:pt>
                <c:pt idx="24">
                  <c:v>0.45223013055555528</c:v>
                </c:pt>
                <c:pt idx="25">
                  <c:v>0.45223013055555528</c:v>
                </c:pt>
                <c:pt idx="26">
                  <c:v>0.45223013055555528</c:v>
                </c:pt>
                <c:pt idx="27">
                  <c:v>0.45223013055555528</c:v>
                </c:pt>
                <c:pt idx="28">
                  <c:v>0.45223013055555528</c:v>
                </c:pt>
                <c:pt idx="29">
                  <c:v>0.45223013055555528</c:v>
                </c:pt>
                <c:pt idx="30">
                  <c:v>0.45223013055555528</c:v>
                </c:pt>
                <c:pt idx="31">
                  <c:v>0.45223013055555528</c:v>
                </c:pt>
                <c:pt idx="32">
                  <c:v>0.45223013055555528</c:v>
                </c:pt>
                <c:pt idx="33">
                  <c:v>0.45223013055555528</c:v>
                </c:pt>
                <c:pt idx="34">
                  <c:v>0.45223013055555528</c:v>
                </c:pt>
                <c:pt idx="35">
                  <c:v>0.45223013055555528</c:v>
                </c:pt>
                <c:pt idx="36">
                  <c:v>0.45223013055555528</c:v>
                </c:pt>
                <c:pt idx="37">
                  <c:v>0.45223013055555528</c:v>
                </c:pt>
                <c:pt idx="38">
                  <c:v>0.45223013055555528</c:v>
                </c:pt>
                <c:pt idx="39">
                  <c:v>0.45223013055555528</c:v>
                </c:pt>
                <c:pt idx="40">
                  <c:v>0.45223013055555528</c:v>
                </c:pt>
                <c:pt idx="41">
                  <c:v>0.45223013055555528</c:v>
                </c:pt>
                <c:pt idx="42">
                  <c:v>0.45223013055555528</c:v>
                </c:pt>
                <c:pt idx="43">
                  <c:v>0.45223013055555528</c:v>
                </c:pt>
                <c:pt idx="44">
                  <c:v>0.45223013055555528</c:v>
                </c:pt>
                <c:pt idx="45">
                  <c:v>0.45223013055555528</c:v>
                </c:pt>
                <c:pt idx="46">
                  <c:v>0.45223013055555528</c:v>
                </c:pt>
                <c:pt idx="47">
                  <c:v>0.45223013055555528</c:v>
                </c:pt>
                <c:pt idx="48">
                  <c:v>0.45223013055555528</c:v>
                </c:pt>
                <c:pt idx="49">
                  <c:v>0.45223013055555528</c:v>
                </c:pt>
                <c:pt idx="50">
                  <c:v>0.45223013055555528</c:v>
                </c:pt>
                <c:pt idx="51">
                  <c:v>0.45223013055555528</c:v>
                </c:pt>
                <c:pt idx="52">
                  <c:v>0.45223013055555528</c:v>
                </c:pt>
                <c:pt idx="53">
                  <c:v>0.45223013055555528</c:v>
                </c:pt>
                <c:pt idx="54">
                  <c:v>0.45223013055555528</c:v>
                </c:pt>
                <c:pt idx="55">
                  <c:v>0.45223013055555528</c:v>
                </c:pt>
                <c:pt idx="56">
                  <c:v>0.45223013055555528</c:v>
                </c:pt>
                <c:pt idx="57">
                  <c:v>0.45223013055555528</c:v>
                </c:pt>
                <c:pt idx="58">
                  <c:v>0.45223013055555528</c:v>
                </c:pt>
                <c:pt idx="59">
                  <c:v>0.45223013055555528</c:v>
                </c:pt>
                <c:pt idx="60">
                  <c:v>0.45223013055555528</c:v>
                </c:pt>
                <c:pt idx="61">
                  <c:v>0.45223013055555528</c:v>
                </c:pt>
                <c:pt idx="62">
                  <c:v>0.45223013055555528</c:v>
                </c:pt>
                <c:pt idx="63">
                  <c:v>0.45223013055555528</c:v>
                </c:pt>
                <c:pt idx="64">
                  <c:v>0.45223013055555528</c:v>
                </c:pt>
                <c:pt idx="65">
                  <c:v>0.45223013055555528</c:v>
                </c:pt>
                <c:pt idx="66">
                  <c:v>0.45223013055555528</c:v>
                </c:pt>
                <c:pt idx="67">
                  <c:v>0.45223013055555528</c:v>
                </c:pt>
                <c:pt idx="68">
                  <c:v>0.45223013055555528</c:v>
                </c:pt>
                <c:pt idx="69">
                  <c:v>0.45223013055555528</c:v>
                </c:pt>
                <c:pt idx="70">
                  <c:v>0.45223013055555528</c:v>
                </c:pt>
                <c:pt idx="71">
                  <c:v>0.45223013055555528</c:v>
                </c:pt>
                <c:pt idx="72">
                  <c:v>0.45223013055555528</c:v>
                </c:pt>
                <c:pt idx="73">
                  <c:v>0.45223013055555528</c:v>
                </c:pt>
                <c:pt idx="74">
                  <c:v>0.45223013055555528</c:v>
                </c:pt>
                <c:pt idx="75">
                  <c:v>0.45223013055555528</c:v>
                </c:pt>
                <c:pt idx="76">
                  <c:v>0.45223013055555528</c:v>
                </c:pt>
                <c:pt idx="77">
                  <c:v>0.45223013055555528</c:v>
                </c:pt>
                <c:pt idx="78">
                  <c:v>0.45223013055555528</c:v>
                </c:pt>
                <c:pt idx="79">
                  <c:v>0.45223013055555528</c:v>
                </c:pt>
                <c:pt idx="80">
                  <c:v>0.45223013055555528</c:v>
                </c:pt>
                <c:pt idx="81">
                  <c:v>0.45223013055555528</c:v>
                </c:pt>
                <c:pt idx="82">
                  <c:v>0.45223013055555528</c:v>
                </c:pt>
                <c:pt idx="83">
                  <c:v>0.45223013055555528</c:v>
                </c:pt>
                <c:pt idx="84">
                  <c:v>0.45223013055555528</c:v>
                </c:pt>
                <c:pt idx="85">
                  <c:v>0.45223013055555528</c:v>
                </c:pt>
                <c:pt idx="86">
                  <c:v>0.45223013055555528</c:v>
                </c:pt>
                <c:pt idx="87">
                  <c:v>0.45223013055555528</c:v>
                </c:pt>
                <c:pt idx="88">
                  <c:v>0.45223013055555528</c:v>
                </c:pt>
                <c:pt idx="89">
                  <c:v>0.45223013055555528</c:v>
                </c:pt>
                <c:pt idx="90">
                  <c:v>0.45223013055555528</c:v>
                </c:pt>
                <c:pt idx="91">
                  <c:v>0.45223013055555528</c:v>
                </c:pt>
                <c:pt idx="92">
                  <c:v>0.45223013055555528</c:v>
                </c:pt>
                <c:pt idx="93">
                  <c:v>0.45223013055555528</c:v>
                </c:pt>
                <c:pt idx="94">
                  <c:v>0.45223013055555528</c:v>
                </c:pt>
                <c:pt idx="95">
                  <c:v>0.45223013055555528</c:v>
                </c:pt>
                <c:pt idx="96">
                  <c:v>0.45223013055555528</c:v>
                </c:pt>
                <c:pt idx="97">
                  <c:v>0.45223013055555528</c:v>
                </c:pt>
                <c:pt idx="98">
                  <c:v>0.45223013055555528</c:v>
                </c:pt>
                <c:pt idx="99">
                  <c:v>0.45223013055555528</c:v>
                </c:pt>
                <c:pt idx="100">
                  <c:v>0.45223013055555528</c:v>
                </c:pt>
                <c:pt idx="101">
                  <c:v>0.45223013055555528</c:v>
                </c:pt>
                <c:pt idx="102">
                  <c:v>0.45223013055555528</c:v>
                </c:pt>
                <c:pt idx="103">
                  <c:v>0.45223013055555528</c:v>
                </c:pt>
                <c:pt idx="104">
                  <c:v>0.45223013055555528</c:v>
                </c:pt>
                <c:pt idx="105">
                  <c:v>0.45223013055555528</c:v>
                </c:pt>
                <c:pt idx="106">
                  <c:v>0.45223013055555528</c:v>
                </c:pt>
                <c:pt idx="107">
                  <c:v>0.45223013055555528</c:v>
                </c:pt>
                <c:pt idx="108">
                  <c:v>0.45223013055555528</c:v>
                </c:pt>
                <c:pt idx="109">
                  <c:v>0.45223013055555528</c:v>
                </c:pt>
                <c:pt idx="110">
                  <c:v>0.45223013055555528</c:v>
                </c:pt>
                <c:pt idx="111">
                  <c:v>0.45223013055555528</c:v>
                </c:pt>
                <c:pt idx="112">
                  <c:v>0.45223013055555528</c:v>
                </c:pt>
                <c:pt idx="113">
                  <c:v>0.45223013055555528</c:v>
                </c:pt>
                <c:pt idx="114">
                  <c:v>0.45223013055555528</c:v>
                </c:pt>
                <c:pt idx="115">
                  <c:v>0.45223013055555528</c:v>
                </c:pt>
                <c:pt idx="116">
                  <c:v>0.45223013055555528</c:v>
                </c:pt>
                <c:pt idx="117">
                  <c:v>0.45223013055555528</c:v>
                </c:pt>
                <c:pt idx="118">
                  <c:v>0.45223013055555528</c:v>
                </c:pt>
                <c:pt idx="119">
                  <c:v>0.45223013055555528</c:v>
                </c:pt>
                <c:pt idx="120">
                  <c:v>0.45223013055555528</c:v>
                </c:pt>
                <c:pt idx="121">
                  <c:v>0.45223013055555528</c:v>
                </c:pt>
                <c:pt idx="122">
                  <c:v>0.45223013055555528</c:v>
                </c:pt>
                <c:pt idx="123">
                  <c:v>0.45223013055555528</c:v>
                </c:pt>
                <c:pt idx="124">
                  <c:v>0.45223013055555528</c:v>
                </c:pt>
                <c:pt idx="125">
                  <c:v>0.45223013055555528</c:v>
                </c:pt>
                <c:pt idx="126">
                  <c:v>0.45223013055555528</c:v>
                </c:pt>
                <c:pt idx="127">
                  <c:v>0.45223013055555528</c:v>
                </c:pt>
                <c:pt idx="128">
                  <c:v>0.45223013055555528</c:v>
                </c:pt>
                <c:pt idx="129">
                  <c:v>0.45223013055555528</c:v>
                </c:pt>
                <c:pt idx="130">
                  <c:v>0.45223013055555528</c:v>
                </c:pt>
                <c:pt idx="131">
                  <c:v>0.45223013055555528</c:v>
                </c:pt>
                <c:pt idx="132">
                  <c:v>0.45223013055555528</c:v>
                </c:pt>
                <c:pt idx="133">
                  <c:v>0.45223013055555528</c:v>
                </c:pt>
                <c:pt idx="134">
                  <c:v>0.45223013055555528</c:v>
                </c:pt>
                <c:pt idx="135">
                  <c:v>0.45223013055555528</c:v>
                </c:pt>
                <c:pt idx="136">
                  <c:v>0.45223013055555528</c:v>
                </c:pt>
                <c:pt idx="137">
                  <c:v>0.45223013055555528</c:v>
                </c:pt>
                <c:pt idx="138">
                  <c:v>0.45223013055555528</c:v>
                </c:pt>
                <c:pt idx="139">
                  <c:v>0.45223013055555528</c:v>
                </c:pt>
                <c:pt idx="140">
                  <c:v>0.45223013055555528</c:v>
                </c:pt>
                <c:pt idx="141">
                  <c:v>0.45223013055555528</c:v>
                </c:pt>
                <c:pt idx="142">
                  <c:v>0.45223013055555528</c:v>
                </c:pt>
                <c:pt idx="143">
                  <c:v>0.45223013055555528</c:v>
                </c:pt>
                <c:pt idx="144">
                  <c:v>0.45223013055555528</c:v>
                </c:pt>
                <c:pt idx="145">
                  <c:v>0.45223013055555528</c:v>
                </c:pt>
                <c:pt idx="146">
                  <c:v>0.45223013055555528</c:v>
                </c:pt>
                <c:pt idx="147">
                  <c:v>0.45223013055555528</c:v>
                </c:pt>
                <c:pt idx="148">
                  <c:v>0.45223013055555528</c:v>
                </c:pt>
                <c:pt idx="149">
                  <c:v>0.45223013055555528</c:v>
                </c:pt>
                <c:pt idx="150">
                  <c:v>0.45223013055555528</c:v>
                </c:pt>
                <c:pt idx="151">
                  <c:v>0.45223013055555528</c:v>
                </c:pt>
                <c:pt idx="152">
                  <c:v>0.45223013055555528</c:v>
                </c:pt>
                <c:pt idx="153">
                  <c:v>0.45223013055555528</c:v>
                </c:pt>
                <c:pt idx="154">
                  <c:v>0.45223013055555528</c:v>
                </c:pt>
                <c:pt idx="155">
                  <c:v>0.45223013055555528</c:v>
                </c:pt>
                <c:pt idx="156">
                  <c:v>0.45223013055555528</c:v>
                </c:pt>
                <c:pt idx="157">
                  <c:v>0.45223013055555528</c:v>
                </c:pt>
                <c:pt idx="158">
                  <c:v>0.45223013055555528</c:v>
                </c:pt>
                <c:pt idx="159">
                  <c:v>0.45223013055555528</c:v>
                </c:pt>
                <c:pt idx="160">
                  <c:v>0.45223013055555528</c:v>
                </c:pt>
                <c:pt idx="161">
                  <c:v>0.45223013055555528</c:v>
                </c:pt>
                <c:pt idx="162">
                  <c:v>0.45223013055555528</c:v>
                </c:pt>
                <c:pt idx="163">
                  <c:v>0.45223013055555528</c:v>
                </c:pt>
                <c:pt idx="164">
                  <c:v>0.45223013055555528</c:v>
                </c:pt>
                <c:pt idx="165">
                  <c:v>0.45223013055555528</c:v>
                </c:pt>
                <c:pt idx="166">
                  <c:v>0.45223013055555528</c:v>
                </c:pt>
                <c:pt idx="167">
                  <c:v>0.45223013055555528</c:v>
                </c:pt>
                <c:pt idx="168">
                  <c:v>0.45223013055555528</c:v>
                </c:pt>
                <c:pt idx="169">
                  <c:v>0.45223013055555528</c:v>
                </c:pt>
                <c:pt idx="170">
                  <c:v>0.45223013055555528</c:v>
                </c:pt>
                <c:pt idx="171">
                  <c:v>0.45223013055555528</c:v>
                </c:pt>
                <c:pt idx="172">
                  <c:v>0.45223013055555528</c:v>
                </c:pt>
                <c:pt idx="173">
                  <c:v>0.45223013055555528</c:v>
                </c:pt>
                <c:pt idx="174">
                  <c:v>0.45223013055555528</c:v>
                </c:pt>
                <c:pt idx="175">
                  <c:v>0.45223013055555528</c:v>
                </c:pt>
                <c:pt idx="176">
                  <c:v>0.45223013055555528</c:v>
                </c:pt>
                <c:pt idx="177">
                  <c:v>0.45223013055555528</c:v>
                </c:pt>
                <c:pt idx="178">
                  <c:v>0.45223013055555528</c:v>
                </c:pt>
                <c:pt idx="179">
                  <c:v>0.45223013055555528</c:v>
                </c:pt>
                <c:pt idx="180">
                  <c:v>0.45223013055555528</c:v>
                </c:pt>
                <c:pt idx="181">
                  <c:v>0.45223013055555528</c:v>
                </c:pt>
                <c:pt idx="182">
                  <c:v>0.45223013055555528</c:v>
                </c:pt>
                <c:pt idx="183">
                  <c:v>0.45223013055555528</c:v>
                </c:pt>
                <c:pt idx="184">
                  <c:v>0.45223013055555528</c:v>
                </c:pt>
                <c:pt idx="185">
                  <c:v>0.45223013055555528</c:v>
                </c:pt>
                <c:pt idx="186">
                  <c:v>0.45223013055555528</c:v>
                </c:pt>
                <c:pt idx="187">
                  <c:v>0.45223013055555528</c:v>
                </c:pt>
                <c:pt idx="188">
                  <c:v>0.45223013055555528</c:v>
                </c:pt>
                <c:pt idx="189">
                  <c:v>0.45223013055555528</c:v>
                </c:pt>
                <c:pt idx="190">
                  <c:v>0.45223013055555528</c:v>
                </c:pt>
                <c:pt idx="191">
                  <c:v>0.45223013055555528</c:v>
                </c:pt>
                <c:pt idx="192">
                  <c:v>0.45223013055555528</c:v>
                </c:pt>
                <c:pt idx="193">
                  <c:v>0.45223013055555528</c:v>
                </c:pt>
                <c:pt idx="194">
                  <c:v>0.45223013055555528</c:v>
                </c:pt>
                <c:pt idx="195">
                  <c:v>0.45223013055555528</c:v>
                </c:pt>
                <c:pt idx="196">
                  <c:v>0.45223013055555528</c:v>
                </c:pt>
                <c:pt idx="197">
                  <c:v>0.45223013055555528</c:v>
                </c:pt>
                <c:pt idx="198">
                  <c:v>0.45223013055555528</c:v>
                </c:pt>
                <c:pt idx="199">
                  <c:v>0.45223013055555528</c:v>
                </c:pt>
                <c:pt idx="200">
                  <c:v>0.45223013055555528</c:v>
                </c:pt>
                <c:pt idx="201">
                  <c:v>0.45223013055555528</c:v>
                </c:pt>
                <c:pt idx="202">
                  <c:v>0.45223013055555528</c:v>
                </c:pt>
                <c:pt idx="203">
                  <c:v>0.45223013055555528</c:v>
                </c:pt>
                <c:pt idx="204">
                  <c:v>0.45223013055555528</c:v>
                </c:pt>
                <c:pt idx="205">
                  <c:v>0.45223013055555528</c:v>
                </c:pt>
                <c:pt idx="206">
                  <c:v>0.45223013055555528</c:v>
                </c:pt>
                <c:pt idx="207">
                  <c:v>0.45223013055555528</c:v>
                </c:pt>
                <c:pt idx="208">
                  <c:v>0.45223013055555528</c:v>
                </c:pt>
                <c:pt idx="209">
                  <c:v>0.45223013055555528</c:v>
                </c:pt>
                <c:pt idx="210">
                  <c:v>0.45223013055555528</c:v>
                </c:pt>
                <c:pt idx="211">
                  <c:v>0.45223013055555528</c:v>
                </c:pt>
                <c:pt idx="212">
                  <c:v>0.45223013055555528</c:v>
                </c:pt>
                <c:pt idx="213">
                  <c:v>0.45223013055555528</c:v>
                </c:pt>
                <c:pt idx="214">
                  <c:v>0.45223013055555528</c:v>
                </c:pt>
                <c:pt idx="215">
                  <c:v>0.45223013055555528</c:v>
                </c:pt>
                <c:pt idx="216">
                  <c:v>0.45223013055555528</c:v>
                </c:pt>
                <c:pt idx="217">
                  <c:v>0.45223013055555528</c:v>
                </c:pt>
                <c:pt idx="218">
                  <c:v>0.45223013055555528</c:v>
                </c:pt>
                <c:pt idx="219">
                  <c:v>0.45223013055555528</c:v>
                </c:pt>
                <c:pt idx="220">
                  <c:v>0.45223013055555528</c:v>
                </c:pt>
                <c:pt idx="221">
                  <c:v>0.45223013055555528</c:v>
                </c:pt>
                <c:pt idx="222">
                  <c:v>0.45223013055555528</c:v>
                </c:pt>
                <c:pt idx="223">
                  <c:v>0.45223013055555528</c:v>
                </c:pt>
                <c:pt idx="224">
                  <c:v>0.45223013055555528</c:v>
                </c:pt>
                <c:pt idx="225">
                  <c:v>0.45223013055555528</c:v>
                </c:pt>
                <c:pt idx="226">
                  <c:v>0.45223013055555528</c:v>
                </c:pt>
                <c:pt idx="227">
                  <c:v>0.45223013055555528</c:v>
                </c:pt>
                <c:pt idx="228">
                  <c:v>0.45223013055555528</c:v>
                </c:pt>
                <c:pt idx="229">
                  <c:v>0.45223013055555528</c:v>
                </c:pt>
                <c:pt idx="230">
                  <c:v>0.45223013055555528</c:v>
                </c:pt>
                <c:pt idx="231">
                  <c:v>0.45223013055555528</c:v>
                </c:pt>
                <c:pt idx="232">
                  <c:v>0.45223013055555528</c:v>
                </c:pt>
                <c:pt idx="233">
                  <c:v>0.45223013055555528</c:v>
                </c:pt>
                <c:pt idx="234">
                  <c:v>0.45223013055555528</c:v>
                </c:pt>
                <c:pt idx="235">
                  <c:v>0.45223013055555528</c:v>
                </c:pt>
                <c:pt idx="236">
                  <c:v>0.45223013055555528</c:v>
                </c:pt>
                <c:pt idx="237">
                  <c:v>0.45223013055555528</c:v>
                </c:pt>
                <c:pt idx="238">
                  <c:v>0.45223013055555528</c:v>
                </c:pt>
                <c:pt idx="239">
                  <c:v>0.45223013055555528</c:v>
                </c:pt>
                <c:pt idx="240">
                  <c:v>0.45223013055555528</c:v>
                </c:pt>
                <c:pt idx="241">
                  <c:v>0.45223013055555528</c:v>
                </c:pt>
                <c:pt idx="242">
                  <c:v>0.45223013055555528</c:v>
                </c:pt>
                <c:pt idx="243">
                  <c:v>0.45223013055555528</c:v>
                </c:pt>
                <c:pt idx="244">
                  <c:v>0.45223013055555528</c:v>
                </c:pt>
                <c:pt idx="245">
                  <c:v>0.45223013055555528</c:v>
                </c:pt>
                <c:pt idx="246">
                  <c:v>0.45223013055555528</c:v>
                </c:pt>
                <c:pt idx="247">
                  <c:v>0.45223013055555528</c:v>
                </c:pt>
                <c:pt idx="248">
                  <c:v>0.45223013055555528</c:v>
                </c:pt>
                <c:pt idx="249">
                  <c:v>0.45223013055555528</c:v>
                </c:pt>
                <c:pt idx="250">
                  <c:v>0.45223013055555528</c:v>
                </c:pt>
                <c:pt idx="251">
                  <c:v>0.45223013055555528</c:v>
                </c:pt>
                <c:pt idx="252">
                  <c:v>0.45223013055555528</c:v>
                </c:pt>
                <c:pt idx="253">
                  <c:v>0.45223013055555528</c:v>
                </c:pt>
                <c:pt idx="254">
                  <c:v>0.45223013055555528</c:v>
                </c:pt>
                <c:pt idx="255">
                  <c:v>0.45223013055555528</c:v>
                </c:pt>
                <c:pt idx="256">
                  <c:v>0.45223013055555528</c:v>
                </c:pt>
                <c:pt idx="257">
                  <c:v>0.45223013055555528</c:v>
                </c:pt>
                <c:pt idx="258">
                  <c:v>0.45223013055555528</c:v>
                </c:pt>
                <c:pt idx="259">
                  <c:v>0.45223013055555528</c:v>
                </c:pt>
                <c:pt idx="260">
                  <c:v>0.45223013055555528</c:v>
                </c:pt>
                <c:pt idx="261">
                  <c:v>0.45223013055555528</c:v>
                </c:pt>
                <c:pt idx="262">
                  <c:v>0.45223013055555528</c:v>
                </c:pt>
                <c:pt idx="263">
                  <c:v>0.45223013055555528</c:v>
                </c:pt>
                <c:pt idx="264">
                  <c:v>0.45223013055555528</c:v>
                </c:pt>
                <c:pt idx="265">
                  <c:v>0.45223013055555528</c:v>
                </c:pt>
                <c:pt idx="266">
                  <c:v>0.45223013055555528</c:v>
                </c:pt>
                <c:pt idx="267">
                  <c:v>0.45223013055555528</c:v>
                </c:pt>
                <c:pt idx="268">
                  <c:v>0.45223013055555528</c:v>
                </c:pt>
                <c:pt idx="269">
                  <c:v>0.45223013055555528</c:v>
                </c:pt>
                <c:pt idx="270">
                  <c:v>0.45223013055555528</c:v>
                </c:pt>
                <c:pt idx="271">
                  <c:v>0.45223013055555528</c:v>
                </c:pt>
                <c:pt idx="272">
                  <c:v>0.45223013055555528</c:v>
                </c:pt>
                <c:pt idx="273">
                  <c:v>0.45223013055555528</c:v>
                </c:pt>
                <c:pt idx="274">
                  <c:v>0.45223013055555528</c:v>
                </c:pt>
                <c:pt idx="275">
                  <c:v>0.45223013055555528</c:v>
                </c:pt>
                <c:pt idx="276">
                  <c:v>0.45223013055555528</c:v>
                </c:pt>
                <c:pt idx="277">
                  <c:v>0.45223013055555528</c:v>
                </c:pt>
                <c:pt idx="278">
                  <c:v>0.45223013055555528</c:v>
                </c:pt>
                <c:pt idx="279">
                  <c:v>0.45223013055555528</c:v>
                </c:pt>
                <c:pt idx="280">
                  <c:v>0.45223013055555528</c:v>
                </c:pt>
                <c:pt idx="281">
                  <c:v>0.45223013055555528</c:v>
                </c:pt>
                <c:pt idx="282">
                  <c:v>0.45223013055555528</c:v>
                </c:pt>
                <c:pt idx="283">
                  <c:v>0.45223013055555528</c:v>
                </c:pt>
                <c:pt idx="284">
                  <c:v>0.45223013055555528</c:v>
                </c:pt>
                <c:pt idx="285">
                  <c:v>0.45223013055555528</c:v>
                </c:pt>
                <c:pt idx="286">
                  <c:v>0.45223013055555528</c:v>
                </c:pt>
                <c:pt idx="287">
                  <c:v>0.45223013055555528</c:v>
                </c:pt>
                <c:pt idx="288">
                  <c:v>0.45223013055555528</c:v>
                </c:pt>
                <c:pt idx="289">
                  <c:v>0.45223013055555528</c:v>
                </c:pt>
                <c:pt idx="290">
                  <c:v>0.45223013055555528</c:v>
                </c:pt>
                <c:pt idx="291">
                  <c:v>0.45223013055555528</c:v>
                </c:pt>
                <c:pt idx="292">
                  <c:v>0.45223013055555528</c:v>
                </c:pt>
                <c:pt idx="293">
                  <c:v>0.45223013055555528</c:v>
                </c:pt>
                <c:pt idx="294">
                  <c:v>0.45223013055555528</c:v>
                </c:pt>
                <c:pt idx="295">
                  <c:v>0.45223013055555528</c:v>
                </c:pt>
                <c:pt idx="296">
                  <c:v>0.45223013055555528</c:v>
                </c:pt>
                <c:pt idx="297">
                  <c:v>0.45223013055555528</c:v>
                </c:pt>
                <c:pt idx="298">
                  <c:v>0.45223013055555528</c:v>
                </c:pt>
                <c:pt idx="299">
                  <c:v>0.45223013055555528</c:v>
                </c:pt>
                <c:pt idx="300">
                  <c:v>0.45223013055555528</c:v>
                </c:pt>
                <c:pt idx="301">
                  <c:v>0.45223013055555528</c:v>
                </c:pt>
                <c:pt idx="302">
                  <c:v>0.45223013055555528</c:v>
                </c:pt>
                <c:pt idx="303">
                  <c:v>0.45223013055555528</c:v>
                </c:pt>
                <c:pt idx="304">
                  <c:v>0.45223013055555528</c:v>
                </c:pt>
                <c:pt idx="305">
                  <c:v>0.45223013055555528</c:v>
                </c:pt>
                <c:pt idx="306">
                  <c:v>0.45223013055555528</c:v>
                </c:pt>
                <c:pt idx="307">
                  <c:v>0.45223013055555528</c:v>
                </c:pt>
                <c:pt idx="308">
                  <c:v>0.45223013055555528</c:v>
                </c:pt>
                <c:pt idx="309">
                  <c:v>0.45223013055555528</c:v>
                </c:pt>
                <c:pt idx="310">
                  <c:v>0.45223013055555528</c:v>
                </c:pt>
                <c:pt idx="311">
                  <c:v>0.45223013055555528</c:v>
                </c:pt>
                <c:pt idx="312">
                  <c:v>0.45223013055555528</c:v>
                </c:pt>
                <c:pt idx="313">
                  <c:v>0.45223013055555528</c:v>
                </c:pt>
                <c:pt idx="314">
                  <c:v>0.45223013055555528</c:v>
                </c:pt>
                <c:pt idx="315">
                  <c:v>0.45223013055555528</c:v>
                </c:pt>
                <c:pt idx="316">
                  <c:v>0.45223013055555528</c:v>
                </c:pt>
                <c:pt idx="317">
                  <c:v>0.45223013055555528</c:v>
                </c:pt>
                <c:pt idx="318">
                  <c:v>0.45223013055555528</c:v>
                </c:pt>
                <c:pt idx="319">
                  <c:v>0.45223013055555528</c:v>
                </c:pt>
                <c:pt idx="320">
                  <c:v>0.45223013055555528</c:v>
                </c:pt>
                <c:pt idx="321">
                  <c:v>0.45223013055555528</c:v>
                </c:pt>
                <c:pt idx="322">
                  <c:v>0.45223013055555528</c:v>
                </c:pt>
                <c:pt idx="323">
                  <c:v>0.45223013055555528</c:v>
                </c:pt>
                <c:pt idx="324">
                  <c:v>0.45223013055555528</c:v>
                </c:pt>
                <c:pt idx="325">
                  <c:v>0.45223013055555528</c:v>
                </c:pt>
                <c:pt idx="326">
                  <c:v>0.45223013055555528</c:v>
                </c:pt>
                <c:pt idx="327">
                  <c:v>0.45223013055555528</c:v>
                </c:pt>
                <c:pt idx="328">
                  <c:v>0.45223013055555528</c:v>
                </c:pt>
                <c:pt idx="329">
                  <c:v>0.45223013055555528</c:v>
                </c:pt>
                <c:pt idx="330">
                  <c:v>0.45223013055555528</c:v>
                </c:pt>
                <c:pt idx="331">
                  <c:v>0.45223013055555528</c:v>
                </c:pt>
                <c:pt idx="332">
                  <c:v>0.45223013055555528</c:v>
                </c:pt>
                <c:pt idx="333">
                  <c:v>0.45223013055555528</c:v>
                </c:pt>
                <c:pt idx="334">
                  <c:v>0.45223013055555528</c:v>
                </c:pt>
                <c:pt idx="335">
                  <c:v>0.45223013055555528</c:v>
                </c:pt>
                <c:pt idx="336">
                  <c:v>0.45223013055555528</c:v>
                </c:pt>
                <c:pt idx="337">
                  <c:v>0.45223013055555528</c:v>
                </c:pt>
                <c:pt idx="338">
                  <c:v>0.45223013055555528</c:v>
                </c:pt>
                <c:pt idx="339">
                  <c:v>0.45223013055555528</c:v>
                </c:pt>
                <c:pt idx="340">
                  <c:v>0.45223013055555528</c:v>
                </c:pt>
                <c:pt idx="341">
                  <c:v>0.45223013055555528</c:v>
                </c:pt>
                <c:pt idx="342">
                  <c:v>0.45223013055555528</c:v>
                </c:pt>
                <c:pt idx="343">
                  <c:v>0.45223013055555528</c:v>
                </c:pt>
                <c:pt idx="344">
                  <c:v>0.45223013055555528</c:v>
                </c:pt>
                <c:pt idx="345">
                  <c:v>0.45223013055555528</c:v>
                </c:pt>
                <c:pt idx="346">
                  <c:v>0.45223013055555528</c:v>
                </c:pt>
                <c:pt idx="347">
                  <c:v>0.45223013055555528</c:v>
                </c:pt>
                <c:pt idx="348">
                  <c:v>0.45223013055555528</c:v>
                </c:pt>
                <c:pt idx="349">
                  <c:v>0.45223013055555528</c:v>
                </c:pt>
                <c:pt idx="350">
                  <c:v>0.45223013055555528</c:v>
                </c:pt>
                <c:pt idx="351">
                  <c:v>0.45223013055555528</c:v>
                </c:pt>
                <c:pt idx="352">
                  <c:v>0.45223013055555528</c:v>
                </c:pt>
                <c:pt idx="353">
                  <c:v>0.45223013055555528</c:v>
                </c:pt>
                <c:pt idx="354">
                  <c:v>0.45223013055555528</c:v>
                </c:pt>
                <c:pt idx="355">
                  <c:v>0.45223013055555528</c:v>
                </c:pt>
                <c:pt idx="356">
                  <c:v>0.45223013055555528</c:v>
                </c:pt>
                <c:pt idx="357">
                  <c:v>0.45223013055555528</c:v>
                </c:pt>
                <c:pt idx="358">
                  <c:v>0.45223013055555528</c:v>
                </c:pt>
                <c:pt idx="359">
                  <c:v>0.45223013055555528</c:v>
                </c:pt>
                <c:pt idx="360">
                  <c:v>0.45223013055555528</c:v>
                </c:pt>
                <c:pt idx="361">
                  <c:v>0.45223013055555528</c:v>
                </c:pt>
                <c:pt idx="362">
                  <c:v>0.45223013055555528</c:v>
                </c:pt>
                <c:pt idx="363">
                  <c:v>0.45223013055555528</c:v>
                </c:pt>
              </c:numCache>
            </c:numRef>
          </c:val>
          <c:smooth val="0"/>
          <c:extLst>
            <c:ext xmlns:c16="http://schemas.microsoft.com/office/drawing/2014/chart" uri="{C3380CC4-5D6E-409C-BE32-E72D297353CC}">
              <c16:uniqueId val="{00000001-11DB-F344-B366-0BF1093AD5D9}"/>
            </c:ext>
          </c:extLst>
        </c:ser>
        <c:ser>
          <c:idx val="2"/>
          <c:order val="2"/>
          <c:tx>
            <c:strRef>
              <c:f>Sheet1!$D$1</c:f>
              <c:strCache>
                <c:ptCount val="1"/>
                <c:pt idx="0">
                  <c:v>STD +1</c:v>
                </c:pt>
              </c:strCache>
            </c:strRef>
          </c:tx>
          <c:spPr>
            <a:ln w="22225" cap="rnd">
              <a:solidFill>
                <a:schemeClr val="accent2"/>
              </a:solidFill>
              <a:round/>
            </a:ln>
            <a:effectLst/>
          </c:spPr>
          <c:marker>
            <c:symbol val="none"/>
          </c:marker>
          <c:cat>
            <c:numRef>
              <c:f>Sheet1!$A$2:$A$365</c:f>
              <c:numCache>
                <c:formatCode>mm/dd/yy</c:formatCode>
                <c:ptCount val="364"/>
                <c:pt idx="0">
                  <c:v>34334</c:v>
                </c:pt>
                <c:pt idx="1">
                  <c:v>34365</c:v>
                </c:pt>
                <c:pt idx="2">
                  <c:v>34393</c:v>
                </c:pt>
                <c:pt idx="3">
                  <c:v>34424</c:v>
                </c:pt>
                <c:pt idx="4">
                  <c:v>34454</c:v>
                </c:pt>
                <c:pt idx="5">
                  <c:v>34485</c:v>
                </c:pt>
                <c:pt idx="6">
                  <c:v>34515</c:v>
                </c:pt>
                <c:pt idx="7">
                  <c:v>34546</c:v>
                </c:pt>
                <c:pt idx="8">
                  <c:v>34577</c:v>
                </c:pt>
                <c:pt idx="9">
                  <c:v>34607</c:v>
                </c:pt>
                <c:pt idx="10">
                  <c:v>34638</c:v>
                </c:pt>
                <c:pt idx="11">
                  <c:v>34668</c:v>
                </c:pt>
                <c:pt idx="12">
                  <c:v>34699</c:v>
                </c:pt>
                <c:pt idx="13">
                  <c:v>34730</c:v>
                </c:pt>
                <c:pt idx="14">
                  <c:v>34758</c:v>
                </c:pt>
                <c:pt idx="15">
                  <c:v>34789</c:v>
                </c:pt>
                <c:pt idx="16">
                  <c:v>34819</c:v>
                </c:pt>
                <c:pt idx="17">
                  <c:v>34850</c:v>
                </c:pt>
                <c:pt idx="18">
                  <c:v>34880</c:v>
                </c:pt>
                <c:pt idx="19">
                  <c:v>34911</c:v>
                </c:pt>
                <c:pt idx="20">
                  <c:v>34942</c:v>
                </c:pt>
                <c:pt idx="21">
                  <c:v>34972</c:v>
                </c:pt>
                <c:pt idx="22">
                  <c:v>35003</c:v>
                </c:pt>
                <c:pt idx="23">
                  <c:v>35033</c:v>
                </c:pt>
                <c:pt idx="24">
                  <c:v>35064</c:v>
                </c:pt>
                <c:pt idx="25">
                  <c:v>35095</c:v>
                </c:pt>
                <c:pt idx="26">
                  <c:v>35124</c:v>
                </c:pt>
                <c:pt idx="27">
                  <c:v>35155</c:v>
                </c:pt>
                <c:pt idx="28">
                  <c:v>35185</c:v>
                </c:pt>
                <c:pt idx="29">
                  <c:v>35216</c:v>
                </c:pt>
                <c:pt idx="30">
                  <c:v>35246</c:v>
                </c:pt>
                <c:pt idx="31">
                  <c:v>35277</c:v>
                </c:pt>
                <c:pt idx="32">
                  <c:v>35308</c:v>
                </c:pt>
                <c:pt idx="33">
                  <c:v>35338</c:v>
                </c:pt>
                <c:pt idx="34">
                  <c:v>35369</c:v>
                </c:pt>
                <c:pt idx="35">
                  <c:v>35399</c:v>
                </c:pt>
                <c:pt idx="36">
                  <c:v>35430</c:v>
                </c:pt>
                <c:pt idx="37">
                  <c:v>35461</c:v>
                </c:pt>
                <c:pt idx="38">
                  <c:v>35489</c:v>
                </c:pt>
                <c:pt idx="39">
                  <c:v>35520</c:v>
                </c:pt>
                <c:pt idx="40">
                  <c:v>35550</c:v>
                </c:pt>
                <c:pt idx="41">
                  <c:v>35581</c:v>
                </c:pt>
                <c:pt idx="42">
                  <c:v>35611</c:v>
                </c:pt>
                <c:pt idx="43">
                  <c:v>35642</c:v>
                </c:pt>
                <c:pt idx="44">
                  <c:v>35673</c:v>
                </c:pt>
                <c:pt idx="45">
                  <c:v>35703</c:v>
                </c:pt>
                <c:pt idx="46">
                  <c:v>35734</c:v>
                </c:pt>
                <c:pt idx="47">
                  <c:v>35764</c:v>
                </c:pt>
                <c:pt idx="48">
                  <c:v>35795</c:v>
                </c:pt>
                <c:pt idx="49">
                  <c:v>35826</c:v>
                </c:pt>
                <c:pt idx="50">
                  <c:v>35854</c:v>
                </c:pt>
                <c:pt idx="51">
                  <c:v>35885</c:v>
                </c:pt>
                <c:pt idx="52">
                  <c:v>35915</c:v>
                </c:pt>
                <c:pt idx="53">
                  <c:v>35946</c:v>
                </c:pt>
                <c:pt idx="54">
                  <c:v>35976</c:v>
                </c:pt>
                <c:pt idx="55">
                  <c:v>36007</c:v>
                </c:pt>
                <c:pt idx="56">
                  <c:v>36038</c:v>
                </c:pt>
                <c:pt idx="57">
                  <c:v>36068</c:v>
                </c:pt>
                <c:pt idx="58">
                  <c:v>36099</c:v>
                </c:pt>
                <c:pt idx="59">
                  <c:v>36129</c:v>
                </c:pt>
                <c:pt idx="60">
                  <c:v>36160</c:v>
                </c:pt>
                <c:pt idx="61">
                  <c:v>36191</c:v>
                </c:pt>
                <c:pt idx="62">
                  <c:v>36219</c:v>
                </c:pt>
                <c:pt idx="63">
                  <c:v>36250</c:v>
                </c:pt>
                <c:pt idx="64">
                  <c:v>36280</c:v>
                </c:pt>
                <c:pt idx="65">
                  <c:v>36311</c:v>
                </c:pt>
                <c:pt idx="66">
                  <c:v>36341</c:v>
                </c:pt>
                <c:pt idx="67">
                  <c:v>36372</c:v>
                </c:pt>
                <c:pt idx="68">
                  <c:v>36403</c:v>
                </c:pt>
                <c:pt idx="69">
                  <c:v>36433</c:v>
                </c:pt>
                <c:pt idx="70">
                  <c:v>36464</c:v>
                </c:pt>
                <c:pt idx="71">
                  <c:v>36494</c:v>
                </c:pt>
                <c:pt idx="72">
                  <c:v>36525</c:v>
                </c:pt>
                <c:pt idx="73">
                  <c:v>36556</c:v>
                </c:pt>
                <c:pt idx="74">
                  <c:v>36585</c:v>
                </c:pt>
                <c:pt idx="75">
                  <c:v>36616</c:v>
                </c:pt>
                <c:pt idx="76">
                  <c:v>36646</c:v>
                </c:pt>
                <c:pt idx="77">
                  <c:v>36677</c:v>
                </c:pt>
                <c:pt idx="78">
                  <c:v>36707</c:v>
                </c:pt>
                <c:pt idx="79">
                  <c:v>36738</c:v>
                </c:pt>
                <c:pt idx="80">
                  <c:v>36769</c:v>
                </c:pt>
                <c:pt idx="81">
                  <c:v>36799</c:v>
                </c:pt>
                <c:pt idx="82">
                  <c:v>36830</c:v>
                </c:pt>
                <c:pt idx="83">
                  <c:v>36860</c:v>
                </c:pt>
                <c:pt idx="84">
                  <c:v>36891</c:v>
                </c:pt>
                <c:pt idx="85">
                  <c:v>36922</c:v>
                </c:pt>
                <c:pt idx="86">
                  <c:v>36950</c:v>
                </c:pt>
                <c:pt idx="87">
                  <c:v>36981</c:v>
                </c:pt>
                <c:pt idx="88">
                  <c:v>37011</c:v>
                </c:pt>
                <c:pt idx="89">
                  <c:v>37042</c:v>
                </c:pt>
                <c:pt idx="90">
                  <c:v>37072</c:v>
                </c:pt>
                <c:pt idx="91">
                  <c:v>37103</c:v>
                </c:pt>
                <c:pt idx="92">
                  <c:v>37134</c:v>
                </c:pt>
                <c:pt idx="93">
                  <c:v>37164</c:v>
                </c:pt>
                <c:pt idx="94">
                  <c:v>37195</c:v>
                </c:pt>
                <c:pt idx="95">
                  <c:v>37225</c:v>
                </c:pt>
                <c:pt idx="96">
                  <c:v>37256</c:v>
                </c:pt>
                <c:pt idx="97">
                  <c:v>37287</c:v>
                </c:pt>
                <c:pt idx="98">
                  <c:v>37315</c:v>
                </c:pt>
                <c:pt idx="99">
                  <c:v>37346</c:v>
                </c:pt>
                <c:pt idx="100">
                  <c:v>37376</c:v>
                </c:pt>
                <c:pt idx="101">
                  <c:v>37407</c:v>
                </c:pt>
                <c:pt idx="102">
                  <c:v>37437</c:v>
                </c:pt>
                <c:pt idx="103">
                  <c:v>37468</c:v>
                </c:pt>
                <c:pt idx="104">
                  <c:v>37499</c:v>
                </c:pt>
                <c:pt idx="105">
                  <c:v>37529</c:v>
                </c:pt>
                <c:pt idx="106">
                  <c:v>37560</c:v>
                </c:pt>
                <c:pt idx="107">
                  <c:v>37590</c:v>
                </c:pt>
                <c:pt idx="108">
                  <c:v>37621</c:v>
                </c:pt>
                <c:pt idx="109">
                  <c:v>37652</c:v>
                </c:pt>
                <c:pt idx="110">
                  <c:v>37680</c:v>
                </c:pt>
                <c:pt idx="111">
                  <c:v>37711</c:v>
                </c:pt>
                <c:pt idx="112">
                  <c:v>37741</c:v>
                </c:pt>
                <c:pt idx="113">
                  <c:v>37772</c:v>
                </c:pt>
                <c:pt idx="114">
                  <c:v>37802</c:v>
                </c:pt>
                <c:pt idx="115">
                  <c:v>37833</c:v>
                </c:pt>
                <c:pt idx="116">
                  <c:v>37864</c:v>
                </c:pt>
                <c:pt idx="117">
                  <c:v>37894</c:v>
                </c:pt>
                <c:pt idx="118">
                  <c:v>37925</c:v>
                </c:pt>
                <c:pt idx="119">
                  <c:v>37955</c:v>
                </c:pt>
                <c:pt idx="120">
                  <c:v>37986</c:v>
                </c:pt>
                <c:pt idx="121">
                  <c:v>38017</c:v>
                </c:pt>
                <c:pt idx="122">
                  <c:v>38046</c:v>
                </c:pt>
                <c:pt idx="123">
                  <c:v>38077</c:v>
                </c:pt>
                <c:pt idx="124">
                  <c:v>38107</c:v>
                </c:pt>
                <c:pt idx="125">
                  <c:v>38138</c:v>
                </c:pt>
                <c:pt idx="126">
                  <c:v>38168</c:v>
                </c:pt>
                <c:pt idx="127">
                  <c:v>38199</c:v>
                </c:pt>
                <c:pt idx="128">
                  <c:v>38230</c:v>
                </c:pt>
                <c:pt idx="129">
                  <c:v>38260</c:v>
                </c:pt>
                <c:pt idx="130">
                  <c:v>38291</c:v>
                </c:pt>
                <c:pt idx="131">
                  <c:v>38321</c:v>
                </c:pt>
                <c:pt idx="132">
                  <c:v>38352</c:v>
                </c:pt>
                <c:pt idx="133">
                  <c:v>38383</c:v>
                </c:pt>
                <c:pt idx="134">
                  <c:v>38411</c:v>
                </c:pt>
                <c:pt idx="135">
                  <c:v>38442</c:v>
                </c:pt>
                <c:pt idx="136">
                  <c:v>38472</c:v>
                </c:pt>
                <c:pt idx="137">
                  <c:v>38503</c:v>
                </c:pt>
                <c:pt idx="138">
                  <c:v>38533</c:v>
                </c:pt>
                <c:pt idx="139">
                  <c:v>38564</c:v>
                </c:pt>
                <c:pt idx="140">
                  <c:v>38595</c:v>
                </c:pt>
                <c:pt idx="141">
                  <c:v>38625</c:v>
                </c:pt>
                <c:pt idx="142">
                  <c:v>38656</c:v>
                </c:pt>
                <c:pt idx="143">
                  <c:v>38686</c:v>
                </c:pt>
                <c:pt idx="144">
                  <c:v>38717</c:v>
                </c:pt>
                <c:pt idx="145">
                  <c:v>38748</c:v>
                </c:pt>
                <c:pt idx="146">
                  <c:v>38776</c:v>
                </c:pt>
                <c:pt idx="147">
                  <c:v>38807</c:v>
                </c:pt>
                <c:pt idx="148">
                  <c:v>38837</c:v>
                </c:pt>
                <c:pt idx="149">
                  <c:v>38868</c:v>
                </c:pt>
                <c:pt idx="150">
                  <c:v>38898</c:v>
                </c:pt>
                <c:pt idx="151">
                  <c:v>38929</c:v>
                </c:pt>
                <c:pt idx="152">
                  <c:v>38960</c:v>
                </c:pt>
                <c:pt idx="153">
                  <c:v>38990</c:v>
                </c:pt>
                <c:pt idx="154">
                  <c:v>39021</c:v>
                </c:pt>
                <c:pt idx="155">
                  <c:v>39051</c:v>
                </c:pt>
                <c:pt idx="156">
                  <c:v>39082</c:v>
                </c:pt>
                <c:pt idx="157">
                  <c:v>39113</c:v>
                </c:pt>
                <c:pt idx="158">
                  <c:v>39141</c:v>
                </c:pt>
                <c:pt idx="159">
                  <c:v>39172</c:v>
                </c:pt>
                <c:pt idx="160">
                  <c:v>39202</c:v>
                </c:pt>
                <c:pt idx="161">
                  <c:v>39233</c:v>
                </c:pt>
                <c:pt idx="162">
                  <c:v>39263</c:v>
                </c:pt>
                <c:pt idx="163">
                  <c:v>39294</c:v>
                </c:pt>
                <c:pt idx="164">
                  <c:v>39325</c:v>
                </c:pt>
                <c:pt idx="165">
                  <c:v>39355</c:v>
                </c:pt>
                <c:pt idx="166">
                  <c:v>39386</c:v>
                </c:pt>
                <c:pt idx="167">
                  <c:v>39416</c:v>
                </c:pt>
                <c:pt idx="168">
                  <c:v>39447</c:v>
                </c:pt>
                <c:pt idx="169">
                  <c:v>39478</c:v>
                </c:pt>
                <c:pt idx="170">
                  <c:v>39507</c:v>
                </c:pt>
                <c:pt idx="171">
                  <c:v>39538</c:v>
                </c:pt>
                <c:pt idx="172">
                  <c:v>39568</c:v>
                </c:pt>
                <c:pt idx="173">
                  <c:v>39599</c:v>
                </c:pt>
                <c:pt idx="174">
                  <c:v>39629</c:v>
                </c:pt>
                <c:pt idx="175">
                  <c:v>39660</c:v>
                </c:pt>
                <c:pt idx="176">
                  <c:v>39691</c:v>
                </c:pt>
                <c:pt idx="177">
                  <c:v>39721</c:v>
                </c:pt>
                <c:pt idx="178">
                  <c:v>39752</c:v>
                </c:pt>
                <c:pt idx="179">
                  <c:v>39782</c:v>
                </c:pt>
                <c:pt idx="180">
                  <c:v>39813</c:v>
                </c:pt>
                <c:pt idx="181">
                  <c:v>39844</c:v>
                </c:pt>
                <c:pt idx="182">
                  <c:v>39872</c:v>
                </c:pt>
                <c:pt idx="183">
                  <c:v>39903</c:v>
                </c:pt>
                <c:pt idx="184">
                  <c:v>39933</c:v>
                </c:pt>
                <c:pt idx="185">
                  <c:v>39964</c:v>
                </c:pt>
                <c:pt idx="186">
                  <c:v>39994</c:v>
                </c:pt>
                <c:pt idx="187">
                  <c:v>40025</c:v>
                </c:pt>
                <c:pt idx="188">
                  <c:v>40056</c:v>
                </c:pt>
                <c:pt idx="189">
                  <c:v>40086</c:v>
                </c:pt>
                <c:pt idx="190">
                  <c:v>40117</c:v>
                </c:pt>
                <c:pt idx="191">
                  <c:v>40147</c:v>
                </c:pt>
                <c:pt idx="192">
                  <c:v>40178</c:v>
                </c:pt>
                <c:pt idx="193">
                  <c:v>40209</c:v>
                </c:pt>
                <c:pt idx="194">
                  <c:v>40237</c:v>
                </c:pt>
                <c:pt idx="195">
                  <c:v>40268</c:v>
                </c:pt>
                <c:pt idx="196">
                  <c:v>40298</c:v>
                </c:pt>
                <c:pt idx="197">
                  <c:v>40329</c:v>
                </c:pt>
                <c:pt idx="198">
                  <c:v>40359</c:v>
                </c:pt>
                <c:pt idx="199">
                  <c:v>40390</c:v>
                </c:pt>
                <c:pt idx="200">
                  <c:v>40421</c:v>
                </c:pt>
                <c:pt idx="201">
                  <c:v>40451</c:v>
                </c:pt>
                <c:pt idx="202">
                  <c:v>40482</c:v>
                </c:pt>
                <c:pt idx="203">
                  <c:v>40512</c:v>
                </c:pt>
                <c:pt idx="204">
                  <c:v>40543</c:v>
                </c:pt>
                <c:pt idx="205">
                  <c:v>40574</c:v>
                </c:pt>
                <c:pt idx="206">
                  <c:v>40602</c:v>
                </c:pt>
                <c:pt idx="207">
                  <c:v>40633</c:v>
                </c:pt>
                <c:pt idx="208">
                  <c:v>40663</c:v>
                </c:pt>
                <c:pt idx="209">
                  <c:v>40694</c:v>
                </c:pt>
                <c:pt idx="210">
                  <c:v>40724</c:v>
                </c:pt>
                <c:pt idx="211">
                  <c:v>40755</c:v>
                </c:pt>
                <c:pt idx="212">
                  <c:v>40786</c:v>
                </c:pt>
                <c:pt idx="213">
                  <c:v>40816</c:v>
                </c:pt>
                <c:pt idx="214">
                  <c:v>40847</c:v>
                </c:pt>
                <c:pt idx="215">
                  <c:v>40877</c:v>
                </c:pt>
                <c:pt idx="216">
                  <c:v>40908</c:v>
                </c:pt>
                <c:pt idx="217">
                  <c:v>40939</c:v>
                </c:pt>
                <c:pt idx="218">
                  <c:v>40968</c:v>
                </c:pt>
                <c:pt idx="219">
                  <c:v>40999</c:v>
                </c:pt>
                <c:pt idx="220">
                  <c:v>41029</c:v>
                </c:pt>
                <c:pt idx="221">
                  <c:v>41060</c:v>
                </c:pt>
                <c:pt idx="222">
                  <c:v>41090</c:v>
                </c:pt>
                <c:pt idx="223">
                  <c:v>41121</c:v>
                </c:pt>
                <c:pt idx="224">
                  <c:v>41152</c:v>
                </c:pt>
                <c:pt idx="225">
                  <c:v>41182</c:v>
                </c:pt>
                <c:pt idx="226">
                  <c:v>41213</c:v>
                </c:pt>
                <c:pt idx="227">
                  <c:v>41243</c:v>
                </c:pt>
                <c:pt idx="228">
                  <c:v>41274</c:v>
                </c:pt>
                <c:pt idx="229">
                  <c:v>41305</c:v>
                </c:pt>
                <c:pt idx="230">
                  <c:v>41333</c:v>
                </c:pt>
                <c:pt idx="231">
                  <c:v>41364</c:v>
                </c:pt>
                <c:pt idx="232">
                  <c:v>41394</c:v>
                </c:pt>
                <c:pt idx="233">
                  <c:v>41425</c:v>
                </c:pt>
                <c:pt idx="234">
                  <c:v>41455</c:v>
                </c:pt>
                <c:pt idx="235">
                  <c:v>41486</c:v>
                </c:pt>
                <c:pt idx="236">
                  <c:v>41517</c:v>
                </c:pt>
                <c:pt idx="237">
                  <c:v>41547</c:v>
                </c:pt>
                <c:pt idx="238">
                  <c:v>41578</c:v>
                </c:pt>
                <c:pt idx="239">
                  <c:v>41608</c:v>
                </c:pt>
                <c:pt idx="240">
                  <c:v>41639</c:v>
                </c:pt>
                <c:pt idx="241">
                  <c:v>41670</c:v>
                </c:pt>
                <c:pt idx="242">
                  <c:v>41698</c:v>
                </c:pt>
                <c:pt idx="243">
                  <c:v>41729</c:v>
                </c:pt>
                <c:pt idx="244">
                  <c:v>41759</c:v>
                </c:pt>
                <c:pt idx="245">
                  <c:v>41790</c:v>
                </c:pt>
                <c:pt idx="246">
                  <c:v>41820</c:v>
                </c:pt>
                <c:pt idx="247">
                  <c:v>41851</c:v>
                </c:pt>
                <c:pt idx="248">
                  <c:v>41882</c:v>
                </c:pt>
                <c:pt idx="249">
                  <c:v>41912</c:v>
                </c:pt>
                <c:pt idx="250">
                  <c:v>41943</c:v>
                </c:pt>
                <c:pt idx="251">
                  <c:v>41973</c:v>
                </c:pt>
                <c:pt idx="252">
                  <c:v>42004</c:v>
                </c:pt>
                <c:pt idx="253">
                  <c:v>42035</c:v>
                </c:pt>
                <c:pt idx="254">
                  <c:v>42063</c:v>
                </c:pt>
                <c:pt idx="255">
                  <c:v>42094</c:v>
                </c:pt>
                <c:pt idx="256">
                  <c:v>42124</c:v>
                </c:pt>
                <c:pt idx="257">
                  <c:v>42155</c:v>
                </c:pt>
                <c:pt idx="258">
                  <c:v>42185</c:v>
                </c:pt>
                <c:pt idx="259">
                  <c:v>42216</c:v>
                </c:pt>
                <c:pt idx="260">
                  <c:v>42247</c:v>
                </c:pt>
                <c:pt idx="261">
                  <c:v>42277</c:v>
                </c:pt>
                <c:pt idx="262">
                  <c:v>42308</c:v>
                </c:pt>
                <c:pt idx="263">
                  <c:v>42338</c:v>
                </c:pt>
                <c:pt idx="264">
                  <c:v>42369</c:v>
                </c:pt>
                <c:pt idx="265">
                  <c:v>42400</c:v>
                </c:pt>
                <c:pt idx="266">
                  <c:v>42429</c:v>
                </c:pt>
                <c:pt idx="267">
                  <c:v>42460</c:v>
                </c:pt>
                <c:pt idx="268">
                  <c:v>42490</c:v>
                </c:pt>
                <c:pt idx="269">
                  <c:v>42521</c:v>
                </c:pt>
                <c:pt idx="270">
                  <c:v>42551</c:v>
                </c:pt>
                <c:pt idx="271">
                  <c:v>42582</c:v>
                </c:pt>
                <c:pt idx="272">
                  <c:v>42613</c:v>
                </c:pt>
                <c:pt idx="273">
                  <c:v>42643</c:v>
                </c:pt>
                <c:pt idx="274">
                  <c:v>42674</c:v>
                </c:pt>
                <c:pt idx="275">
                  <c:v>42704</c:v>
                </c:pt>
                <c:pt idx="276">
                  <c:v>42735</c:v>
                </c:pt>
                <c:pt idx="277">
                  <c:v>42766</c:v>
                </c:pt>
                <c:pt idx="278">
                  <c:v>42794</c:v>
                </c:pt>
                <c:pt idx="279">
                  <c:v>42825</c:v>
                </c:pt>
                <c:pt idx="280">
                  <c:v>42855</c:v>
                </c:pt>
                <c:pt idx="281">
                  <c:v>42886</c:v>
                </c:pt>
                <c:pt idx="282">
                  <c:v>42916</c:v>
                </c:pt>
                <c:pt idx="283">
                  <c:v>42947</c:v>
                </c:pt>
                <c:pt idx="284">
                  <c:v>42978</c:v>
                </c:pt>
                <c:pt idx="285">
                  <c:v>43008</c:v>
                </c:pt>
                <c:pt idx="286">
                  <c:v>43039</c:v>
                </c:pt>
                <c:pt idx="287">
                  <c:v>43069</c:v>
                </c:pt>
                <c:pt idx="288">
                  <c:v>43100</c:v>
                </c:pt>
                <c:pt idx="289">
                  <c:v>43131</c:v>
                </c:pt>
                <c:pt idx="290">
                  <c:v>43159</c:v>
                </c:pt>
                <c:pt idx="291">
                  <c:v>43190</c:v>
                </c:pt>
                <c:pt idx="292">
                  <c:v>43220</c:v>
                </c:pt>
                <c:pt idx="293">
                  <c:v>43251</c:v>
                </c:pt>
                <c:pt idx="294">
                  <c:v>43281</c:v>
                </c:pt>
                <c:pt idx="295">
                  <c:v>43312</c:v>
                </c:pt>
                <c:pt idx="296">
                  <c:v>43343</c:v>
                </c:pt>
                <c:pt idx="297">
                  <c:v>43373</c:v>
                </c:pt>
                <c:pt idx="298">
                  <c:v>43404</c:v>
                </c:pt>
                <c:pt idx="299">
                  <c:v>43434</c:v>
                </c:pt>
                <c:pt idx="300">
                  <c:v>43465</c:v>
                </c:pt>
                <c:pt idx="301">
                  <c:v>43496</c:v>
                </c:pt>
                <c:pt idx="302">
                  <c:v>43524</c:v>
                </c:pt>
                <c:pt idx="303">
                  <c:v>43555</c:v>
                </c:pt>
                <c:pt idx="304">
                  <c:v>43585</c:v>
                </c:pt>
                <c:pt idx="305">
                  <c:v>43616</c:v>
                </c:pt>
                <c:pt idx="306">
                  <c:v>43646</c:v>
                </c:pt>
                <c:pt idx="307">
                  <c:v>43677</c:v>
                </c:pt>
                <c:pt idx="308">
                  <c:v>43708</c:v>
                </c:pt>
                <c:pt idx="309">
                  <c:v>43738</c:v>
                </c:pt>
                <c:pt idx="310">
                  <c:v>43769</c:v>
                </c:pt>
                <c:pt idx="311">
                  <c:v>43799</c:v>
                </c:pt>
                <c:pt idx="312">
                  <c:v>43830</c:v>
                </c:pt>
                <c:pt idx="313">
                  <c:v>43861</c:v>
                </c:pt>
                <c:pt idx="314">
                  <c:v>43890</c:v>
                </c:pt>
                <c:pt idx="315">
                  <c:v>43921</c:v>
                </c:pt>
                <c:pt idx="316">
                  <c:v>43951</c:v>
                </c:pt>
                <c:pt idx="317">
                  <c:v>43982</c:v>
                </c:pt>
                <c:pt idx="318">
                  <c:v>44012</c:v>
                </c:pt>
                <c:pt idx="319">
                  <c:v>44043</c:v>
                </c:pt>
                <c:pt idx="320">
                  <c:v>44074</c:v>
                </c:pt>
                <c:pt idx="321">
                  <c:v>44104</c:v>
                </c:pt>
                <c:pt idx="322">
                  <c:v>44135</c:v>
                </c:pt>
                <c:pt idx="323">
                  <c:v>44165</c:v>
                </c:pt>
                <c:pt idx="324">
                  <c:v>44196</c:v>
                </c:pt>
                <c:pt idx="325">
                  <c:v>44227</c:v>
                </c:pt>
                <c:pt idx="326">
                  <c:v>44255</c:v>
                </c:pt>
                <c:pt idx="327">
                  <c:v>44286</c:v>
                </c:pt>
                <c:pt idx="328">
                  <c:v>44316</c:v>
                </c:pt>
                <c:pt idx="329">
                  <c:v>44347</c:v>
                </c:pt>
                <c:pt idx="330">
                  <c:v>44377</c:v>
                </c:pt>
                <c:pt idx="331">
                  <c:v>44408</c:v>
                </c:pt>
                <c:pt idx="332">
                  <c:v>44439</c:v>
                </c:pt>
                <c:pt idx="333">
                  <c:v>44469</c:v>
                </c:pt>
                <c:pt idx="334">
                  <c:v>44500</c:v>
                </c:pt>
                <c:pt idx="335">
                  <c:v>44530</c:v>
                </c:pt>
                <c:pt idx="336">
                  <c:v>44561</c:v>
                </c:pt>
                <c:pt idx="337">
                  <c:v>44592</c:v>
                </c:pt>
                <c:pt idx="338">
                  <c:v>44620</c:v>
                </c:pt>
                <c:pt idx="339">
                  <c:v>44651</c:v>
                </c:pt>
                <c:pt idx="340">
                  <c:v>44681</c:v>
                </c:pt>
                <c:pt idx="341">
                  <c:v>44712</c:v>
                </c:pt>
                <c:pt idx="342">
                  <c:v>44742</c:v>
                </c:pt>
                <c:pt idx="343">
                  <c:v>44773</c:v>
                </c:pt>
                <c:pt idx="344">
                  <c:v>44804</c:v>
                </c:pt>
                <c:pt idx="345">
                  <c:v>44834</c:v>
                </c:pt>
                <c:pt idx="346">
                  <c:v>44865</c:v>
                </c:pt>
                <c:pt idx="347">
                  <c:v>44895</c:v>
                </c:pt>
                <c:pt idx="348">
                  <c:v>44926</c:v>
                </c:pt>
                <c:pt idx="349">
                  <c:v>44957</c:v>
                </c:pt>
                <c:pt idx="350">
                  <c:v>44985</c:v>
                </c:pt>
                <c:pt idx="351">
                  <c:v>45016</c:v>
                </c:pt>
                <c:pt idx="352">
                  <c:v>45046</c:v>
                </c:pt>
                <c:pt idx="353">
                  <c:v>45077</c:v>
                </c:pt>
                <c:pt idx="354">
                  <c:v>45107</c:v>
                </c:pt>
                <c:pt idx="355">
                  <c:v>45138</c:v>
                </c:pt>
                <c:pt idx="356">
                  <c:v>45169</c:v>
                </c:pt>
                <c:pt idx="357">
                  <c:v>45199</c:v>
                </c:pt>
                <c:pt idx="358">
                  <c:v>45230</c:v>
                </c:pt>
                <c:pt idx="359">
                  <c:v>45260</c:v>
                </c:pt>
                <c:pt idx="360">
                  <c:v>45291</c:v>
                </c:pt>
                <c:pt idx="361">
                  <c:v>45322</c:v>
                </c:pt>
                <c:pt idx="362">
                  <c:v>45351</c:v>
                </c:pt>
                <c:pt idx="363">
                  <c:v>45380</c:v>
                </c:pt>
              </c:numCache>
            </c:numRef>
          </c:cat>
          <c:val>
            <c:numRef>
              <c:f>Sheet1!$D$2:$D$365</c:f>
              <c:numCache>
                <c:formatCode>#,##0.00</c:formatCode>
                <c:ptCount val="364"/>
                <c:pt idx="0">
                  <c:v>0.65776977962441663</c:v>
                </c:pt>
                <c:pt idx="1">
                  <c:v>0.65776977962441663</c:v>
                </c:pt>
                <c:pt idx="2">
                  <c:v>0.65776977962441663</c:v>
                </c:pt>
                <c:pt idx="3">
                  <c:v>0.65776977962441663</c:v>
                </c:pt>
                <c:pt idx="4">
                  <c:v>0.65776977962441663</c:v>
                </c:pt>
                <c:pt idx="5">
                  <c:v>0.65776977962441663</c:v>
                </c:pt>
                <c:pt idx="6">
                  <c:v>0.65776977962441663</c:v>
                </c:pt>
                <c:pt idx="7">
                  <c:v>0.65776977962441663</c:v>
                </c:pt>
                <c:pt idx="8">
                  <c:v>0.65776977962441663</c:v>
                </c:pt>
                <c:pt idx="9">
                  <c:v>0.65776977962441663</c:v>
                </c:pt>
                <c:pt idx="10">
                  <c:v>0.65776977962441663</c:v>
                </c:pt>
                <c:pt idx="11">
                  <c:v>0.65776977962441663</c:v>
                </c:pt>
                <c:pt idx="12">
                  <c:v>0.65776977962441663</c:v>
                </c:pt>
                <c:pt idx="13">
                  <c:v>0.65776977962441663</c:v>
                </c:pt>
                <c:pt idx="14">
                  <c:v>0.65776977962441663</c:v>
                </c:pt>
                <c:pt idx="15">
                  <c:v>0.65776977962441663</c:v>
                </c:pt>
                <c:pt idx="16">
                  <c:v>0.65776977962441663</c:v>
                </c:pt>
                <c:pt idx="17">
                  <c:v>0.65776977962441663</c:v>
                </c:pt>
                <c:pt idx="18">
                  <c:v>0.65776977962441663</c:v>
                </c:pt>
                <c:pt idx="19">
                  <c:v>0.65776977962441663</c:v>
                </c:pt>
                <c:pt idx="20">
                  <c:v>0.65776977962441663</c:v>
                </c:pt>
                <c:pt idx="21">
                  <c:v>0.65776977962441663</c:v>
                </c:pt>
                <c:pt idx="22">
                  <c:v>0.65776977962441663</c:v>
                </c:pt>
                <c:pt idx="23">
                  <c:v>0.65776977962441663</c:v>
                </c:pt>
                <c:pt idx="24">
                  <c:v>0.65776977962441663</c:v>
                </c:pt>
                <c:pt idx="25">
                  <c:v>0.65776977962441663</c:v>
                </c:pt>
                <c:pt idx="26">
                  <c:v>0.65776977962441663</c:v>
                </c:pt>
                <c:pt idx="27">
                  <c:v>0.65776977962441663</c:v>
                </c:pt>
                <c:pt idx="28">
                  <c:v>0.65776977962441663</c:v>
                </c:pt>
                <c:pt idx="29">
                  <c:v>0.65776977962441663</c:v>
                </c:pt>
                <c:pt idx="30">
                  <c:v>0.65776977962441663</c:v>
                </c:pt>
                <c:pt idx="31">
                  <c:v>0.65776977962441663</c:v>
                </c:pt>
                <c:pt idx="32">
                  <c:v>0.65776977962441663</c:v>
                </c:pt>
                <c:pt idx="33">
                  <c:v>0.65776977962441663</c:v>
                </c:pt>
                <c:pt idx="34">
                  <c:v>0.65776977962441663</c:v>
                </c:pt>
                <c:pt idx="35">
                  <c:v>0.65776977962441663</c:v>
                </c:pt>
                <c:pt idx="36">
                  <c:v>0.65776977962441663</c:v>
                </c:pt>
                <c:pt idx="37">
                  <c:v>0.65776977962441663</c:v>
                </c:pt>
                <c:pt idx="38">
                  <c:v>0.65776977962441663</c:v>
                </c:pt>
                <c:pt idx="39">
                  <c:v>0.65776977962441663</c:v>
                </c:pt>
                <c:pt idx="40">
                  <c:v>0.65776977962441663</c:v>
                </c:pt>
                <c:pt idx="41">
                  <c:v>0.65776977962441663</c:v>
                </c:pt>
                <c:pt idx="42">
                  <c:v>0.65776977962441663</c:v>
                </c:pt>
                <c:pt idx="43">
                  <c:v>0.65776977962441663</c:v>
                </c:pt>
                <c:pt idx="44">
                  <c:v>0.65776977962441663</c:v>
                </c:pt>
                <c:pt idx="45">
                  <c:v>0.65776977962441663</c:v>
                </c:pt>
                <c:pt idx="46">
                  <c:v>0.65776977962441663</c:v>
                </c:pt>
                <c:pt idx="47">
                  <c:v>0.65776977962441663</c:v>
                </c:pt>
                <c:pt idx="48">
                  <c:v>0.65776977962441663</c:v>
                </c:pt>
                <c:pt idx="49">
                  <c:v>0.65776977962441663</c:v>
                </c:pt>
                <c:pt idx="50">
                  <c:v>0.65776977962441663</c:v>
                </c:pt>
                <c:pt idx="51">
                  <c:v>0.65776977962441663</c:v>
                </c:pt>
                <c:pt idx="52">
                  <c:v>0.65776977962441663</c:v>
                </c:pt>
                <c:pt idx="53">
                  <c:v>0.65776977962441663</c:v>
                </c:pt>
                <c:pt idx="54">
                  <c:v>0.65776977962441663</c:v>
                </c:pt>
                <c:pt idx="55">
                  <c:v>0.65776977962441663</c:v>
                </c:pt>
                <c:pt idx="56">
                  <c:v>0.65776977962441663</c:v>
                </c:pt>
                <c:pt idx="57">
                  <c:v>0.65776977962441663</c:v>
                </c:pt>
                <c:pt idx="58">
                  <c:v>0.65776977962441663</c:v>
                </c:pt>
                <c:pt idx="59">
                  <c:v>0.65776977962441663</c:v>
                </c:pt>
                <c:pt idx="60">
                  <c:v>0.65776977962441663</c:v>
                </c:pt>
                <c:pt idx="61">
                  <c:v>0.65776977962441663</c:v>
                </c:pt>
                <c:pt idx="62">
                  <c:v>0.65776977962441663</c:v>
                </c:pt>
                <c:pt idx="63">
                  <c:v>0.65776977962441663</c:v>
                </c:pt>
                <c:pt idx="64">
                  <c:v>0.65776977962441663</c:v>
                </c:pt>
                <c:pt idx="65">
                  <c:v>0.65776977962441663</c:v>
                </c:pt>
                <c:pt idx="66">
                  <c:v>0.65776977962441663</c:v>
                </c:pt>
                <c:pt idx="67">
                  <c:v>0.65776977962441663</c:v>
                </c:pt>
                <c:pt idx="68">
                  <c:v>0.65776977962441663</c:v>
                </c:pt>
                <c:pt idx="69">
                  <c:v>0.65776977962441663</c:v>
                </c:pt>
                <c:pt idx="70">
                  <c:v>0.65776977962441663</c:v>
                </c:pt>
                <c:pt idx="71">
                  <c:v>0.65776977962441663</c:v>
                </c:pt>
                <c:pt idx="72">
                  <c:v>0.65776977962441663</c:v>
                </c:pt>
                <c:pt idx="73">
                  <c:v>0.65776977962441663</c:v>
                </c:pt>
                <c:pt idx="74">
                  <c:v>0.65776977962441663</c:v>
                </c:pt>
                <c:pt idx="75">
                  <c:v>0.65776977962441663</c:v>
                </c:pt>
                <c:pt idx="76">
                  <c:v>0.65776977962441663</c:v>
                </c:pt>
                <c:pt idx="77">
                  <c:v>0.65776977962441663</c:v>
                </c:pt>
                <c:pt idx="78">
                  <c:v>0.65776977962441663</c:v>
                </c:pt>
                <c:pt idx="79">
                  <c:v>0.65776977962441663</c:v>
                </c:pt>
                <c:pt idx="80">
                  <c:v>0.65776977962441663</c:v>
                </c:pt>
                <c:pt idx="81">
                  <c:v>0.65776977962441663</c:v>
                </c:pt>
                <c:pt idx="82">
                  <c:v>0.65776977962441663</c:v>
                </c:pt>
                <c:pt idx="83">
                  <c:v>0.65776977962441663</c:v>
                </c:pt>
                <c:pt idx="84">
                  <c:v>0.65776977962441663</c:v>
                </c:pt>
                <c:pt idx="85">
                  <c:v>0.65776977962441663</c:v>
                </c:pt>
                <c:pt idx="86">
                  <c:v>0.65776977962441663</c:v>
                </c:pt>
                <c:pt idx="87">
                  <c:v>0.65776977962441663</c:v>
                </c:pt>
                <c:pt idx="88">
                  <c:v>0.65776977962441663</c:v>
                </c:pt>
                <c:pt idx="89">
                  <c:v>0.65776977962441663</c:v>
                </c:pt>
                <c:pt idx="90">
                  <c:v>0.65776977962441663</c:v>
                </c:pt>
                <c:pt idx="91">
                  <c:v>0.65776977962441663</c:v>
                </c:pt>
                <c:pt idx="92">
                  <c:v>0.65776977962441663</c:v>
                </c:pt>
                <c:pt idx="93">
                  <c:v>0.65776977962441663</c:v>
                </c:pt>
                <c:pt idx="94">
                  <c:v>0.65776977962441663</c:v>
                </c:pt>
                <c:pt idx="95">
                  <c:v>0.65776977962441663</c:v>
                </c:pt>
                <c:pt idx="96">
                  <c:v>0.65776977962441663</c:v>
                </c:pt>
                <c:pt idx="97">
                  <c:v>0.65776977962441663</c:v>
                </c:pt>
                <c:pt idx="98">
                  <c:v>0.65776977962441663</c:v>
                </c:pt>
                <c:pt idx="99">
                  <c:v>0.65776977962441663</c:v>
                </c:pt>
                <c:pt idx="100">
                  <c:v>0.65776977962441663</c:v>
                </c:pt>
                <c:pt idx="101">
                  <c:v>0.65776977962441663</c:v>
                </c:pt>
                <c:pt idx="102">
                  <c:v>0.65776977962441663</c:v>
                </c:pt>
                <c:pt idx="103">
                  <c:v>0.65776977962441663</c:v>
                </c:pt>
                <c:pt idx="104">
                  <c:v>0.65776977962441663</c:v>
                </c:pt>
                <c:pt idx="105">
                  <c:v>0.65776977962441663</c:v>
                </c:pt>
                <c:pt idx="106">
                  <c:v>0.65776977962441663</c:v>
                </c:pt>
                <c:pt idx="107">
                  <c:v>0.65776977962441663</c:v>
                </c:pt>
                <c:pt idx="108">
                  <c:v>0.65776977962441663</c:v>
                </c:pt>
                <c:pt idx="109">
                  <c:v>0.65776977962441663</c:v>
                </c:pt>
                <c:pt idx="110">
                  <c:v>0.65776977962441663</c:v>
                </c:pt>
                <c:pt idx="111">
                  <c:v>0.65776977962441663</c:v>
                </c:pt>
                <c:pt idx="112">
                  <c:v>0.65776977962441663</c:v>
                </c:pt>
                <c:pt idx="113">
                  <c:v>0.65776977962441663</c:v>
                </c:pt>
                <c:pt idx="114">
                  <c:v>0.65776977962441663</c:v>
                </c:pt>
                <c:pt idx="115">
                  <c:v>0.65776977962441663</c:v>
                </c:pt>
                <c:pt idx="116">
                  <c:v>0.65776977962441663</c:v>
                </c:pt>
                <c:pt idx="117">
                  <c:v>0.65776977962441663</c:v>
                </c:pt>
                <c:pt idx="118">
                  <c:v>0.65776977962441663</c:v>
                </c:pt>
                <c:pt idx="119">
                  <c:v>0.65776977962441663</c:v>
                </c:pt>
                <c:pt idx="120">
                  <c:v>0.65776977962441663</c:v>
                </c:pt>
                <c:pt idx="121">
                  <c:v>0.65776977962441663</c:v>
                </c:pt>
                <c:pt idx="122">
                  <c:v>0.65776977962441663</c:v>
                </c:pt>
                <c:pt idx="123">
                  <c:v>0.65776977962441663</c:v>
                </c:pt>
                <c:pt idx="124">
                  <c:v>0.65776977962441663</c:v>
                </c:pt>
                <c:pt idx="125">
                  <c:v>0.65776977962441663</c:v>
                </c:pt>
                <c:pt idx="126">
                  <c:v>0.65776977962441663</c:v>
                </c:pt>
                <c:pt idx="127">
                  <c:v>0.65776977962441663</c:v>
                </c:pt>
                <c:pt idx="128">
                  <c:v>0.65776977962441663</c:v>
                </c:pt>
                <c:pt idx="129">
                  <c:v>0.65776977962441663</c:v>
                </c:pt>
                <c:pt idx="130">
                  <c:v>0.65776977962441663</c:v>
                </c:pt>
                <c:pt idx="131">
                  <c:v>0.65776977962441663</c:v>
                </c:pt>
                <c:pt idx="132">
                  <c:v>0.65776977962441663</c:v>
                </c:pt>
                <c:pt idx="133">
                  <c:v>0.65776977962441663</c:v>
                </c:pt>
                <c:pt idx="134">
                  <c:v>0.65776977962441663</c:v>
                </c:pt>
                <c:pt idx="135">
                  <c:v>0.65776977962441663</c:v>
                </c:pt>
                <c:pt idx="136">
                  <c:v>0.65776977962441663</c:v>
                </c:pt>
                <c:pt idx="137">
                  <c:v>0.65776977962441663</c:v>
                </c:pt>
                <c:pt idx="138">
                  <c:v>0.65776977962441663</c:v>
                </c:pt>
                <c:pt idx="139">
                  <c:v>0.65776977962441663</c:v>
                </c:pt>
                <c:pt idx="140">
                  <c:v>0.65776977962441663</c:v>
                </c:pt>
                <c:pt idx="141">
                  <c:v>0.65776977962441663</c:v>
                </c:pt>
                <c:pt idx="142">
                  <c:v>0.65776977962441663</c:v>
                </c:pt>
                <c:pt idx="143">
                  <c:v>0.65776977962441663</c:v>
                </c:pt>
                <c:pt idx="144">
                  <c:v>0.65776977962441663</c:v>
                </c:pt>
                <c:pt idx="145">
                  <c:v>0.65776977962441663</c:v>
                </c:pt>
                <c:pt idx="146">
                  <c:v>0.65776977962441663</c:v>
                </c:pt>
                <c:pt idx="147">
                  <c:v>0.65776977962441663</c:v>
                </c:pt>
                <c:pt idx="148">
                  <c:v>0.65776977962441663</c:v>
                </c:pt>
                <c:pt idx="149">
                  <c:v>0.65776977962441663</c:v>
                </c:pt>
                <c:pt idx="150">
                  <c:v>0.65776977962441663</c:v>
                </c:pt>
                <c:pt idx="151">
                  <c:v>0.65776977962441663</c:v>
                </c:pt>
                <c:pt idx="152">
                  <c:v>0.65776977962441663</c:v>
                </c:pt>
                <c:pt idx="153">
                  <c:v>0.65776977962441663</c:v>
                </c:pt>
                <c:pt idx="154">
                  <c:v>0.65776977962441663</c:v>
                </c:pt>
                <c:pt idx="155">
                  <c:v>0.65776977962441663</c:v>
                </c:pt>
                <c:pt idx="156">
                  <c:v>0.65776977962441663</c:v>
                </c:pt>
                <c:pt idx="157">
                  <c:v>0.65776977962441663</c:v>
                </c:pt>
                <c:pt idx="158">
                  <c:v>0.65776977962441663</c:v>
                </c:pt>
                <c:pt idx="159">
                  <c:v>0.65776977962441663</c:v>
                </c:pt>
                <c:pt idx="160">
                  <c:v>0.65776977962441663</c:v>
                </c:pt>
                <c:pt idx="161">
                  <c:v>0.65776977962441663</c:v>
                </c:pt>
                <c:pt idx="162">
                  <c:v>0.65776977962441663</c:v>
                </c:pt>
                <c:pt idx="163">
                  <c:v>0.65776977962441663</c:v>
                </c:pt>
                <c:pt idx="164">
                  <c:v>0.65776977962441663</c:v>
                </c:pt>
                <c:pt idx="165">
                  <c:v>0.65776977962441663</c:v>
                </c:pt>
                <c:pt idx="166">
                  <c:v>0.65776977962441663</c:v>
                </c:pt>
                <c:pt idx="167">
                  <c:v>0.65776977962441663</c:v>
                </c:pt>
                <c:pt idx="168">
                  <c:v>0.65776977962441663</c:v>
                </c:pt>
                <c:pt idx="169">
                  <c:v>0.65776977962441663</c:v>
                </c:pt>
                <c:pt idx="170">
                  <c:v>0.65776977962441663</c:v>
                </c:pt>
                <c:pt idx="171">
                  <c:v>0.65776977962441663</c:v>
                </c:pt>
                <c:pt idx="172">
                  <c:v>0.65776977962441663</c:v>
                </c:pt>
                <c:pt idx="173">
                  <c:v>0.65776977962441663</c:v>
                </c:pt>
                <c:pt idx="174">
                  <c:v>0.65776977962441663</c:v>
                </c:pt>
                <c:pt idx="175">
                  <c:v>0.65776977962441663</c:v>
                </c:pt>
                <c:pt idx="176">
                  <c:v>0.65776977962441663</c:v>
                </c:pt>
                <c:pt idx="177">
                  <c:v>0.65776977962441663</c:v>
                </c:pt>
                <c:pt idx="178">
                  <c:v>0.65776977962441663</c:v>
                </c:pt>
                <c:pt idx="179">
                  <c:v>0.65776977962441663</c:v>
                </c:pt>
                <c:pt idx="180">
                  <c:v>0.65776977962441663</c:v>
                </c:pt>
                <c:pt idx="181">
                  <c:v>0.65776977962441663</c:v>
                </c:pt>
                <c:pt idx="182">
                  <c:v>0.65776977962441663</c:v>
                </c:pt>
                <c:pt idx="183">
                  <c:v>0.65776977962441663</c:v>
                </c:pt>
                <c:pt idx="184">
                  <c:v>0.65776977962441663</c:v>
                </c:pt>
                <c:pt idx="185">
                  <c:v>0.65776977962441663</c:v>
                </c:pt>
                <c:pt idx="186">
                  <c:v>0.65776977962441663</c:v>
                </c:pt>
                <c:pt idx="187">
                  <c:v>0.65776977962441663</c:v>
                </c:pt>
                <c:pt idx="188">
                  <c:v>0.65776977962441663</c:v>
                </c:pt>
                <c:pt idx="189">
                  <c:v>0.65776977962441663</c:v>
                </c:pt>
                <c:pt idx="190">
                  <c:v>0.65776977962441663</c:v>
                </c:pt>
                <c:pt idx="191">
                  <c:v>0.65776977962441663</c:v>
                </c:pt>
                <c:pt idx="192">
                  <c:v>0.65776977962441663</c:v>
                </c:pt>
                <c:pt idx="193">
                  <c:v>0.65776977962441663</c:v>
                </c:pt>
                <c:pt idx="194">
                  <c:v>0.65776977962441663</c:v>
                </c:pt>
                <c:pt idx="195">
                  <c:v>0.65776977962441663</c:v>
                </c:pt>
                <c:pt idx="196">
                  <c:v>0.65776977962441663</c:v>
                </c:pt>
                <c:pt idx="197">
                  <c:v>0.65776977962441663</c:v>
                </c:pt>
                <c:pt idx="198">
                  <c:v>0.65776977962441663</c:v>
                </c:pt>
                <c:pt idx="199">
                  <c:v>0.65776977962441663</c:v>
                </c:pt>
                <c:pt idx="200">
                  <c:v>0.65776977962441663</c:v>
                </c:pt>
                <c:pt idx="201">
                  <c:v>0.65776977962441663</c:v>
                </c:pt>
                <c:pt idx="202">
                  <c:v>0.65776977962441663</c:v>
                </c:pt>
                <c:pt idx="203">
                  <c:v>0.65776977962441663</c:v>
                </c:pt>
                <c:pt idx="204">
                  <c:v>0.65776977962441663</c:v>
                </c:pt>
                <c:pt idx="205">
                  <c:v>0.65776977962441663</c:v>
                </c:pt>
                <c:pt idx="206">
                  <c:v>0.65776977962441663</c:v>
                </c:pt>
                <c:pt idx="207">
                  <c:v>0.65776977962441663</c:v>
                </c:pt>
                <c:pt idx="208">
                  <c:v>0.65776977962441663</c:v>
                </c:pt>
                <c:pt idx="209">
                  <c:v>0.65776977962441663</c:v>
                </c:pt>
                <c:pt idx="210">
                  <c:v>0.65776977962441663</c:v>
                </c:pt>
                <c:pt idx="211">
                  <c:v>0.65776977962441663</c:v>
                </c:pt>
                <c:pt idx="212">
                  <c:v>0.65776977962441663</c:v>
                </c:pt>
                <c:pt idx="213">
                  <c:v>0.65776977962441663</c:v>
                </c:pt>
                <c:pt idx="214">
                  <c:v>0.65776977962441663</c:v>
                </c:pt>
                <c:pt idx="215">
                  <c:v>0.65776977962441663</c:v>
                </c:pt>
                <c:pt idx="216">
                  <c:v>0.65776977962441663</c:v>
                </c:pt>
                <c:pt idx="217">
                  <c:v>0.65776977962441663</c:v>
                </c:pt>
                <c:pt idx="218">
                  <c:v>0.65776977962441663</c:v>
                </c:pt>
                <c:pt idx="219">
                  <c:v>0.65776977962441663</c:v>
                </c:pt>
                <c:pt idx="220">
                  <c:v>0.65776977962441663</c:v>
                </c:pt>
                <c:pt idx="221">
                  <c:v>0.65776977962441663</c:v>
                </c:pt>
                <c:pt idx="222">
                  <c:v>0.65776977962441663</c:v>
                </c:pt>
                <c:pt idx="223">
                  <c:v>0.65776977962441663</c:v>
                </c:pt>
                <c:pt idx="224">
                  <c:v>0.65776977962441663</c:v>
                </c:pt>
                <c:pt idx="225">
                  <c:v>0.65776977962441663</c:v>
                </c:pt>
                <c:pt idx="226">
                  <c:v>0.65776977962441663</c:v>
                </c:pt>
                <c:pt idx="227">
                  <c:v>0.65776977962441663</c:v>
                </c:pt>
                <c:pt idx="228">
                  <c:v>0.65776977962441663</c:v>
                </c:pt>
                <c:pt idx="229">
                  <c:v>0.65776977962441663</c:v>
                </c:pt>
                <c:pt idx="230">
                  <c:v>0.65776977962441663</c:v>
                </c:pt>
                <c:pt idx="231">
                  <c:v>0.65776977962441663</c:v>
                </c:pt>
                <c:pt idx="232">
                  <c:v>0.65776977962441663</c:v>
                </c:pt>
                <c:pt idx="233">
                  <c:v>0.65776977962441663</c:v>
                </c:pt>
                <c:pt idx="234">
                  <c:v>0.65776977962441663</c:v>
                </c:pt>
                <c:pt idx="235">
                  <c:v>0.65776977962441663</c:v>
                </c:pt>
                <c:pt idx="236">
                  <c:v>0.65776977962441663</c:v>
                </c:pt>
                <c:pt idx="237">
                  <c:v>0.65776977962441663</c:v>
                </c:pt>
                <c:pt idx="238">
                  <c:v>0.65776977962441663</c:v>
                </c:pt>
                <c:pt idx="239">
                  <c:v>0.65776977962441663</c:v>
                </c:pt>
                <c:pt idx="240">
                  <c:v>0.65776977962441663</c:v>
                </c:pt>
                <c:pt idx="241">
                  <c:v>0.65776977962441663</c:v>
                </c:pt>
                <c:pt idx="242">
                  <c:v>0.65776977962441663</c:v>
                </c:pt>
                <c:pt idx="243">
                  <c:v>0.65776977962441663</c:v>
                </c:pt>
                <c:pt idx="244">
                  <c:v>0.65776977962441663</c:v>
                </c:pt>
                <c:pt idx="245">
                  <c:v>0.65776977962441663</c:v>
                </c:pt>
                <c:pt idx="246">
                  <c:v>0.65776977962441663</c:v>
                </c:pt>
                <c:pt idx="247">
                  <c:v>0.65776977962441663</c:v>
                </c:pt>
                <c:pt idx="248">
                  <c:v>0.65776977962441663</c:v>
                </c:pt>
                <c:pt idx="249">
                  <c:v>0.65776977962441663</c:v>
                </c:pt>
                <c:pt idx="250">
                  <c:v>0.65776977962441663</c:v>
                </c:pt>
                <c:pt idx="251">
                  <c:v>0.65776977962441663</c:v>
                </c:pt>
                <c:pt idx="252">
                  <c:v>0.65776977962441663</c:v>
                </c:pt>
                <c:pt idx="253">
                  <c:v>0.65776977962441663</c:v>
                </c:pt>
                <c:pt idx="254">
                  <c:v>0.65776977962441663</c:v>
                </c:pt>
                <c:pt idx="255">
                  <c:v>0.65776977962441663</c:v>
                </c:pt>
                <c:pt idx="256">
                  <c:v>0.65776977962441663</c:v>
                </c:pt>
                <c:pt idx="257">
                  <c:v>0.65776977962441663</c:v>
                </c:pt>
                <c:pt idx="258">
                  <c:v>0.65776977962441663</c:v>
                </c:pt>
                <c:pt idx="259">
                  <c:v>0.65776977962441663</c:v>
                </c:pt>
                <c:pt idx="260">
                  <c:v>0.65776977962441663</c:v>
                </c:pt>
                <c:pt idx="261">
                  <c:v>0.65776977962441663</c:v>
                </c:pt>
                <c:pt idx="262">
                  <c:v>0.65776977962441663</c:v>
                </c:pt>
                <c:pt idx="263">
                  <c:v>0.65776977962441663</c:v>
                </c:pt>
                <c:pt idx="264">
                  <c:v>0.65776977962441663</c:v>
                </c:pt>
                <c:pt idx="265">
                  <c:v>0.65776977962441663</c:v>
                </c:pt>
                <c:pt idx="266">
                  <c:v>0.65776977962441663</c:v>
                </c:pt>
                <c:pt idx="267">
                  <c:v>0.65776977962441663</c:v>
                </c:pt>
                <c:pt idx="268">
                  <c:v>0.65776977962441663</c:v>
                </c:pt>
                <c:pt idx="269">
                  <c:v>0.65776977962441663</c:v>
                </c:pt>
                <c:pt idx="270">
                  <c:v>0.65776977962441663</c:v>
                </c:pt>
                <c:pt idx="271">
                  <c:v>0.65776977962441663</c:v>
                </c:pt>
                <c:pt idx="272">
                  <c:v>0.65776977962441663</c:v>
                </c:pt>
                <c:pt idx="273">
                  <c:v>0.65776977962441663</c:v>
                </c:pt>
                <c:pt idx="274">
                  <c:v>0.65776977962441663</c:v>
                </c:pt>
                <c:pt idx="275">
                  <c:v>0.65776977962441663</c:v>
                </c:pt>
                <c:pt idx="276">
                  <c:v>0.65776977962441663</c:v>
                </c:pt>
                <c:pt idx="277">
                  <c:v>0.65776977962441663</c:v>
                </c:pt>
                <c:pt idx="278">
                  <c:v>0.65776977962441663</c:v>
                </c:pt>
                <c:pt idx="279">
                  <c:v>0.65776977962441663</c:v>
                </c:pt>
                <c:pt idx="280">
                  <c:v>0.65776977962441663</c:v>
                </c:pt>
                <c:pt idx="281">
                  <c:v>0.65776977962441663</c:v>
                </c:pt>
                <c:pt idx="282">
                  <c:v>0.65776977962441663</c:v>
                </c:pt>
                <c:pt idx="283">
                  <c:v>0.65776977962441663</c:v>
                </c:pt>
                <c:pt idx="284">
                  <c:v>0.65776977962441663</c:v>
                </c:pt>
                <c:pt idx="285">
                  <c:v>0.65776977962441663</c:v>
                </c:pt>
                <c:pt idx="286">
                  <c:v>0.65776977962441663</c:v>
                </c:pt>
                <c:pt idx="287">
                  <c:v>0.65776977962441663</c:v>
                </c:pt>
                <c:pt idx="288">
                  <c:v>0.65776977962441663</c:v>
                </c:pt>
                <c:pt idx="289">
                  <c:v>0.65776977962441663</c:v>
                </c:pt>
                <c:pt idx="290">
                  <c:v>0.65776977962441663</c:v>
                </c:pt>
                <c:pt idx="291">
                  <c:v>0.65776977962441663</c:v>
                </c:pt>
                <c:pt idx="292">
                  <c:v>0.65776977962441663</c:v>
                </c:pt>
                <c:pt idx="293">
                  <c:v>0.65776977962441663</c:v>
                </c:pt>
                <c:pt idx="294">
                  <c:v>0.65776977962441663</c:v>
                </c:pt>
                <c:pt idx="295">
                  <c:v>0.65776977962441663</c:v>
                </c:pt>
                <c:pt idx="296">
                  <c:v>0.65776977962441663</c:v>
                </c:pt>
                <c:pt idx="297">
                  <c:v>0.65776977962441663</c:v>
                </c:pt>
                <c:pt idx="298">
                  <c:v>0.65776977962441663</c:v>
                </c:pt>
                <c:pt idx="299">
                  <c:v>0.65776977962441663</c:v>
                </c:pt>
                <c:pt idx="300">
                  <c:v>0.65776977962441663</c:v>
                </c:pt>
                <c:pt idx="301">
                  <c:v>0.65776977962441663</c:v>
                </c:pt>
                <c:pt idx="302">
                  <c:v>0.65776977962441663</c:v>
                </c:pt>
                <c:pt idx="303">
                  <c:v>0.65776977962441663</c:v>
                </c:pt>
                <c:pt idx="304">
                  <c:v>0.65776977962441663</c:v>
                </c:pt>
                <c:pt idx="305">
                  <c:v>0.65776977962441663</c:v>
                </c:pt>
                <c:pt idx="306">
                  <c:v>0.65776977962441663</c:v>
                </c:pt>
                <c:pt idx="307">
                  <c:v>0.65776977962441663</c:v>
                </c:pt>
                <c:pt idx="308">
                  <c:v>0.65776977962441663</c:v>
                </c:pt>
                <c:pt idx="309">
                  <c:v>0.65776977962441663</c:v>
                </c:pt>
                <c:pt idx="310">
                  <c:v>0.65776977962441663</c:v>
                </c:pt>
                <c:pt idx="311">
                  <c:v>0.65776977962441663</c:v>
                </c:pt>
                <c:pt idx="312">
                  <c:v>0.65776977962441663</c:v>
                </c:pt>
                <c:pt idx="313">
                  <c:v>0.65776977962441663</c:v>
                </c:pt>
                <c:pt idx="314">
                  <c:v>0.65776977962441663</c:v>
                </c:pt>
                <c:pt idx="315">
                  <c:v>0.65776977962441663</c:v>
                </c:pt>
                <c:pt idx="316">
                  <c:v>0.65776977962441663</c:v>
                </c:pt>
                <c:pt idx="317">
                  <c:v>0.65776977962441663</c:v>
                </c:pt>
                <c:pt idx="318">
                  <c:v>0.65776977962441663</c:v>
                </c:pt>
                <c:pt idx="319">
                  <c:v>0.65776977962441663</c:v>
                </c:pt>
                <c:pt idx="320">
                  <c:v>0.65776977962441663</c:v>
                </c:pt>
                <c:pt idx="321">
                  <c:v>0.65776977962441663</c:v>
                </c:pt>
                <c:pt idx="322">
                  <c:v>0.65776977962441663</c:v>
                </c:pt>
                <c:pt idx="323">
                  <c:v>0.65776977962441663</c:v>
                </c:pt>
                <c:pt idx="324">
                  <c:v>0.65776977962441663</c:v>
                </c:pt>
                <c:pt idx="325">
                  <c:v>0.65776977962441663</c:v>
                </c:pt>
                <c:pt idx="326">
                  <c:v>0.65776977962441663</c:v>
                </c:pt>
                <c:pt idx="327">
                  <c:v>0.65776977962441663</c:v>
                </c:pt>
                <c:pt idx="328">
                  <c:v>0.65776977962441663</c:v>
                </c:pt>
                <c:pt idx="329">
                  <c:v>0.65776977962441663</c:v>
                </c:pt>
                <c:pt idx="330">
                  <c:v>0.65776977962441663</c:v>
                </c:pt>
                <c:pt idx="331">
                  <c:v>0.65776977962441663</c:v>
                </c:pt>
                <c:pt idx="332">
                  <c:v>0.65776977962441663</c:v>
                </c:pt>
                <c:pt idx="333">
                  <c:v>0.65776977962441663</c:v>
                </c:pt>
                <c:pt idx="334">
                  <c:v>0.65776977962441663</c:v>
                </c:pt>
                <c:pt idx="335">
                  <c:v>0.65776977962441663</c:v>
                </c:pt>
                <c:pt idx="336">
                  <c:v>0.65776977962441663</c:v>
                </c:pt>
                <c:pt idx="337">
                  <c:v>0.65776977962441663</c:v>
                </c:pt>
                <c:pt idx="338">
                  <c:v>0.65776977962441663</c:v>
                </c:pt>
                <c:pt idx="339">
                  <c:v>0.65776977962441663</c:v>
                </c:pt>
                <c:pt idx="340">
                  <c:v>0.65776977962441663</c:v>
                </c:pt>
                <c:pt idx="341">
                  <c:v>0.65776977962441663</c:v>
                </c:pt>
                <c:pt idx="342">
                  <c:v>0.65776977962441663</c:v>
                </c:pt>
                <c:pt idx="343">
                  <c:v>0.65776977962441663</c:v>
                </c:pt>
                <c:pt idx="344">
                  <c:v>0.65776977962441663</c:v>
                </c:pt>
                <c:pt idx="345">
                  <c:v>0.65776977962441663</c:v>
                </c:pt>
                <c:pt idx="346">
                  <c:v>0.65776977962441663</c:v>
                </c:pt>
                <c:pt idx="347">
                  <c:v>0.65776977962441663</c:v>
                </c:pt>
                <c:pt idx="348">
                  <c:v>0.65776977962441663</c:v>
                </c:pt>
                <c:pt idx="349">
                  <c:v>0.65776977962441663</c:v>
                </c:pt>
                <c:pt idx="350">
                  <c:v>0.65776977962441663</c:v>
                </c:pt>
                <c:pt idx="351">
                  <c:v>0.65776977962441663</c:v>
                </c:pt>
                <c:pt idx="352">
                  <c:v>0.65776977962441663</c:v>
                </c:pt>
                <c:pt idx="353">
                  <c:v>0.65776977962441663</c:v>
                </c:pt>
                <c:pt idx="354">
                  <c:v>0.65776977962441663</c:v>
                </c:pt>
                <c:pt idx="355">
                  <c:v>0.65776977962441663</c:v>
                </c:pt>
                <c:pt idx="356">
                  <c:v>0.65776977962441663</c:v>
                </c:pt>
                <c:pt idx="357">
                  <c:v>0.65776977962441663</c:v>
                </c:pt>
                <c:pt idx="358">
                  <c:v>0.65776977962441663</c:v>
                </c:pt>
                <c:pt idx="359">
                  <c:v>0.65776977962441663</c:v>
                </c:pt>
                <c:pt idx="360">
                  <c:v>0.65776977962441663</c:v>
                </c:pt>
                <c:pt idx="361">
                  <c:v>0.65776977962441663</c:v>
                </c:pt>
                <c:pt idx="362">
                  <c:v>0.65776977962441663</c:v>
                </c:pt>
                <c:pt idx="363">
                  <c:v>0.65776977962441663</c:v>
                </c:pt>
              </c:numCache>
            </c:numRef>
          </c:val>
          <c:smooth val="0"/>
          <c:extLst>
            <c:ext xmlns:c16="http://schemas.microsoft.com/office/drawing/2014/chart" uri="{C3380CC4-5D6E-409C-BE32-E72D297353CC}">
              <c16:uniqueId val="{00000002-11DB-F344-B366-0BF1093AD5D9}"/>
            </c:ext>
          </c:extLst>
        </c:ser>
        <c:ser>
          <c:idx val="3"/>
          <c:order val="3"/>
          <c:tx>
            <c:strRef>
              <c:f>Sheet1!$E$1</c:f>
              <c:strCache>
                <c:ptCount val="1"/>
                <c:pt idx="0">
                  <c:v>STD -1</c:v>
                </c:pt>
              </c:strCache>
            </c:strRef>
          </c:tx>
          <c:spPr>
            <a:ln w="22225" cap="rnd">
              <a:solidFill>
                <a:schemeClr val="accent4"/>
              </a:solidFill>
              <a:round/>
            </a:ln>
            <a:effectLst/>
          </c:spPr>
          <c:marker>
            <c:symbol val="none"/>
          </c:marker>
          <c:cat>
            <c:numRef>
              <c:f>Sheet1!$A$2:$A$365</c:f>
              <c:numCache>
                <c:formatCode>mm/dd/yy</c:formatCode>
                <c:ptCount val="364"/>
                <c:pt idx="0">
                  <c:v>34334</c:v>
                </c:pt>
                <c:pt idx="1">
                  <c:v>34365</c:v>
                </c:pt>
                <c:pt idx="2">
                  <c:v>34393</c:v>
                </c:pt>
                <c:pt idx="3">
                  <c:v>34424</c:v>
                </c:pt>
                <c:pt idx="4">
                  <c:v>34454</c:v>
                </c:pt>
                <c:pt idx="5">
                  <c:v>34485</c:v>
                </c:pt>
                <c:pt idx="6">
                  <c:v>34515</c:v>
                </c:pt>
                <c:pt idx="7">
                  <c:v>34546</c:v>
                </c:pt>
                <c:pt idx="8">
                  <c:v>34577</c:v>
                </c:pt>
                <c:pt idx="9">
                  <c:v>34607</c:v>
                </c:pt>
                <c:pt idx="10">
                  <c:v>34638</c:v>
                </c:pt>
                <c:pt idx="11">
                  <c:v>34668</c:v>
                </c:pt>
                <c:pt idx="12">
                  <c:v>34699</c:v>
                </c:pt>
                <c:pt idx="13">
                  <c:v>34730</c:v>
                </c:pt>
                <c:pt idx="14">
                  <c:v>34758</c:v>
                </c:pt>
                <c:pt idx="15">
                  <c:v>34789</c:v>
                </c:pt>
                <c:pt idx="16">
                  <c:v>34819</c:v>
                </c:pt>
                <c:pt idx="17">
                  <c:v>34850</c:v>
                </c:pt>
                <c:pt idx="18">
                  <c:v>34880</c:v>
                </c:pt>
                <c:pt idx="19">
                  <c:v>34911</c:v>
                </c:pt>
                <c:pt idx="20">
                  <c:v>34942</c:v>
                </c:pt>
                <c:pt idx="21">
                  <c:v>34972</c:v>
                </c:pt>
                <c:pt idx="22">
                  <c:v>35003</c:v>
                </c:pt>
                <c:pt idx="23">
                  <c:v>35033</c:v>
                </c:pt>
                <c:pt idx="24">
                  <c:v>35064</c:v>
                </c:pt>
                <c:pt idx="25">
                  <c:v>35095</c:v>
                </c:pt>
                <c:pt idx="26">
                  <c:v>35124</c:v>
                </c:pt>
                <c:pt idx="27">
                  <c:v>35155</c:v>
                </c:pt>
                <c:pt idx="28">
                  <c:v>35185</c:v>
                </c:pt>
                <c:pt idx="29">
                  <c:v>35216</c:v>
                </c:pt>
                <c:pt idx="30">
                  <c:v>35246</c:v>
                </c:pt>
                <c:pt idx="31">
                  <c:v>35277</c:v>
                </c:pt>
                <c:pt idx="32">
                  <c:v>35308</c:v>
                </c:pt>
                <c:pt idx="33">
                  <c:v>35338</c:v>
                </c:pt>
                <c:pt idx="34">
                  <c:v>35369</c:v>
                </c:pt>
                <c:pt idx="35">
                  <c:v>35399</c:v>
                </c:pt>
                <c:pt idx="36">
                  <c:v>35430</c:v>
                </c:pt>
                <c:pt idx="37">
                  <c:v>35461</c:v>
                </c:pt>
                <c:pt idx="38">
                  <c:v>35489</c:v>
                </c:pt>
                <c:pt idx="39">
                  <c:v>35520</c:v>
                </c:pt>
                <c:pt idx="40">
                  <c:v>35550</c:v>
                </c:pt>
                <c:pt idx="41">
                  <c:v>35581</c:v>
                </c:pt>
                <c:pt idx="42">
                  <c:v>35611</c:v>
                </c:pt>
                <c:pt idx="43">
                  <c:v>35642</c:v>
                </c:pt>
                <c:pt idx="44">
                  <c:v>35673</c:v>
                </c:pt>
                <c:pt idx="45">
                  <c:v>35703</c:v>
                </c:pt>
                <c:pt idx="46">
                  <c:v>35734</c:v>
                </c:pt>
                <c:pt idx="47">
                  <c:v>35764</c:v>
                </c:pt>
                <c:pt idx="48">
                  <c:v>35795</c:v>
                </c:pt>
                <c:pt idx="49">
                  <c:v>35826</c:v>
                </c:pt>
                <c:pt idx="50">
                  <c:v>35854</c:v>
                </c:pt>
                <c:pt idx="51">
                  <c:v>35885</c:v>
                </c:pt>
                <c:pt idx="52">
                  <c:v>35915</c:v>
                </c:pt>
                <c:pt idx="53">
                  <c:v>35946</c:v>
                </c:pt>
                <c:pt idx="54">
                  <c:v>35976</c:v>
                </c:pt>
                <c:pt idx="55">
                  <c:v>36007</c:v>
                </c:pt>
                <c:pt idx="56">
                  <c:v>36038</c:v>
                </c:pt>
                <c:pt idx="57">
                  <c:v>36068</c:v>
                </c:pt>
                <c:pt idx="58">
                  <c:v>36099</c:v>
                </c:pt>
                <c:pt idx="59">
                  <c:v>36129</c:v>
                </c:pt>
                <c:pt idx="60">
                  <c:v>36160</c:v>
                </c:pt>
                <c:pt idx="61">
                  <c:v>36191</c:v>
                </c:pt>
                <c:pt idx="62">
                  <c:v>36219</c:v>
                </c:pt>
                <c:pt idx="63">
                  <c:v>36250</c:v>
                </c:pt>
                <c:pt idx="64">
                  <c:v>36280</c:v>
                </c:pt>
                <c:pt idx="65">
                  <c:v>36311</c:v>
                </c:pt>
                <c:pt idx="66">
                  <c:v>36341</c:v>
                </c:pt>
                <c:pt idx="67">
                  <c:v>36372</c:v>
                </c:pt>
                <c:pt idx="68">
                  <c:v>36403</c:v>
                </c:pt>
                <c:pt idx="69">
                  <c:v>36433</c:v>
                </c:pt>
                <c:pt idx="70">
                  <c:v>36464</c:v>
                </c:pt>
                <c:pt idx="71">
                  <c:v>36494</c:v>
                </c:pt>
                <c:pt idx="72">
                  <c:v>36525</c:v>
                </c:pt>
                <c:pt idx="73">
                  <c:v>36556</c:v>
                </c:pt>
                <c:pt idx="74">
                  <c:v>36585</c:v>
                </c:pt>
                <c:pt idx="75">
                  <c:v>36616</c:v>
                </c:pt>
                <c:pt idx="76">
                  <c:v>36646</c:v>
                </c:pt>
                <c:pt idx="77">
                  <c:v>36677</c:v>
                </c:pt>
                <c:pt idx="78">
                  <c:v>36707</c:v>
                </c:pt>
                <c:pt idx="79">
                  <c:v>36738</c:v>
                </c:pt>
                <c:pt idx="80">
                  <c:v>36769</c:v>
                </c:pt>
                <c:pt idx="81">
                  <c:v>36799</c:v>
                </c:pt>
                <c:pt idx="82">
                  <c:v>36830</c:v>
                </c:pt>
                <c:pt idx="83">
                  <c:v>36860</c:v>
                </c:pt>
                <c:pt idx="84">
                  <c:v>36891</c:v>
                </c:pt>
                <c:pt idx="85">
                  <c:v>36922</c:v>
                </c:pt>
                <c:pt idx="86">
                  <c:v>36950</c:v>
                </c:pt>
                <c:pt idx="87">
                  <c:v>36981</c:v>
                </c:pt>
                <c:pt idx="88">
                  <c:v>37011</c:v>
                </c:pt>
                <c:pt idx="89">
                  <c:v>37042</c:v>
                </c:pt>
                <c:pt idx="90">
                  <c:v>37072</c:v>
                </c:pt>
                <c:pt idx="91">
                  <c:v>37103</c:v>
                </c:pt>
                <c:pt idx="92">
                  <c:v>37134</c:v>
                </c:pt>
                <c:pt idx="93">
                  <c:v>37164</c:v>
                </c:pt>
                <c:pt idx="94">
                  <c:v>37195</c:v>
                </c:pt>
                <c:pt idx="95">
                  <c:v>37225</c:v>
                </c:pt>
                <c:pt idx="96">
                  <c:v>37256</c:v>
                </c:pt>
                <c:pt idx="97">
                  <c:v>37287</c:v>
                </c:pt>
                <c:pt idx="98">
                  <c:v>37315</c:v>
                </c:pt>
                <c:pt idx="99">
                  <c:v>37346</c:v>
                </c:pt>
                <c:pt idx="100">
                  <c:v>37376</c:v>
                </c:pt>
                <c:pt idx="101">
                  <c:v>37407</c:v>
                </c:pt>
                <c:pt idx="102">
                  <c:v>37437</c:v>
                </c:pt>
                <c:pt idx="103">
                  <c:v>37468</c:v>
                </c:pt>
                <c:pt idx="104">
                  <c:v>37499</c:v>
                </c:pt>
                <c:pt idx="105">
                  <c:v>37529</c:v>
                </c:pt>
                <c:pt idx="106">
                  <c:v>37560</c:v>
                </c:pt>
                <c:pt idx="107">
                  <c:v>37590</c:v>
                </c:pt>
                <c:pt idx="108">
                  <c:v>37621</c:v>
                </c:pt>
                <c:pt idx="109">
                  <c:v>37652</c:v>
                </c:pt>
                <c:pt idx="110">
                  <c:v>37680</c:v>
                </c:pt>
                <c:pt idx="111">
                  <c:v>37711</c:v>
                </c:pt>
                <c:pt idx="112">
                  <c:v>37741</c:v>
                </c:pt>
                <c:pt idx="113">
                  <c:v>37772</c:v>
                </c:pt>
                <c:pt idx="114">
                  <c:v>37802</c:v>
                </c:pt>
                <c:pt idx="115">
                  <c:v>37833</c:v>
                </c:pt>
                <c:pt idx="116">
                  <c:v>37864</c:v>
                </c:pt>
                <c:pt idx="117">
                  <c:v>37894</c:v>
                </c:pt>
                <c:pt idx="118">
                  <c:v>37925</c:v>
                </c:pt>
                <c:pt idx="119">
                  <c:v>37955</c:v>
                </c:pt>
                <c:pt idx="120">
                  <c:v>37986</c:v>
                </c:pt>
                <c:pt idx="121">
                  <c:v>38017</c:v>
                </c:pt>
                <c:pt idx="122">
                  <c:v>38046</c:v>
                </c:pt>
                <c:pt idx="123">
                  <c:v>38077</c:v>
                </c:pt>
                <c:pt idx="124">
                  <c:v>38107</c:v>
                </c:pt>
                <c:pt idx="125">
                  <c:v>38138</c:v>
                </c:pt>
                <c:pt idx="126">
                  <c:v>38168</c:v>
                </c:pt>
                <c:pt idx="127">
                  <c:v>38199</c:v>
                </c:pt>
                <c:pt idx="128">
                  <c:v>38230</c:v>
                </c:pt>
                <c:pt idx="129">
                  <c:v>38260</c:v>
                </c:pt>
                <c:pt idx="130">
                  <c:v>38291</c:v>
                </c:pt>
                <c:pt idx="131">
                  <c:v>38321</c:v>
                </c:pt>
                <c:pt idx="132">
                  <c:v>38352</c:v>
                </c:pt>
                <c:pt idx="133">
                  <c:v>38383</c:v>
                </c:pt>
                <c:pt idx="134">
                  <c:v>38411</c:v>
                </c:pt>
                <c:pt idx="135">
                  <c:v>38442</c:v>
                </c:pt>
                <c:pt idx="136">
                  <c:v>38472</c:v>
                </c:pt>
                <c:pt idx="137">
                  <c:v>38503</c:v>
                </c:pt>
                <c:pt idx="138">
                  <c:v>38533</c:v>
                </c:pt>
                <c:pt idx="139">
                  <c:v>38564</c:v>
                </c:pt>
                <c:pt idx="140">
                  <c:v>38595</c:v>
                </c:pt>
                <c:pt idx="141">
                  <c:v>38625</c:v>
                </c:pt>
                <c:pt idx="142">
                  <c:v>38656</c:v>
                </c:pt>
                <c:pt idx="143">
                  <c:v>38686</c:v>
                </c:pt>
                <c:pt idx="144">
                  <c:v>38717</c:v>
                </c:pt>
                <c:pt idx="145">
                  <c:v>38748</c:v>
                </c:pt>
                <c:pt idx="146">
                  <c:v>38776</c:v>
                </c:pt>
                <c:pt idx="147">
                  <c:v>38807</c:v>
                </c:pt>
                <c:pt idx="148">
                  <c:v>38837</c:v>
                </c:pt>
                <c:pt idx="149">
                  <c:v>38868</c:v>
                </c:pt>
                <c:pt idx="150">
                  <c:v>38898</c:v>
                </c:pt>
                <c:pt idx="151">
                  <c:v>38929</c:v>
                </c:pt>
                <c:pt idx="152">
                  <c:v>38960</c:v>
                </c:pt>
                <c:pt idx="153">
                  <c:v>38990</c:v>
                </c:pt>
                <c:pt idx="154">
                  <c:v>39021</c:v>
                </c:pt>
                <c:pt idx="155">
                  <c:v>39051</c:v>
                </c:pt>
                <c:pt idx="156">
                  <c:v>39082</c:v>
                </c:pt>
                <c:pt idx="157">
                  <c:v>39113</c:v>
                </c:pt>
                <c:pt idx="158">
                  <c:v>39141</c:v>
                </c:pt>
                <c:pt idx="159">
                  <c:v>39172</c:v>
                </c:pt>
                <c:pt idx="160">
                  <c:v>39202</c:v>
                </c:pt>
                <c:pt idx="161">
                  <c:v>39233</c:v>
                </c:pt>
                <c:pt idx="162">
                  <c:v>39263</c:v>
                </c:pt>
                <c:pt idx="163">
                  <c:v>39294</c:v>
                </c:pt>
                <c:pt idx="164">
                  <c:v>39325</c:v>
                </c:pt>
                <c:pt idx="165">
                  <c:v>39355</c:v>
                </c:pt>
                <c:pt idx="166">
                  <c:v>39386</c:v>
                </c:pt>
                <c:pt idx="167">
                  <c:v>39416</c:v>
                </c:pt>
                <c:pt idx="168">
                  <c:v>39447</c:v>
                </c:pt>
                <c:pt idx="169">
                  <c:v>39478</c:v>
                </c:pt>
                <c:pt idx="170">
                  <c:v>39507</c:v>
                </c:pt>
                <c:pt idx="171">
                  <c:v>39538</c:v>
                </c:pt>
                <c:pt idx="172">
                  <c:v>39568</c:v>
                </c:pt>
                <c:pt idx="173">
                  <c:v>39599</c:v>
                </c:pt>
                <c:pt idx="174">
                  <c:v>39629</c:v>
                </c:pt>
                <c:pt idx="175">
                  <c:v>39660</c:v>
                </c:pt>
                <c:pt idx="176">
                  <c:v>39691</c:v>
                </c:pt>
                <c:pt idx="177">
                  <c:v>39721</c:v>
                </c:pt>
                <c:pt idx="178">
                  <c:v>39752</c:v>
                </c:pt>
                <c:pt idx="179">
                  <c:v>39782</c:v>
                </c:pt>
                <c:pt idx="180">
                  <c:v>39813</c:v>
                </c:pt>
                <c:pt idx="181">
                  <c:v>39844</c:v>
                </c:pt>
                <c:pt idx="182">
                  <c:v>39872</c:v>
                </c:pt>
                <c:pt idx="183">
                  <c:v>39903</c:v>
                </c:pt>
                <c:pt idx="184">
                  <c:v>39933</c:v>
                </c:pt>
                <c:pt idx="185">
                  <c:v>39964</c:v>
                </c:pt>
                <c:pt idx="186">
                  <c:v>39994</c:v>
                </c:pt>
                <c:pt idx="187">
                  <c:v>40025</c:v>
                </c:pt>
                <c:pt idx="188">
                  <c:v>40056</c:v>
                </c:pt>
                <c:pt idx="189">
                  <c:v>40086</c:v>
                </c:pt>
                <c:pt idx="190">
                  <c:v>40117</c:v>
                </c:pt>
                <c:pt idx="191">
                  <c:v>40147</c:v>
                </c:pt>
                <c:pt idx="192">
                  <c:v>40178</c:v>
                </c:pt>
                <c:pt idx="193">
                  <c:v>40209</c:v>
                </c:pt>
                <c:pt idx="194">
                  <c:v>40237</c:v>
                </c:pt>
                <c:pt idx="195">
                  <c:v>40268</c:v>
                </c:pt>
                <c:pt idx="196">
                  <c:v>40298</c:v>
                </c:pt>
                <c:pt idx="197">
                  <c:v>40329</c:v>
                </c:pt>
                <c:pt idx="198">
                  <c:v>40359</c:v>
                </c:pt>
                <c:pt idx="199">
                  <c:v>40390</c:v>
                </c:pt>
                <c:pt idx="200">
                  <c:v>40421</c:v>
                </c:pt>
                <c:pt idx="201">
                  <c:v>40451</c:v>
                </c:pt>
                <c:pt idx="202">
                  <c:v>40482</c:v>
                </c:pt>
                <c:pt idx="203">
                  <c:v>40512</c:v>
                </c:pt>
                <c:pt idx="204">
                  <c:v>40543</c:v>
                </c:pt>
                <c:pt idx="205">
                  <c:v>40574</c:v>
                </c:pt>
                <c:pt idx="206">
                  <c:v>40602</c:v>
                </c:pt>
                <c:pt idx="207">
                  <c:v>40633</c:v>
                </c:pt>
                <c:pt idx="208">
                  <c:v>40663</c:v>
                </c:pt>
                <c:pt idx="209">
                  <c:v>40694</c:v>
                </c:pt>
                <c:pt idx="210">
                  <c:v>40724</c:v>
                </c:pt>
                <c:pt idx="211">
                  <c:v>40755</c:v>
                </c:pt>
                <c:pt idx="212">
                  <c:v>40786</c:v>
                </c:pt>
                <c:pt idx="213">
                  <c:v>40816</c:v>
                </c:pt>
                <c:pt idx="214">
                  <c:v>40847</c:v>
                </c:pt>
                <c:pt idx="215">
                  <c:v>40877</c:v>
                </c:pt>
                <c:pt idx="216">
                  <c:v>40908</c:v>
                </c:pt>
                <c:pt idx="217">
                  <c:v>40939</c:v>
                </c:pt>
                <c:pt idx="218">
                  <c:v>40968</c:v>
                </c:pt>
                <c:pt idx="219">
                  <c:v>40999</c:v>
                </c:pt>
                <c:pt idx="220">
                  <c:v>41029</c:v>
                </c:pt>
                <c:pt idx="221">
                  <c:v>41060</c:v>
                </c:pt>
                <c:pt idx="222">
                  <c:v>41090</c:v>
                </c:pt>
                <c:pt idx="223">
                  <c:v>41121</c:v>
                </c:pt>
                <c:pt idx="224">
                  <c:v>41152</c:v>
                </c:pt>
                <c:pt idx="225">
                  <c:v>41182</c:v>
                </c:pt>
                <c:pt idx="226">
                  <c:v>41213</c:v>
                </c:pt>
                <c:pt idx="227">
                  <c:v>41243</c:v>
                </c:pt>
                <c:pt idx="228">
                  <c:v>41274</c:v>
                </c:pt>
                <c:pt idx="229">
                  <c:v>41305</c:v>
                </c:pt>
                <c:pt idx="230">
                  <c:v>41333</c:v>
                </c:pt>
                <c:pt idx="231">
                  <c:v>41364</c:v>
                </c:pt>
                <c:pt idx="232">
                  <c:v>41394</c:v>
                </c:pt>
                <c:pt idx="233">
                  <c:v>41425</c:v>
                </c:pt>
                <c:pt idx="234">
                  <c:v>41455</c:v>
                </c:pt>
                <c:pt idx="235">
                  <c:v>41486</c:v>
                </c:pt>
                <c:pt idx="236">
                  <c:v>41517</c:v>
                </c:pt>
                <c:pt idx="237">
                  <c:v>41547</c:v>
                </c:pt>
                <c:pt idx="238">
                  <c:v>41578</c:v>
                </c:pt>
                <c:pt idx="239">
                  <c:v>41608</c:v>
                </c:pt>
                <c:pt idx="240">
                  <c:v>41639</c:v>
                </c:pt>
                <c:pt idx="241">
                  <c:v>41670</c:v>
                </c:pt>
                <c:pt idx="242">
                  <c:v>41698</c:v>
                </c:pt>
                <c:pt idx="243">
                  <c:v>41729</c:v>
                </c:pt>
                <c:pt idx="244">
                  <c:v>41759</c:v>
                </c:pt>
                <c:pt idx="245">
                  <c:v>41790</c:v>
                </c:pt>
                <c:pt idx="246">
                  <c:v>41820</c:v>
                </c:pt>
                <c:pt idx="247">
                  <c:v>41851</c:v>
                </c:pt>
                <c:pt idx="248">
                  <c:v>41882</c:v>
                </c:pt>
                <c:pt idx="249">
                  <c:v>41912</c:v>
                </c:pt>
                <c:pt idx="250">
                  <c:v>41943</c:v>
                </c:pt>
                <c:pt idx="251">
                  <c:v>41973</c:v>
                </c:pt>
                <c:pt idx="252">
                  <c:v>42004</c:v>
                </c:pt>
                <c:pt idx="253">
                  <c:v>42035</c:v>
                </c:pt>
                <c:pt idx="254">
                  <c:v>42063</c:v>
                </c:pt>
                <c:pt idx="255">
                  <c:v>42094</c:v>
                </c:pt>
                <c:pt idx="256">
                  <c:v>42124</c:v>
                </c:pt>
                <c:pt idx="257">
                  <c:v>42155</c:v>
                </c:pt>
                <c:pt idx="258">
                  <c:v>42185</c:v>
                </c:pt>
                <c:pt idx="259">
                  <c:v>42216</c:v>
                </c:pt>
                <c:pt idx="260">
                  <c:v>42247</c:v>
                </c:pt>
                <c:pt idx="261">
                  <c:v>42277</c:v>
                </c:pt>
                <c:pt idx="262">
                  <c:v>42308</c:v>
                </c:pt>
                <c:pt idx="263">
                  <c:v>42338</c:v>
                </c:pt>
                <c:pt idx="264">
                  <c:v>42369</c:v>
                </c:pt>
                <c:pt idx="265">
                  <c:v>42400</c:v>
                </c:pt>
                <c:pt idx="266">
                  <c:v>42429</c:v>
                </c:pt>
                <c:pt idx="267">
                  <c:v>42460</c:v>
                </c:pt>
                <c:pt idx="268">
                  <c:v>42490</c:v>
                </c:pt>
                <c:pt idx="269">
                  <c:v>42521</c:v>
                </c:pt>
                <c:pt idx="270">
                  <c:v>42551</c:v>
                </c:pt>
                <c:pt idx="271">
                  <c:v>42582</c:v>
                </c:pt>
                <c:pt idx="272">
                  <c:v>42613</c:v>
                </c:pt>
                <c:pt idx="273">
                  <c:v>42643</c:v>
                </c:pt>
                <c:pt idx="274">
                  <c:v>42674</c:v>
                </c:pt>
                <c:pt idx="275">
                  <c:v>42704</c:v>
                </c:pt>
                <c:pt idx="276">
                  <c:v>42735</c:v>
                </c:pt>
                <c:pt idx="277">
                  <c:v>42766</c:v>
                </c:pt>
                <c:pt idx="278">
                  <c:v>42794</c:v>
                </c:pt>
                <c:pt idx="279">
                  <c:v>42825</c:v>
                </c:pt>
                <c:pt idx="280">
                  <c:v>42855</c:v>
                </c:pt>
                <c:pt idx="281">
                  <c:v>42886</c:v>
                </c:pt>
                <c:pt idx="282">
                  <c:v>42916</c:v>
                </c:pt>
                <c:pt idx="283">
                  <c:v>42947</c:v>
                </c:pt>
                <c:pt idx="284">
                  <c:v>42978</c:v>
                </c:pt>
                <c:pt idx="285">
                  <c:v>43008</c:v>
                </c:pt>
                <c:pt idx="286">
                  <c:v>43039</c:v>
                </c:pt>
                <c:pt idx="287">
                  <c:v>43069</c:v>
                </c:pt>
                <c:pt idx="288">
                  <c:v>43100</c:v>
                </c:pt>
                <c:pt idx="289">
                  <c:v>43131</c:v>
                </c:pt>
                <c:pt idx="290">
                  <c:v>43159</c:v>
                </c:pt>
                <c:pt idx="291">
                  <c:v>43190</c:v>
                </c:pt>
                <c:pt idx="292">
                  <c:v>43220</c:v>
                </c:pt>
                <c:pt idx="293">
                  <c:v>43251</c:v>
                </c:pt>
                <c:pt idx="294">
                  <c:v>43281</c:v>
                </c:pt>
                <c:pt idx="295">
                  <c:v>43312</c:v>
                </c:pt>
                <c:pt idx="296">
                  <c:v>43343</c:v>
                </c:pt>
                <c:pt idx="297">
                  <c:v>43373</c:v>
                </c:pt>
                <c:pt idx="298">
                  <c:v>43404</c:v>
                </c:pt>
                <c:pt idx="299">
                  <c:v>43434</c:v>
                </c:pt>
                <c:pt idx="300">
                  <c:v>43465</c:v>
                </c:pt>
                <c:pt idx="301">
                  <c:v>43496</c:v>
                </c:pt>
                <c:pt idx="302">
                  <c:v>43524</c:v>
                </c:pt>
                <c:pt idx="303">
                  <c:v>43555</c:v>
                </c:pt>
                <c:pt idx="304">
                  <c:v>43585</c:v>
                </c:pt>
                <c:pt idx="305">
                  <c:v>43616</c:v>
                </c:pt>
                <c:pt idx="306">
                  <c:v>43646</c:v>
                </c:pt>
                <c:pt idx="307">
                  <c:v>43677</c:v>
                </c:pt>
                <c:pt idx="308">
                  <c:v>43708</c:v>
                </c:pt>
                <c:pt idx="309">
                  <c:v>43738</c:v>
                </c:pt>
                <c:pt idx="310">
                  <c:v>43769</c:v>
                </c:pt>
                <c:pt idx="311">
                  <c:v>43799</c:v>
                </c:pt>
                <c:pt idx="312">
                  <c:v>43830</c:v>
                </c:pt>
                <c:pt idx="313">
                  <c:v>43861</c:v>
                </c:pt>
                <c:pt idx="314">
                  <c:v>43890</c:v>
                </c:pt>
                <c:pt idx="315">
                  <c:v>43921</c:v>
                </c:pt>
                <c:pt idx="316">
                  <c:v>43951</c:v>
                </c:pt>
                <c:pt idx="317">
                  <c:v>43982</c:v>
                </c:pt>
                <c:pt idx="318">
                  <c:v>44012</c:v>
                </c:pt>
                <c:pt idx="319">
                  <c:v>44043</c:v>
                </c:pt>
                <c:pt idx="320">
                  <c:v>44074</c:v>
                </c:pt>
                <c:pt idx="321">
                  <c:v>44104</c:v>
                </c:pt>
                <c:pt idx="322">
                  <c:v>44135</c:v>
                </c:pt>
                <c:pt idx="323">
                  <c:v>44165</c:v>
                </c:pt>
                <c:pt idx="324">
                  <c:v>44196</c:v>
                </c:pt>
                <c:pt idx="325">
                  <c:v>44227</c:v>
                </c:pt>
                <c:pt idx="326">
                  <c:v>44255</c:v>
                </c:pt>
                <c:pt idx="327">
                  <c:v>44286</c:v>
                </c:pt>
                <c:pt idx="328">
                  <c:v>44316</c:v>
                </c:pt>
                <c:pt idx="329">
                  <c:v>44347</c:v>
                </c:pt>
                <c:pt idx="330">
                  <c:v>44377</c:v>
                </c:pt>
                <c:pt idx="331">
                  <c:v>44408</c:v>
                </c:pt>
                <c:pt idx="332">
                  <c:v>44439</c:v>
                </c:pt>
                <c:pt idx="333">
                  <c:v>44469</c:v>
                </c:pt>
                <c:pt idx="334">
                  <c:v>44500</c:v>
                </c:pt>
                <c:pt idx="335">
                  <c:v>44530</c:v>
                </c:pt>
                <c:pt idx="336">
                  <c:v>44561</c:v>
                </c:pt>
                <c:pt idx="337">
                  <c:v>44592</c:v>
                </c:pt>
                <c:pt idx="338">
                  <c:v>44620</c:v>
                </c:pt>
                <c:pt idx="339">
                  <c:v>44651</c:v>
                </c:pt>
                <c:pt idx="340">
                  <c:v>44681</c:v>
                </c:pt>
                <c:pt idx="341">
                  <c:v>44712</c:v>
                </c:pt>
                <c:pt idx="342">
                  <c:v>44742</c:v>
                </c:pt>
                <c:pt idx="343">
                  <c:v>44773</c:v>
                </c:pt>
                <c:pt idx="344">
                  <c:v>44804</c:v>
                </c:pt>
                <c:pt idx="345">
                  <c:v>44834</c:v>
                </c:pt>
                <c:pt idx="346">
                  <c:v>44865</c:v>
                </c:pt>
                <c:pt idx="347">
                  <c:v>44895</c:v>
                </c:pt>
                <c:pt idx="348">
                  <c:v>44926</c:v>
                </c:pt>
                <c:pt idx="349">
                  <c:v>44957</c:v>
                </c:pt>
                <c:pt idx="350">
                  <c:v>44985</c:v>
                </c:pt>
                <c:pt idx="351">
                  <c:v>45016</c:v>
                </c:pt>
                <c:pt idx="352">
                  <c:v>45046</c:v>
                </c:pt>
                <c:pt idx="353">
                  <c:v>45077</c:v>
                </c:pt>
                <c:pt idx="354">
                  <c:v>45107</c:v>
                </c:pt>
                <c:pt idx="355">
                  <c:v>45138</c:v>
                </c:pt>
                <c:pt idx="356">
                  <c:v>45169</c:v>
                </c:pt>
                <c:pt idx="357">
                  <c:v>45199</c:v>
                </c:pt>
                <c:pt idx="358">
                  <c:v>45230</c:v>
                </c:pt>
                <c:pt idx="359">
                  <c:v>45260</c:v>
                </c:pt>
                <c:pt idx="360">
                  <c:v>45291</c:v>
                </c:pt>
                <c:pt idx="361">
                  <c:v>45322</c:v>
                </c:pt>
                <c:pt idx="362">
                  <c:v>45351</c:v>
                </c:pt>
                <c:pt idx="363">
                  <c:v>45380</c:v>
                </c:pt>
              </c:numCache>
            </c:numRef>
          </c:cat>
          <c:val>
            <c:numRef>
              <c:f>Sheet1!$E$2:$E$365</c:f>
              <c:numCache>
                <c:formatCode>#,##0.00</c:formatCode>
                <c:ptCount val="364"/>
                <c:pt idx="0">
                  <c:v>0.24</c:v>
                </c:pt>
                <c:pt idx="1">
                  <c:v>0.24</c:v>
                </c:pt>
                <c:pt idx="2">
                  <c:v>0.24</c:v>
                </c:pt>
                <c:pt idx="3">
                  <c:v>0.24</c:v>
                </c:pt>
                <c:pt idx="4">
                  <c:v>0.24</c:v>
                </c:pt>
                <c:pt idx="5">
                  <c:v>0.24</c:v>
                </c:pt>
                <c:pt idx="6">
                  <c:v>0.24</c:v>
                </c:pt>
                <c:pt idx="7">
                  <c:v>0.24</c:v>
                </c:pt>
                <c:pt idx="8">
                  <c:v>0.24</c:v>
                </c:pt>
                <c:pt idx="9">
                  <c:v>0.24</c:v>
                </c:pt>
                <c:pt idx="10">
                  <c:v>0.24</c:v>
                </c:pt>
                <c:pt idx="11">
                  <c:v>0.24</c:v>
                </c:pt>
                <c:pt idx="12">
                  <c:v>0.24</c:v>
                </c:pt>
                <c:pt idx="13">
                  <c:v>0.24</c:v>
                </c:pt>
                <c:pt idx="14">
                  <c:v>0.24</c:v>
                </c:pt>
                <c:pt idx="15">
                  <c:v>0.24</c:v>
                </c:pt>
                <c:pt idx="16">
                  <c:v>0.24</c:v>
                </c:pt>
                <c:pt idx="17">
                  <c:v>0.24</c:v>
                </c:pt>
                <c:pt idx="18">
                  <c:v>0.24</c:v>
                </c:pt>
                <c:pt idx="19">
                  <c:v>0.24</c:v>
                </c:pt>
                <c:pt idx="20">
                  <c:v>0.24</c:v>
                </c:pt>
                <c:pt idx="21">
                  <c:v>0.24</c:v>
                </c:pt>
                <c:pt idx="22">
                  <c:v>0.24</c:v>
                </c:pt>
                <c:pt idx="23">
                  <c:v>0.24</c:v>
                </c:pt>
                <c:pt idx="24">
                  <c:v>0.24</c:v>
                </c:pt>
                <c:pt idx="25">
                  <c:v>0.24</c:v>
                </c:pt>
                <c:pt idx="26">
                  <c:v>0.24</c:v>
                </c:pt>
                <c:pt idx="27">
                  <c:v>0.24</c:v>
                </c:pt>
                <c:pt idx="28">
                  <c:v>0.24</c:v>
                </c:pt>
                <c:pt idx="29">
                  <c:v>0.24</c:v>
                </c:pt>
                <c:pt idx="30">
                  <c:v>0.24</c:v>
                </c:pt>
                <c:pt idx="31">
                  <c:v>0.24</c:v>
                </c:pt>
                <c:pt idx="32">
                  <c:v>0.24</c:v>
                </c:pt>
                <c:pt idx="33">
                  <c:v>0.24</c:v>
                </c:pt>
                <c:pt idx="34">
                  <c:v>0.24</c:v>
                </c:pt>
                <c:pt idx="35">
                  <c:v>0.24</c:v>
                </c:pt>
                <c:pt idx="36">
                  <c:v>0.24</c:v>
                </c:pt>
                <c:pt idx="37">
                  <c:v>0.24</c:v>
                </c:pt>
                <c:pt idx="38">
                  <c:v>0.24</c:v>
                </c:pt>
                <c:pt idx="39">
                  <c:v>0.24</c:v>
                </c:pt>
                <c:pt idx="40">
                  <c:v>0.24</c:v>
                </c:pt>
                <c:pt idx="41">
                  <c:v>0.24</c:v>
                </c:pt>
                <c:pt idx="42">
                  <c:v>0.24</c:v>
                </c:pt>
                <c:pt idx="43">
                  <c:v>0.24</c:v>
                </c:pt>
                <c:pt idx="44">
                  <c:v>0.24</c:v>
                </c:pt>
                <c:pt idx="45">
                  <c:v>0.24</c:v>
                </c:pt>
                <c:pt idx="46">
                  <c:v>0.24</c:v>
                </c:pt>
                <c:pt idx="47">
                  <c:v>0.24</c:v>
                </c:pt>
                <c:pt idx="48">
                  <c:v>0.24</c:v>
                </c:pt>
                <c:pt idx="49">
                  <c:v>0.24</c:v>
                </c:pt>
                <c:pt idx="50">
                  <c:v>0.24</c:v>
                </c:pt>
                <c:pt idx="51">
                  <c:v>0.24</c:v>
                </c:pt>
                <c:pt idx="52">
                  <c:v>0.24</c:v>
                </c:pt>
                <c:pt idx="53">
                  <c:v>0.24</c:v>
                </c:pt>
                <c:pt idx="54">
                  <c:v>0.24</c:v>
                </c:pt>
                <c:pt idx="55">
                  <c:v>0.24</c:v>
                </c:pt>
                <c:pt idx="56">
                  <c:v>0.24</c:v>
                </c:pt>
                <c:pt idx="57">
                  <c:v>0.24</c:v>
                </c:pt>
                <c:pt idx="58">
                  <c:v>0.24</c:v>
                </c:pt>
                <c:pt idx="59">
                  <c:v>0.24</c:v>
                </c:pt>
                <c:pt idx="60">
                  <c:v>0.24</c:v>
                </c:pt>
                <c:pt idx="61">
                  <c:v>0.24</c:v>
                </c:pt>
                <c:pt idx="62">
                  <c:v>0.24</c:v>
                </c:pt>
                <c:pt idx="63">
                  <c:v>0.24</c:v>
                </c:pt>
                <c:pt idx="64">
                  <c:v>0.24</c:v>
                </c:pt>
                <c:pt idx="65">
                  <c:v>0.24</c:v>
                </c:pt>
                <c:pt idx="66">
                  <c:v>0.24</c:v>
                </c:pt>
                <c:pt idx="67">
                  <c:v>0.24</c:v>
                </c:pt>
                <c:pt idx="68">
                  <c:v>0.24</c:v>
                </c:pt>
                <c:pt idx="69">
                  <c:v>0.24</c:v>
                </c:pt>
                <c:pt idx="70">
                  <c:v>0.24</c:v>
                </c:pt>
                <c:pt idx="71">
                  <c:v>0.24</c:v>
                </c:pt>
                <c:pt idx="72">
                  <c:v>0.24</c:v>
                </c:pt>
                <c:pt idx="73">
                  <c:v>0.24</c:v>
                </c:pt>
                <c:pt idx="74">
                  <c:v>0.24</c:v>
                </c:pt>
                <c:pt idx="75">
                  <c:v>0.24</c:v>
                </c:pt>
                <c:pt idx="76">
                  <c:v>0.24</c:v>
                </c:pt>
                <c:pt idx="77">
                  <c:v>0.24</c:v>
                </c:pt>
                <c:pt idx="78">
                  <c:v>0.24</c:v>
                </c:pt>
                <c:pt idx="79">
                  <c:v>0.24</c:v>
                </c:pt>
                <c:pt idx="80">
                  <c:v>0.24</c:v>
                </c:pt>
                <c:pt idx="81">
                  <c:v>0.24</c:v>
                </c:pt>
                <c:pt idx="82">
                  <c:v>0.24</c:v>
                </c:pt>
                <c:pt idx="83">
                  <c:v>0.24</c:v>
                </c:pt>
                <c:pt idx="84">
                  <c:v>0.24</c:v>
                </c:pt>
                <c:pt idx="85">
                  <c:v>0.24</c:v>
                </c:pt>
                <c:pt idx="86">
                  <c:v>0.24</c:v>
                </c:pt>
                <c:pt idx="87">
                  <c:v>0.24</c:v>
                </c:pt>
                <c:pt idx="88">
                  <c:v>0.24</c:v>
                </c:pt>
                <c:pt idx="89">
                  <c:v>0.24</c:v>
                </c:pt>
                <c:pt idx="90">
                  <c:v>0.24</c:v>
                </c:pt>
                <c:pt idx="91">
                  <c:v>0.24</c:v>
                </c:pt>
                <c:pt idx="92">
                  <c:v>0.24</c:v>
                </c:pt>
                <c:pt idx="93">
                  <c:v>0.24</c:v>
                </c:pt>
                <c:pt idx="94">
                  <c:v>0.24</c:v>
                </c:pt>
                <c:pt idx="95">
                  <c:v>0.24</c:v>
                </c:pt>
                <c:pt idx="96">
                  <c:v>0.24</c:v>
                </c:pt>
                <c:pt idx="97">
                  <c:v>0.24</c:v>
                </c:pt>
                <c:pt idx="98">
                  <c:v>0.24</c:v>
                </c:pt>
                <c:pt idx="99">
                  <c:v>0.24</c:v>
                </c:pt>
                <c:pt idx="100">
                  <c:v>0.24</c:v>
                </c:pt>
                <c:pt idx="101">
                  <c:v>0.24</c:v>
                </c:pt>
                <c:pt idx="102">
                  <c:v>0.24</c:v>
                </c:pt>
                <c:pt idx="103">
                  <c:v>0.24</c:v>
                </c:pt>
                <c:pt idx="104">
                  <c:v>0.24</c:v>
                </c:pt>
                <c:pt idx="105">
                  <c:v>0.24</c:v>
                </c:pt>
                <c:pt idx="106">
                  <c:v>0.24</c:v>
                </c:pt>
                <c:pt idx="107">
                  <c:v>0.24</c:v>
                </c:pt>
                <c:pt idx="108">
                  <c:v>0.24</c:v>
                </c:pt>
                <c:pt idx="109">
                  <c:v>0.24</c:v>
                </c:pt>
                <c:pt idx="110">
                  <c:v>0.24</c:v>
                </c:pt>
                <c:pt idx="111">
                  <c:v>0.24</c:v>
                </c:pt>
                <c:pt idx="112">
                  <c:v>0.24</c:v>
                </c:pt>
                <c:pt idx="113">
                  <c:v>0.24</c:v>
                </c:pt>
                <c:pt idx="114">
                  <c:v>0.24</c:v>
                </c:pt>
                <c:pt idx="115">
                  <c:v>0.24</c:v>
                </c:pt>
                <c:pt idx="116">
                  <c:v>0.24</c:v>
                </c:pt>
                <c:pt idx="117">
                  <c:v>0.24</c:v>
                </c:pt>
                <c:pt idx="118">
                  <c:v>0.24</c:v>
                </c:pt>
                <c:pt idx="119">
                  <c:v>0.24</c:v>
                </c:pt>
                <c:pt idx="120">
                  <c:v>0.24</c:v>
                </c:pt>
                <c:pt idx="121">
                  <c:v>0.24</c:v>
                </c:pt>
                <c:pt idx="122">
                  <c:v>0.24</c:v>
                </c:pt>
                <c:pt idx="123">
                  <c:v>0.24</c:v>
                </c:pt>
                <c:pt idx="124">
                  <c:v>0.24</c:v>
                </c:pt>
                <c:pt idx="125">
                  <c:v>0.24</c:v>
                </c:pt>
                <c:pt idx="126">
                  <c:v>0.24</c:v>
                </c:pt>
                <c:pt idx="127">
                  <c:v>0.24</c:v>
                </c:pt>
                <c:pt idx="128">
                  <c:v>0.24</c:v>
                </c:pt>
                <c:pt idx="129">
                  <c:v>0.24</c:v>
                </c:pt>
                <c:pt idx="130">
                  <c:v>0.24</c:v>
                </c:pt>
                <c:pt idx="131">
                  <c:v>0.24</c:v>
                </c:pt>
                <c:pt idx="132">
                  <c:v>0.24</c:v>
                </c:pt>
                <c:pt idx="133">
                  <c:v>0.24</c:v>
                </c:pt>
                <c:pt idx="134">
                  <c:v>0.24</c:v>
                </c:pt>
                <c:pt idx="135">
                  <c:v>0.24</c:v>
                </c:pt>
                <c:pt idx="136">
                  <c:v>0.24</c:v>
                </c:pt>
                <c:pt idx="137">
                  <c:v>0.24</c:v>
                </c:pt>
                <c:pt idx="138">
                  <c:v>0.24</c:v>
                </c:pt>
                <c:pt idx="139">
                  <c:v>0.24</c:v>
                </c:pt>
                <c:pt idx="140">
                  <c:v>0.24</c:v>
                </c:pt>
                <c:pt idx="141">
                  <c:v>0.24</c:v>
                </c:pt>
                <c:pt idx="142">
                  <c:v>0.24</c:v>
                </c:pt>
                <c:pt idx="143">
                  <c:v>0.24</c:v>
                </c:pt>
                <c:pt idx="144">
                  <c:v>0.24</c:v>
                </c:pt>
                <c:pt idx="145">
                  <c:v>0.24</c:v>
                </c:pt>
                <c:pt idx="146">
                  <c:v>0.24</c:v>
                </c:pt>
                <c:pt idx="147">
                  <c:v>0.24</c:v>
                </c:pt>
                <c:pt idx="148">
                  <c:v>0.24</c:v>
                </c:pt>
                <c:pt idx="149">
                  <c:v>0.24</c:v>
                </c:pt>
                <c:pt idx="150">
                  <c:v>0.24</c:v>
                </c:pt>
                <c:pt idx="151">
                  <c:v>0.24</c:v>
                </c:pt>
                <c:pt idx="152">
                  <c:v>0.24</c:v>
                </c:pt>
                <c:pt idx="153">
                  <c:v>0.24</c:v>
                </c:pt>
                <c:pt idx="154">
                  <c:v>0.24</c:v>
                </c:pt>
                <c:pt idx="155">
                  <c:v>0.24</c:v>
                </c:pt>
                <c:pt idx="156">
                  <c:v>0.24</c:v>
                </c:pt>
                <c:pt idx="157">
                  <c:v>0.24</c:v>
                </c:pt>
                <c:pt idx="158">
                  <c:v>0.24</c:v>
                </c:pt>
                <c:pt idx="159">
                  <c:v>0.24</c:v>
                </c:pt>
                <c:pt idx="160">
                  <c:v>0.24</c:v>
                </c:pt>
                <c:pt idx="161">
                  <c:v>0.24</c:v>
                </c:pt>
                <c:pt idx="162">
                  <c:v>0.24</c:v>
                </c:pt>
                <c:pt idx="163">
                  <c:v>0.24</c:v>
                </c:pt>
                <c:pt idx="164">
                  <c:v>0.24</c:v>
                </c:pt>
                <c:pt idx="165">
                  <c:v>0.24</c:v>
                </c:pt>
                <c:pt idx="166">
                  <c:v>0.24</c:v>
                </c:pt>
                <c:pt idx="167">
                  <c:v>0.24</c:v>
                </c:pt>
                <c:pt idx="168">
                  <c:v>0.24</c:v>
                </c:pt>
                <c:pt idx="169">
                  <c:v>0.24</c:v>
                </c:pt>
                <c:pt idx="170">
                  <c:v>0.24</c:v>
                </c:pt>
                <c:pt idx="171">
                  <c:v>0.24</c:v>
                </c:pt>
                <c:pt idx="172">
                  <c:v>0.24</c:v>
                </c:pt>
                <c:pt idx="173">
                  <c:v>0.24</c:v>
                </c:pt>
                <c:pt idx="174">
                  <c:v>0.24</c:v>
                </c:pt>
                <c:pt idx="175">
                  <c:v>0.24</c:v>
                </c:pt>
                <c:pt idx="176">
                  <c:v>0.24</c:v>
                </c:pt>
                <c:pt idx="177">
                  <c:v>0.24</c:v>
                </c:pt>
                <c:pt idx="178">
                  <c:v>0.24</c:v>
                </c:pt>
                <c:pt idx="179">
                  <c:v>0.24</c:v>
                </c:pt>
                <c:pt idx="180">
                  <c:v>0.24</c:v>
                </c:pt>
                <c:pt idx="181">
                  <c:v>0.24</c:v>
                </c:pt>
                <c:pt idx="182">
                  <c:v>0.24</c:v>
                </c:pt>
                <c:pt idx="183">
                  <c:v>0.24</c:v>
                </c:pt>
                <c:pt idx="184">
                  <c:v>0.24</c:v>
                </c:pt>
                <c:pt idx="185">
                  <c:v>0.24</c:v>
                </c:pt>
                <c:pt idx="186">
                  <c:v>0.24</c:v>
                </c:pt>
                <c:pt idx="187">
                  <c:v>0.24</c:v>
                </c:pt>
                <c:pt idx="188">
                  <c:v>0.24</c:v>
                </c:pt>
                <c:pt idx="189">
                  <c:v>0.24</c:v>
                </c:pt>
                <c:pt idx="190">
                  <c:v>0.24</c:v>
                </c:pt>
                <c:pt idx="191">
                  <c:v>0.24</c:v>
                </c:pt>
                <c:pt idx="192">
                  <c:v>0.24</c:v>
                </c:pt>
                <c:pt idx="193">
                  <c:v>0.24</c:v>
                </c:pt>
                <c:pt idx="194">
                  <c:v>0.24</c:v>
                </c:pt>
                <c:pt idx="195">
                  <c:v>0.24</c:v>
                </c:pt>
                <c:pt idx="196">
                  <c:v>0.24</c:v>
                </c:pt>
                <c:pt idx="197">
                  <c:v>0.24</c:v>
                </c:pt>
                <c:pt idx="198">
                  <c:v>0.24</c:v>
                </c:pt>
                <c:pt idx="199">
                  <c:v>0.24</c:v>
                </c:pt>
                <c:pt idx="200">
                  <c:v>0.24</c:v>
                </c:pt>
                <c:pt idx="201">
                  <c:v>0.24</c:v>
                </c:pt>
                <c:pt idx="202">
                  <c:v>0.24</c:v>
                </c:pt>
                <c:pt idx="203">
                  <c:v>0.24</c:v>
                </c:pt>
                <c:pt idx="204">
                  <c:v>0.24</c:v>
                </c:pt>
                <c:pt idx="205">
                  <c:v>0.24</c:v>
                </c:pt>
                <c:pt idx="206">
                  <c:v>0.24</c:v>
                </c:pt>
                <c:pt idx="207">
                  <c:v>0.24</c:v>
                </c:pt>
                <c:pt idx="208">
                  <c:v>0.24</c:v>
                </c:pt>
                <c:pt idx="209">
                  <c:v>0.24</c:v>
                </c:pt>
                <c:pt idx="210">
                  <c:v>0.24</c:v>
                </c:pt>
                <c:pt idx="211">
                  <c:v>0.24</c:v>
                </c:pt>
                <c:pt idx="212">
                  <c:v>0.24</c:v>
                </c:pt>
                <c:pt idx="213">
                  <c:v>0.24</c:v>
                </c:pt>
                <c:pt idx="214">
                  <c:v>0.24</c:v>
                </c:pt>
                <c:pt idx="215">
                  <c:v>0.24</c:v>
                </c:pt>
                <c:pt idx="216">
                  <c:v>0.24</c:v>
                </c:pt>
                <c:pt idx="217">
                  <c:v>0.24</c:v>
                </c:pt>
                <c:pt idx="218">
                  <c:v>0.24</c:v>
                </c:pt>
                <c:pt idx="219">
                  <c:v>0.24</c:v>
                </c:pt>
                <c:pt idx="220">
                  <c:v>0.24</c:v>
                </c:pt>
                <c:pt idx="221">
                  <c:v>0.24</c:v>
                </c:pt>
                <c:pt idx="222">
                  <c:v>0.24</c:v>
                </c:pt>
                <c:pt idx="223">
                  <c:v>0.24</c:v>
                </c:pt>
                <c:pt idx="224">
                  <c:v>0.24</c:v>
                </c:pt>
                <c:pt idx="225">
                  <c:v>0.24</c:v>
                </c:pt>
                <c:pt idx="226">
                  <c:v>0.24</c:v>
                </c:pt>
                <c:pt idx="227">
                  <c:v>0.24</c:v>
                </c:pt>
                <c:pt idx="228">
                  <c:v>0.24</c:v>
                </c:pt>
                <c:pt idx="229">
                  <c:v>0.24</c:v>
                </c:pt>
                <c:pt idx="230">
                  <c:v>0.24</c:v>
                </c:pt>
                <c:pt idx="231">
                  <c:v>0.24</c:v>
                </c:pt>
                <c:pt idx="232">
                  <c:v>0.24</c:v>
                </c:pt>
                <c:pt idx="233">
                  <c:v>0.24</c:v>
                </c:pt>
                <c:pt idx="234">
                  <c:v>0.24</c:v>
                </c:pt>
                <c:pt idx="235">
                  <c:v>0.24</c:v>
                </c:pt>
                <c:pt idx="236">
                  <c:v>0.24</c:v>
                </c:pt>
                <c:pt idx="237">
                  <c:v>0.24</c:v>
                </c:pt>
                <c:pt idx="238">
                  <c:v>0.24</c:v>
                </c:pt>
                <c:pt idx="239">
                  <c:v>0.24</c:v>
                </c:pt>
                <c:pt idx="240">
                  <c:v>0.24</c:v>
                </c:pt>
                <c:pt idx="241">
                  <c:v>0.24</c:v>
                </c:pt>
                <c:pt idx="242">
                  <c:v>0.24</c:v>
                </c:pt>
                <c:pt idx="243">
                  <c:v>0.24</c:v>
                </c:pt>
                <c:pt idx="244">
                  <c:v>0.24</c:v>
                </c:pt>
                <c:pt idx="245">
                  <c:v>0.24</c:v>
                </c:pt>
                <c:pt idx="246">
                  <c:v>0.24</c:v>
                </c:pt>
                <c:pt idx="247">
                  <c:v>0.24</c:v>
                </c:pt>
                <c:pt idx="248">
                  <c:v>0.24</c:v>
                </c:pt>
                <c:pt idx="249">
                  <c:v>0.24</c:v>
                </c:pt>
                <c:pt idx="250">
                  <c:v>0.24</c:v>
                </c:pt>
                <c:pt idx="251">
                  <c:v>0.24</c:v>
                </c:pt>
                <c:pt idx="252">
                  <c:v>0.24</c:v>
                </c:pt>
                <c:pt idx="253">
                  <c:v>0.24</c:v>
                </c:pt>
                <c:pt idx="254">
                  <c:v>0.24</c:v>
                </c:pt>
                <c:pt idx="255">
                  <c:v>0.24</c:v>
                </c:pt>
                <c:pt idx="256">
                  <c:v>0.24</c:v>
                </c:pt>
                <c:pt idx="257">
                  <c:v>0.24</c:v>
                </c:pt>
                <c:pt idx="258">
                  <c:v>0.24</c:v>
                </c:pt>
                <c:pt idx="259">
                  <c:v>0.24</c:v>
                </c:pt>
                <c:pt idx="260">
                  <c:v>0.24</c:v>
                </c:pt>
                <c:pt idx="261">
                  <c:v>0.24</c:v>
                </c:pt>
                <c:pt idx="262">
                  <c:v>0.24</c:v>
                </c:pt>
                <c:pt idx="263">
                  <c:v>0.24</c:v>
                </c:pt>
                <c:pt idx="264">
                  <c:v>0.24</c:v>
                </c:pt>
                <c:pt idx="265">
                  <c:v>0.24</c:v>
                </c:pt>
                <c:pt idx="266">
                  <c:v>0.24</c:v>
                </c:pt>
                <c:pt idx="267">
                  <c:v>0.24</c:v>
                </c:pt>
                <c:pt idx="268">
                  <c:v>0.24</c:v>
                </c:pt>
                <c:pt idx="269">
                  <c:v>0.24</c:v>
                </c:pt>
                <c:pt idx="270">
                  <c:v>0.24</c:v>
                </c:pt>
                <c:pt idx="271">
                  <c:v>0.24</c:v>
                </c:pt>
                <c:pt idx="272">
                  <c:v>0.24</c:v>
                </c:pt>
                <c:pt idx="273">
                  <c:v>0.24</c:v>
                </c:pt>
                <c:pt idx="274">
                  <c:v>0.24</c:v>
                </c:pt>
                <c:pt idx="275">
                  <c:v>0.24</c:v>
                </c:pt>
                <c:pt idx="276">
                  <c:v>0.24</c:v>
                </c:pt>
                <c:pt idx="277">
                  <c:v>0.24</c:v>
                </c:pt>
                <c:pt idx="278">
                  <c:v>0.24</c:v>
                </c:pt>
                <c:pt idx="279">
                  <c:v>0.24</c:v>
                </c:pt>
                <c:pt idx="280">
                  <c:v>0.24</c:v>
                </c:pt>
                <c:pt idx="281">
                  <c:v>0.24</c:v>
                </c:pt>
                <c:pt idx="282">
                  <c:v>0.24</c:v>
                </c:pt>
                <c:pt idx="283">
                  <c:v>0.24</c:v>
                </c:pt>
                <c:pt idx="284">
                  <c:v>0.24</c:v>
                </c:pt>
                <c:pt idx="285">
                  <c:v>0.24</c:v>
                </c:pt>
                <c:pt idx="286">
                  <c:v>0.24</c:v>
                </c:pt>
                <c:pt idx="287">
                  <c:v>0.24</c:v>
                </c:pt>
                <c:pt idx="288">
                  <c:v>0.24</c:v>
                </c:pt>
                <c:pt idx="289">
                  <c:v>0.24</c:v>
                </c:pt>
                <c:pt idx="290">
                  <c:v>0.24</c:v>
                </c:pt>
                <c:pt idx="291">
                  <c:v>0.24</c:v>
                </c:pt>
                <c:pt idx="292">
                  <c:v>0.24</c:v>
                </c:pt>
                <c:pt idx="293">
                  <c:v>0.24</c:v>
                </c:pt>
                <c:pt idx="294">
                  <c:v>0.24</c:v>
                </c:pt>
                <c:pt idx="295">
                  <c:v>0.24</c:v>
                </c:pt>
                <c:pt idx="296">
                  <c:v>0.24</c:v>
                </c:pt>
                <c:pt idx="297">
                  <c:v>0.24</c:v>
                </c:pt>
                <c:pt idx="298">
                  <c:v>0.24</c:v>
                </c:pt>
                <c:pt idx="299">
                  <c:v>0.24</c:v>
                </c:pt>
                <c:pt idx="300">
                  <c:v>0.24</c:v>
                </c:pt>
                <c:pt idx="301">
                  <c:v>0.24</c:v>
                </c:pt>
                <c:pt idx="302">
                  <c:v>0.24</c:v>
                </c:pt>
                <c:pt idx="303">
                  <c:v>0.24</c:v>
                </c:pt>
                <c:pt idx="304">
                  <c:v>0.24</c:v>
                </c:pt>
                <c:pt idx="305">
                  <c:v>0.24</c:v>
                </c:pt>
                <c:pt idx="306">
                  <c:v>0.24</c:v>
                </c:pt>
                <c:pt idx="307">
                  <c:v>0.24</c:v>
                </c:pt>
                <c:pt idx="308">
                  <c:v>0.24</c:v>
                </c:pt>
                <c:pt idx="309">
                  <c:v>0.24</c:v>
                </c:pt>
                <c:pt idx="310">
                  <c:v>0.24</c:v>
                </c:pt>
                <c:pt idx="311">
                  <c:v>0.24</c:v>
                </c:pt>
                <c:pt idx="312">
                  <c:v>0.24</c:v>
                </c:pt>
                <c:pt idx="313">
                  <c:v>0.24</c:v>
                </c:pt>
                <c:pt idx="314">
                  <c:v>0.24</c:v>
                </c:pt>
                <c:pt idx="315">
                  <c:v>0.24</c:v>
                </c:pt>
                <c:pt idx="316">
                  <c:v>0.24</c:v>
                </c:pt>
                <c:pt idx="317">
                  <c:v>0.24</c:v>
                </c:pt>
                <c:pt idx="318">
                  <c:v>0.24</c:v>
                </c:pt>
                <c:pt idx="319">
                  <c:v>0.24</c:v>
                </c:pt>
                <c:pt idx="320">
                  <c:v>0.24</c:v>
                </c:pt>
                <c:pt idx="321">
                  <c:v>0.24</c:v>
                </c:pt>
                <c:pt idx="322">
                  <c:v>0.24</c:v>
                </c:pt>
                <c:pt idx="323">
                  <c:v>0.24</c:v>
                </c:pt>
                <c:pt idx="324">
                  <c:v>0.24</c:v>
                </c:pt>
                <c:pt idx="325">
                  <c:v>0.24</c:v>
                </c:pt>
                <c:pt idx="326">
                  <c:v>0.24</c:v>
                </c:pt>
                <c:pt idx="327">
                  <c:v>0.24</c:v>
                </c:pt>
                <c:pt idx="328">
                  <c:v>0.24</c:v>
                </c:pt>
                <c:pt idx="329">
                  <c:v>0.24</c:v>
                </c:pt>
                <c:pt idx="330">
                  <c:v>0.24</c:v>
                </c:pt>
                <c:pt idx="331">
                  <c:v>0.24</c:v>
                </c:pt>
                <c:pt idx="332">
                  <c:v>0.24</c:v>
                </c:pt>
                <c:pt idx="333">
                  <c:v>0.24</c:v>
                </c:pt>
                <c:pt idx="334">
                  <c:v>0.24</c:v>
                </c:pt>
                <c:pt idx="335">
                  <c:v>0.24</c:v>
                </c:pt>
                <c:pt idx="336">
                  <c:v>0.24</c:v>
                </c:pt>
                <c:pt idx="337">
                  <c:v>0.24</c:v>
                </c:pt>
                <c:pt idx="338">
                  <c:v>0.24</c:v>
                </c:pt>
                <c:pt idx="339">
                  <c:v>0.24</c:v>
                </c:pt>
                <c:pt idx="340">
                  <c:v>0.24</c:v>
                </c:pt>
                <c:pt idx="341">
                  <c:v>0.24</c:v>
                </c:pt>
                <c:pt idx="342">
                  <c:v>0.24</c:v>
                </c:pt>
                <c:pt idx="343">
                  <c:v>0.24</c:v>
                </c:pt>
                <c:pt idx="344">
                  <c:v>0.24</c:v>
                </c:pt>
                <c:pt idx="345">
                  <c:v>0.24</c:v>
                </c:pt>
                <c:pt idx="346">
                  <c:v>0.24</c:v>
                </c:pt>
                <c:pt idx="347">
                  <c:v>0.24</c:v>
                </c:pt>
                <c:pt idx="348">
                  <c:v>0.24</c:v>
                </c:pt>
                <c:pt idx="349">
                  <c:v>0.24</c:v>
                </c:pt>
                <c:pt idx="350">
                  <c:v>0.24</c:v>
                </c:pt>
                <c:pt idx="351">
                  <c:v>0.24</c:v>
                </c:pt>
                <c:pt idx="352">
                  <c:v>0.24</c:v>
                </c:pt>
                <c:pt idx="353">
                  <c:v>0.24</c:v>
                </c:pt>
                <c:pt idx="354">
                  <c:v>0.24</c:v>
                </c:pt>
                <c:pt idx="355">
                  <c:v>0.24</c:v>
                </c:pt>
                <c:pt idx="356">
                  <c:v>0.24</c:v>
                </c:pt>
                <c:pt idx="357">
                  <c:v>0.24</c:v>
                </c:pt>
                <c:pt idx="358">
                  <c:v>0.24</c:v>
                </c:pt>
                <c:pt idx="359">
                  <c:v>0.24</c:v>
                </c:pt>
                <c:pt idx="360">
                  <c:v>0.24</c:v>
                </c:pt>
                <c:pt idx="361">
                  <c:v>0.24</c:v>
                </c:pt>
                <c:pt idx="362">
                  <c:v>0.24</c:v>
                </c:pt>
                <c:pt idx="363">
                  <c:v>0.24</c:v>
                </c:pt>
              </c:numCache>
            </c:numRef>
          </c:val>
          <c:smooth val="0"/>
          <c:extLst>
            <c:ext xmlns:c16="http://schemas.microsoft.com/office/drawing/2014/chart" uri="{C3380CC4-5D6E-409C-BE32-E72D297353CC}">
              <c16:uniqueId val="{00000004-11DB-F344-B366-0BF1093AD5D9}"/>
            </c:ext>
          </c:extLst>
        </c:ser>
        <c:dLbls>
          <c:showLegendKey val="0"/>
          <c:showVal val="0"/>
          <c:showCatName val="0"/>
          <c:showSerName val="0"/>
          <c:showPercent val="0"/>
          <c:showBubbleSize val="0"/>
        </c:dLbls>
        <c:smooth val="0"/>
        <c:axId val="263863488"/>
        <c:axId val="263865216"/>
      </c:lineChart>
      <c:dateAx>
        <c:axId val="263863488"/>
        <c:scaling>
          <c:orientation val="minMax"/>
        </c:scaling>
        <c:delete val="0"/>
        <c:axPos val="b"/>
        <c:numFmt formatCode="yyyy" sourceLinked="0"/>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3865216"/>
        <c:crosses val="autoZero"/>
        <c:auto val="1"/>
        <c:lblOffset val="100"/>
        <c:baseTimeUnit val="days"/>
        <c:majorUnit val="3"/>
        <c:majorTimeUnit val="years"/>
      </c:dateAx>
      <c:valAx>
        <c:axId val="263865216"/>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6386348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MSCI Brazil </c:v>
                </c:pt>
              </c:strCache>
            </c:strRef>
          </c:tx>
          <c:spPr>
            <a:ln w="28575" cap="rnd">
              <a:solidFill>
                <a:schemeClr val="accent1"/>
              </a:solidFill>
              <a:round/>
            </a:ln>
            <a:effectLst/>
          </c:spPr>
          <c:marker>
            <c:symbol val="none"/>
          </c:marker>
          <c:cat>
            <c:numRef>
              <c:f>Sheet1!$A$2:$A$77</c:f>
              <c:numCache>
                <c:formatCode>m/d/yy</c:formatCode>
                <c:ptCount val="76"/>
                <c:pt idx="0">
                  <c:v>43100</c:v>
                </c:pt>
                <c:pt idx="1">
                  <c:v>43131</c:v>
                </c:pt>
                <c:pt idx="2">
                  <c:v>43159</c:v>
                </c:pt>
                <c:pt idx="3">
                  <c:v>43190</c:v>
                </c:pt>
                <c:pt idx="4">
                  <c:v>43220</c:v>
                </c:pt>
                <c:pt idx="5">
                  <c:v>43251</c:v>
                </c:pt>
                <c:pt idx="6">
                  <c:v>43281</c:v>
                </c:pt>
                <c:pt idx="7">
                  <c:v>43312</c:v>
                </c:pt>
                <c:pt idx="8">
                  <c:v>43343</c:v>
                </c:pt>
                <c:pt idx="9">
                  <c:v>43373</c:v>
                </c:pt>
                <c:pt idx="10">
                  <c:v>43404</c:v>
                </c:pt>
                <c:pt idx="11">
                  <c:v>43434</c:v>
                </c:pt>
                <c:pt idx="12">
                  <c:v>43465</c:v>
                </c:pt>
                <c:pt idx="13">
                  <c:v>43496</c:v>
                </c:pt>
                <c:pt idx="14">
                  <c:v>43524</c:v>
                </c:pt>
                <c:pt idx="15">
                  <c:v>43555</c:v>
                </c:pt>
                <c:pt idx="16">
                  <c:v>43585</c:v>
                </c:pt>
                <c:pt idx="17">
                  <c:v>43616</c:v>
                </c:pt>
                <c:pt idx="18">
                  <c:v>43646</c:v>
                </c:pt>
                <c:pt idx="19">
                  <c:v>43677</c:v>
                </c:pt>
                <c:pt idx="20">
                  <c:v>43708</c:v>
                </c:pt>
                <c:pt idx="21">
                  <c:v>43738</c:v>
                </c:pt>
                <c:pt idx="22">
                  <c:v>43769</c:v>
                </c:pt>
                <c:pt idx="23">
                  <c:v>43799</c:v>
                </c:pt>
                <c:pt idx="24">
                  <c:v>43830</c:v>
                </c:pt>
                <c:pt idx="25">
                  <c:v>43861</c:v>
                </c:pt>
                <c:pt idx="26">
                  <c:v>43890</c:v>
                </c:pt>
                <c:pt idx="27">
                  <c:v>43921</c:v>
                </c:pt>
                <c:pt idx="28">
                  <c:v>43951</c:v>
                </c:pt>
                <c:pt idx="29">
                  <c:v>43982</c:v>
                </c:pt>
                <c:pt idx="30">
                  <c:v>44012</c:v>
                </c:pt>
                <c:pt idx="31">
                  <c:v>44043</c:v>
                </c:pt>
                <c:pt idx="32">
                  <c:v>44074</c:v>
                </c:pt>
                <c:pt idx="33">
                  <c:v>44104</c:v>
                </c:pt>
                <c:pt idx="34">
                  <c:v>44135</c:v>
                </c:pt>
                <c:pt idx="35">
                  <c:v>44165</c:v>
                </c:pt>
                <c:pt idx="36">
                  <c:v>44196</c:v>
                </c:pt>
                <c:pt idx="37">
                  <c:v>44227</c:v>
                </c:pt>
                <c:pt idx="38">
                  <c:v>44255</c:v>
                </c:pt>
                <c:pt idx="39">
                  <c:v>44286</c:v>
                </c:pt>
                <c:pt idx="40">
                  <c:v>44316</c:v>
                </c:pt>
                <c:pt idx="41">
                  <c:v>44347</c:v>
                </c:pt>
                <c:pt idx="42">
                  <c:v>44377</c:v>
                </c:pt>
                <c:pt idx="43">
                  <c:v>44408</c:v>
                </c:pt>
                <c:pt idx="44">
                  <c:v>44439</c:v>
                </c:pt>
                <c:pt idx="45">
                  <c:v>44469</c:v>
                </c:pt>
                <c:pt idx="46">
                  <c:v>44500</c:v>
                </c:pt>
                <c:pt idx="47">
                  <c:v>44530</c:v>
                </c:pt>
                <c:pt idx="48">
                  <c:v>44561</c:v>
                </c:pt>
                <c:pt idx="49">
                  <c:v>44592</c:v>
                </c:pt>
                <c:pt idx="50">
                  <c:v>44620</c:v>
                </c:pt>
                <c:pt idx="51">
                  <c:v>44651</c:v>
                </c:pt>
                <c:pt idx="52">
                  <c:v>44681</c:v>
                </c:pt>
                <c:pt idx="53">
                  <c:v>44712</c:v>
                </c:pt>
                <c:pt idx="54">
                  <c:v>44742</c:v>
                </c:pt>
                <c:pt idx="55">
                  <c:v>44773</c:v>
                </c:pt>
                <c:pt idx="56">
                  <c:v>44804</c:v>
                </c:pt>
                <c:pt idx="57">
                  <c:v>44834</c:v>
                </c:pt>
                <c:pt idx="58">
                  <c:v>44865</c:v>
                </c:pt>
                <c:pt idx="59">
                  <c:v>44895</c:v>
                </c:pt>
                <c:pt idx="60">
                  <c:v>44926</c:v>
                </c:pt>
                <c:pt idx="61">
                  <c:v>44957</c:v>
                </c:pt>
                <c:pt idx="62">
                  <c:v>44985</c:v>
                </c:pt>
                <c:pt idx="63">
                  <c:v>45016</c:v>
                </c:pt>
                <c:pt idx="64">
                  <c:v>45046</c:v>
                </c:pt>
                <c:pt idx="65">
                  <c:v>45077</c:v>
                </c:pt>
                <c:pt idx="66">
                  <c:v>45107</c:v>
                </c:pt>
                <c:pt idx="67">
                  <c:v>45138</c:v>
                </c:pt>
                <c:pt idx="68">
                  <c:v>45169</c:v>
                </c:pt>
                <c:pt idx="69">
                  <c:v>45199</c:v>
                </c:pt>
                <c:pt idx="70">
                  <c:v>45230</c:v>
                </c:pt>
                <c:pt idx="71">
                  <c:v>45260</c:v>
                </c:pt>
                <c:pt idx="72">
                  <c:v>45291</c:v>
                </c:pt>
                <c:pt idx="73">
                  <c:v>45322</c:v>
                </c:pt>
                <c:pt idx="74">
                  <c:v>45351</c:v>
                </c:pt>
                <c:pt idx="75">
                  <c:v>45382</c:v>
                </c:pt>
              </c:numCache>
            </c:numRef>
          </c:cat>
          <c:val>
            <c:numRef>
              <c:f>Sheet1!$B$2:$B$77</c:f>
              <c:numCache>
                <c:formatCode>0.0%_);\(0.0%\);0.0%_);@_)</c:formatCode>
                <c:ptCount val="76"/>
                <c:pt idx="0">
                  <c:v>0</c:v>
                </c:pt>
                <c:pt idx="1">
                  <c:v>0.16835593118688319</c:v>
                </c:pt>
                <c:pt idx="2">
                  <c:v>0.1448364553471988</c:v>
                </c:pt>
                <c:pt idx="3">
                  <c:v>0.12364311492066737</c:v>
                </c:pt>
                <c:pt idx="4">
                  <c:v>7.8850601728589931E-2</c:v>
                </c:pt>
                <c:pt idx="5">
                  <c:v>-9.7796795465318276E-2</c:v>
                </c:pt>
                <c:pt idx="6">
                  <c:v>-0.17286566820990368</c:v>
                </c:pt>
                <c:pt idx="7">
                  <c:v>-7.5126019858646309E-2</c:v>
                </c:pt>
                <c:pt idx="8">
                  <c:v>-0.17999729366043493</c:v>
                </c:pt>
                <c:pt idx="9">
                  <c:v>-0.12263794619517121</c:v>
                </c:pt>
                <c:pt idx="10">
                  <c:v>3.3768143989916011E-2</c:v>
                </c:pt>
                <c:pt idx="11">
                  <c:v>1.3428420975201583E-2</c:v>
                </c:pt>
                <c:pt idx="12">
                  <c:v>-4.9013549046775795E-3</c:v>
                </c:pt>
                <c:pt idx="13">
                  <c:v>0.17182436103690835</c:v>
                </c:pt>
                <c:pt idx="14">
                  <c:v>0.11915098638737587</c:v>
                </c:pt>
                <c:pt idx="15">
                  <c:v>7.6098520731339825E-2</c:v>
                </c:pt>
                <c:pt idx="16">
                  <c:v>6.8012296640931114E-2</c:v>
                </c:pt>
                <c:pt idx="17">
                  <c:v>8.6294099848381656E-2</c:v>
                </c:pt>
                <c:pt idx="18">
                  <c:v>0.15329947737692629</c:v>
                </c:pt>
                <c:pt idx="19">
                  <c:v>0.18274979112904832</c:v>
                </c:pt>
                <c:pt idx="20">
                  <c:v>7.356669071530586E-2</c:v>
                </c:pt>
                <c:pt idx="21">
                  <c:v>0.10048683430103145</c:v>
                </c:pt>
                <c:pt idx="22">
                  <c:v>0.17031238287686001</c:v>
                </c:pt>
                <c:pt idx="23">
                  <c:v>0.11878555590314921</c:v>
                </c:pt>
                <c:pt idx="24">
                  <c:v>0.25684174478299648</c:v>
                </c:pt>
                <c:pt idx="25">
                  <c:v>0.16289538400503645</c:v>
                </c:pt>
                <c:pt idx="26">
                  <c:v>1.1673780845923742E-2</c:v>
                </c:pt>
                <c:pt idx="27">
                  <c:v>-0.37447561653017336</c:v>
                </c:pt>
                <c:pt idx="28">
                  <c:v>-0.34064744231767496</c:v>
                </c:pt>
                <c:pt idx="29">
                  <c:v>-0.28446134699397507</c:v>
                </c:pt>
                <c:pt idx="30">
                  <c:v>-0.23155589317411351</c:v>
                </c:pt>
                <c:pt idx="31">
                  <c:v>-0.12220330098703536</c:v>
                </c:pt>
                <c:pt idx="32">
                  <c:v>-0.20025824322926766</c:v>
                </c:pt>
                <c:pt idx="33">
                  <c:v>-0.25705002472743388</c:v>
                </c:pt>
                <c:pt idx="34">
                  <c:v>-0.27588016580139452</c:v>
                </c:pt>
                <c:pt idx="35">
                  <c:v>-0.10401539899446477</c:v>
                </c:pt>
                <c:pt idx="36">
                  <c:v>1.7832782695485161E-2</c:v>
                </c:pt>
                <c:pt idx="37">
                  <c:v>-6.1886920327114847E-2</c:v>
                </c:pt>
                <c:pt idx="38">
                  <c:v>-0.12115454561603101</c:v>
                </c:pt>
                <c:pt idx="39">
                  <c:v>-8.3724757230542957E-2</c:v>
                </c:pt>
                <c:pt idx="40">
                  <c:v>-2.465958128697443E-2</c:v>
                </c:pt>
                <c:pt idx="41">
                  <c:v>6.9280208498360585E-2</c:v>
                </c:pt>
                <c:pt idx="42">
                  <c:v>0.12619294374258749</c:v>
                </c:pt>
                <c:pt idx="43">
                  <c:v>5.7132280034870142E-2</c:v>
                </c:pt>
                <c:pt idx="44">
                  <c:v>3.3324058764205855E-2</c:v>
                </c:pt>
                <c:pt idx="45">
                  <c:v>-0.10117010486545741</c:v>
                </c:pt>
                <c:pt idx="46">
                  <c:v>-0.18239216093214805</c:v>
                </c:pt>
                <c:pt idx="47">
                  <c:v>-0.19435169344388759</c:v>
                </c:pt>
                <c:pt idx="48">
                  <c:v>-0.15931665563765318</c:v>
                </c:pt>
                <c:pt idx="49">
                  <c:v>-4.9846437451545156E-2</c:v>
                </c:pt>
                <c:pt idx="50">
                  <c:v>-5.2106663756491534E-3</c:v>
                </c:pt>
                <c:pt idx="51">
                  <c:v>0.14266055946352663</c:v>
                </c:pt>
                <c:pt idx="52">
                  <c:v>-1.4048659504125149E-2</c:v>
                </c:pt>
                <c:pt idx="53">
                  <c:v>6.8594913923346379E-2</c:v>
                </c:pt>
                <c:pt idx="54">
                  <c:v>-0.13618479190916777</c:v>
                </c:pt>
                <c:pt idx="55">
                  <c:v>-8.8453304686488154E-2</c:v>
                </c:pt>
                <c:pt idx="56">
                  <c:v>-3.0068725440475008E-2</c:v>
                </c:pt>
                <c:pt idx="57">
                  <c:v>-6.2384822907916027E-2</c:v>
                </c:pt>
                <c:pt idx="58">
                  <c:v>1.8456459628081845E-2</c:v>
                </c:pt>
                <c:pt idx="59">
                  <c:v>-1.1026103493540274E-2</c:v>
                </c:pt>
                <c:pt idx="60">
                  <c:v>-4.034318866004083E-2</c:v>
                </c:pt>
                <c:pt idx="61">
                  <c:v>2.6226881732452023E-2</c:v>
                </c:pt>
                <c:pt idx="62">
                  <c:v>-6.8269873113629531E-2</c:v>
                </c:pt>
                <c:pt idx="63">
                  <c:v>-7.080941690361453E-2</c:v>
                </c:pt>
                <c:pt idx="64">
                  <c:v>-3.9234928182521278E-2</c:v>
                </c:pt>
                <c:pt idx="65">
                  <c:v>-3.2994096751806423E-2</c:v>
                </c:pt>
                <c:pt idx="66">
                  <c:v>0.12127787948587465</c:v>
                </c:pt>
                <c:pt idx="67">
                  <c:v>0.17614045698332381</c:v>
                </c:pt>
                <c:pt idx="68">
                  <c:v>7.8277921412670315E-2</c:v>
                </c:pt>
                <c:pt idx="69">
                  <c:v>8.0558860629151852E-2</c:v>
                </c:pt>
                <c:pt idx="70">
                  <c:v>4.0212621869656129E-2</c:v>
                </c:pt>
                <c:pt idx="71">
                  <c:v>0.18823584768489798</c:v>
                </c:pt>
                <c:pt idx="72">
                  <c:v>0.2733826071535097</c:v>
                </c:pt>
                <c:pt idx="73">
                  <c:v>0.19835515822005623</c:v>
                </c:pt>
                <c:pt idx="74">
                  <c:v>0.20135532738589546</c:v>
                </c:pt>
                <c:pt idx="75">
                  <c:v>0.17964240372439044</c:v>
                </c:pt>
              </c:numCache>
            </c:numRef>
          </c:val>
          <c:smooth val="0"/>
          <c:extLst>
            <c:ext xmlns:c16="http://schemas.microsoft.com/office/drawing/2014/chart" uri="{C3380CC4-5D6E-409C-BE32-E72D297353CC}">
              <c16:uniqueId val="{00000000-50A7-2842-9018-AD56616A1D65}"/>
            </c:ext>
          </c:extLst>
        </c:ser>
        <c:ser>
          <c:idx val="1"/>
          <c:order val="1"/>
          <c:tx>
            <c:strRef>
              <c:f>Sheet1!$C$1</c:f>
              <c:strCache>
                <c:ptCount val="1"/>
                <c:pt idx="0">
                  <c:v> MSCI EAFE </c:v>
                </c:pt>
              </c:strCache>
            </c:strRef>
          </c:tx>
          <c:spPr>
            <a:ln w="28575" cap="rnd">
              <a:solidFill>
                <a:schemeClr val="accent2"/>
              </a:solidFill>
              <a:round/>
            </a:ln>
            <a:effectLst/>
          </c:spPr>
          <c:marker>
            <c:symbol val="none"/>
          </c:marker>
          <c:cat>
            <c:numRef>
              <c:f>Sheet1!$A$2:$A$77</c:f>
              <c:numCache>
                <c:formatCode>m/d/yy</c:formatCode>
                <c:ptCount val="76"/>
                <c:pt idx="0">
                  <c:v>43100</c:v>
                </c:pt>
                <c:pt idx="1">
                  <c:v>43131</c:v>
                </c:pt>
                <c:pt idx="2">
                  <c:v>43159</c:v>
                </c:pt>
                <c:pt idx="3">
                  <c:v>43190</c:v>
                </c:pt>
                <c:pt idx="4">
                  <c:v>43220</c:v>
                </c:pt>
                <c:pt idx="5">
                  <c:v>43251</c:v>
                </c:pt>
                <c:pt idx="6">
                  <c:v>43281</c:v>
                </c:pt>
                <c:pt idx="7">
                  <c:v>43312</c:v>
                </c:pt>
                <c:pt idx="8">
                  <c:v>43343</c:v>
                </c:pt>
                <c:pt idx="9">
                  <c:v>43373</c:v>
                </c:pt>
                <c:pt idx="10">
                  <c:v>43404</c:v>
                </c:pt>
                <c:pt idx="11">
                  <c:v>43434</c:v>
                </c:pt>
                <c:pt idx="12">
                  <c:v>43465</c:v>
                </c:pt>
                <c:pt idx="13">
                  <c:v>43496</c:v>
                </c:pt>
                <c:pt idx="14">
                  <c:v>43524</c:v>
                </c:pt>
                <c:pt idx="15">
                  <c:v>43555</c:v>
                </c:pt>
                <c:pt idx="16">
                  <c:v>43585</c:v>
                </c:pt>
                <c:pt idx="17">
                  <c:v>43616</c:v>
                </c:pt>
                <c:pt idx="18">
                  <c:v>43646</c:v>
                </c:pt>
                <c:pt idx="19">
                  <c:v>43677</c:v>
                </c:pt>
                <c:pt idx="20">
                  <c:v>43708</c:v>
                </c:pt>
                <c:pt idx="21">
                  <c:v>43738</c:v>
                </c:pt>
                <c:pt idx="22">
                  <c:v>43769</c:v>
                </c:pt>
                <c:pt idx="23">
                  <c:v>43799</c:v>
                </c:pt>
                <c:pt idx="24">
                  <c:v>43830</c:v>
                </c:pt>
                <c:pt idx="25">
                  <c:v>43861</c:v>
                </c:pt>
                <c:pt idx="26">
                  <c:v>43890</c:v>
                </c:pt>
                <c:pt idx="27">
                  <c:v>43921</c:v>
                </c:pt>
                <c:pt idx="28">
                  <c:v>43951</c:v>
                </c:pt>
                <c:pt idx="29">
                  <c:v>43982</c:v>
                </c:pt>
                <c:pt idx="30">
                  <c:v>44012</c:v>
                </c:pt>
                <c:pt idx="31">
                  <c:v>44043</c:v>
                </c:pt>
                <c:pt idx="32">
                  <c:v>44074</c:v>
                </c:pt>
                <c:pt idx="33">
                  <c:v>44104</c:v>
                </c:pt>
                <c:pt idx="34">
                  <c:v>44135</c:v>
                </c:pt>
                <c:pt idx="35">
                  <c:v>44165</c:v>
                </c:pt>
                <c:pt idx="36">
                  <c:v>44196</c:v>
                </c:pt>
                <c:pt idx="37">
                  <c:v>44227</c:v>
                </c:pt>
                <c:pt idx="38">
                  <c:v>44255</c:v>
                </c:pt>
                <c:pt idx="39">
                  <c:v>44286</c:v>
                </c:pt>
                <c:pt idx="40">
                  <c:v>44316</c:v>
                </c:pt>
                <c:pt idx="41">
                  <c:v>44347</c:v>
                </c:pt>
                <c:pt idx="42">
                  <c:v>44377</c:v>
                </c:pt>
                <c:pt idx="43">
                  <c:v>44408</c:v>
                </c:pt>
                <c:pt idx="44">
                  <c:v>44439</c:v>
                </c:pt>
                <c:pt idx="45">
                  <c:v>44469</c:v>
                </c:pt>
                <c:pt idx="46">
                  <c:v>44500</c:v>
                </c:pt>
                <c:pt idx="47">
                  <c:v>44530</c:v>
                </c:pt>
                <c:pt idx="48">
                  <c:v>44561</c:v>
                </c:pt>
                <c:pt idx="49">
                  <c:v>44592</c:v>
                </c:pt>
                <c:pt idx="50">
                  <c:v>44620</c:v>
                </c:pt>
                <c:pt idx="51">
                  <c:v>44651</c:v>
                </c:pt>
                <c:pt idx="52">
                  <c:v>44681</c:v>
                </c:pt>
                <c:pt idx="53">
                  <c:v>44712</c:v>
                </c:pt>
                <c:pt idx="54">
                  <c:v>44742</c:v>
                </c:pt>
                <c:pt idx="55">
                  <c:v>44773</c:v>
                </c:pt>
                <c:pt idx="56">
                  <c:v>44804</c:v>
                </c:pt>
                <c:pt idx="57">
                  <c:v>44834</c:v>
                </c:pt>
                <c:pt idx="58">
                  <c:v>44865</c:v>
                </c:pt>
                <c:pt idx="59">
                  <c:v>44895</c:v>
                </c:pt>
                <c:pt idx="60">
                  <c:v>44926</c:v>
                </c:pt>
                <c:pt idx="61">
                  <c:v>44957</c:v>
                </c:pt>
                <c:pt idx="62">
                  <c:v>44985</c:v>
                </c:pt>
                <c:pt idx="63">
                  <c:v>45016</c:v>
                </c:pt>
                <c:pt idx="64">
                  <c:v>45046</c:v>
                </c:pt>
                <c:pt idx="65">
                  <c:v>45077</c:v>
                </c:pt>
                <c:pt idx="66">
                  <c:v>45107</c:v>
                </c:pt>
                <c:pt idx="67">
                  <c:v>45138</c:v>
                </c:pt>
                <c:pt idx="68">
                  <c:v>45169</c:v>
                </c:pt>
                <c:pt idx="69">
                  <c:v>45199</c:v>
                </c:pt>
                <c:pt idx="70">
                  <c:v>45230</c:v>
                </c:pt>
                <c:pt idx="71">
                  <c:v>45260</c:v>
                </c:pt>
                <c:pt idx="72">
                  <c:v>45291</c:v>
                </c:pt>
                <c:pt idx="73">
                  <c:v>45322</c:v>
                </c:pt>
                <c:pt idx="74">
                  <c:v>45351</c:v>
                </c:pt>
                <c:pt idx="75">
                  <c:v>45382</c:v>
                </c:pt>
              </c:numCache>
            </c:numRef>
          </c:cat>
          <c:val>
            <c:numRef>
              <c:f>Sheet1!$C$2:$C$77</c:f>
              <c:numCache>
                <c:formatCode>0.0%_);\(0.0%\);0.0%_);@_)</c:formatCode>
                <c:ptCount val="76"/>
                <c:pt idx="0">
                  <c:v>0</c:v>
                </c:pt>
                <c:pt idx="1">
                  <c:v>5.015948068364029E-2</c:v>
                </c:pt>
                <c:pt idx="2">
                  <c:v>2.7595279223653346E-3</c:v>
                </c:pt>
                <c:pt idx="3">
                  <c:v>-1.5313918563476858E-2</c:v>
                </c:pt>
                <c:pt idx="4">
                  <c:v>7.1690724503921111E-3</c:v>
                </c:pt>
                <c:pt idx="5">
                  <c:v>-1.5469964437169081E-2</c:v>
                </c:pt>
                <c:pt idx="6">
                  <c:v>-2.749824871621076E-2</c:v>
                </c:pt>
                <c:pt idx="7">
                  <c:v>-3.559814192196753E-3</c:v>
                </c:pt>
                <c:pt idx="8">
                  <c:v>-2.2803502822913546E-2</c:v>
                </c:pt>
                <c:pt idx="9">
                  <c:v>-1.4322680000091514E-2</c:v>
                </c:pt>
                <c:pt idx="10">
                  <c:v>-9.2774753697963508E-2</c:v>
                </c:pt>
                <c:pt idx="11">
                  <c:v>-9.3917936734828844E-2</c:v>
                </c:pt>
                <c:pt idx="12">
                  <c:v>-0.13790270176309527</c:v>
                </c:pt>
                <c:pt idx="13">
                  <c:v>-8.124552454357814E-2</c:v>
                </c:pt>
                <c:pt idx="14">
                  <c:v>-5.7825221664513982E-2</c:v>
                </c:pt>
                <c:pt idx="15">
                  <c:v>-5.1884091187969994E-2</c:v>
                </c:pt>
                <c:pt idx="16">
                  <c:v>-2.5227506922735676E-2</c:v>
                </c:pt>
                <c:pt idx="17">
                  <c:v>-7.2041844075810268E-2</c:v>
                </c:pt>
                <c:pt idx="18">
                  <c:v>-1.699034364123686E-2</c:v>
                </c:pt>
                <c:pt idx="19">
                  <c:v>-2.9471433784906464E-2</c:v>
                </c:pt>
                <c:pt idx="20">
                  <c:v>-5.4613883343905711E-2</c:v>
                </c:pt>
                <c:pt idx="21">
                  <c:v>-2.7522870235144326E-2</c:v>
                </c:pt>
                <c:pt idx="22">
                  <c:v>7.4173613777224201E-3</c:v>
                </c:pt>
                <c:pt idx="23">
                  <c:v>1.877417086789035E-2</c:v>
                </c:pt>
                <c:pt idx="24">
                  <c:v>5.188402543570203E-2</c:v>
                </c:pt>
                <c:pt idx="25">
                  <c:v>2.991247196117075E-2</c:v>
                </c:pt>
                <c:pt idx="26">
                  <c:v>-6.3189286295375791E-2</c:v>
                </c:pt>
                <c:pt idx="27">
                  <c:v>-0.18822379709482562</c:v>
                </c:pt>
                <c:pt idx="28">
                  <c:v>-0.1357809132887936</c:v>
                </c:pt>
                <c:pt idx="29">
                  <c:v>-9.8148617384439918E-2</c:v>
                </c:pt>
                <c:pt idx="30">
                  <c:v>-6.7440965694308908E-2</c:v>
                </c:pt>
                <c:pt idx="31">
                  <c:v>-4.5704042548128099E-2</c:v>
                </c:pt>
                <c:pt idx="32">
                  <c:v>3.3571624221084839E-3</c:v>
                </c:pt>
                <c:pt idx="33">
                  <c:v>-2.271339237276826E-2</c:v>
                </c:pt>
                <c:pt idx="34">
                  <c:v>-6.1735327540314855E-2</c:v>
                </c:pt>
                <c:pt idx="35">
                  <c:v>8.3708256893356481E-2</c:v>
                </c:pt>
                <c:pt idx="36">
                  <c:v>0.13409634017683736</c:v>
                </c:pt>
                <c:pt idx="37">
                  <c:v>0.1220138112603335</c:v>
                </c:pt>
                <c:pt idx="38">
                  <c:v>0.14717981128136848</c:v>
                </c:pt>
                <c:pt idx="39">
                  <c:v>0.17355712565901515</c:v>
                </c:pt>
                <c:pt idx="40">
                  <c:v>0.20886888890577215</c:v>
                </c:pt>
                <c:pt idx="41">
                  <c:v>0.24829127899860359</c:v>
                </c:pt>
                <c:pt idx="42">
                  <c:v>0.23424321867580811</c:v>
                </c:pt>
                <c:pt idx="43">
                  <c:v>0.2435364535689295</c:v>
                </c:pt>
                <c:pt idx="44">
                  <c:v>0.26547155782287124</c:v>
                </c:pt>
                <c:pt idx="45">
                  <c:v>0.22874634479328626</c:v>
                </c:pt>
                <c:pt idx="46">
                  <c:v>0.25896783650995814</c:v>
                </c:pt>
                <c:pt idx="47">
                  <c:v>0.200370777991558</c:v>
                </c:pt>
                <c:pt idx="48">
                  <c:v>0.2618343227124138</c:v>
                </c:pt>
                <c:pt idx="49">
                  <c:v>0.20085750776335165</c:v>
                </c:pt>
                <c:pt idx="50">
                  <c:v>0.17962456394723114</c:v>
                </c:pt>
                <c:pt idx="51">
                  <c:v>0.18720655834649369</c:v>
                </c:pt>
                <c:pt idx="52">
                  <c:v>0.11040057071158582</c:v>
                </c:pt>
                <c:pt idx="53">
                  <c:v>0.11872501053686646</c:v>
                </c:pt>
                <c:pt idx="54">
                  <c:v>1.4921207976417383E-2</c:v>
                </c:pt>
                <c:pt idx="55">
                  <c:v>6.549464132902294E-2</c:v>
                </c:pt>
                <c:pt idx="56">
                  <c:v>1.4889406670529182E-2</c:v>
                </c:pt>
                <c:pt idx="57">
                  <c:v>-8.0050454932515946E-2</c:v>
                </c:pt>
                <c:pt idx="58">
                  <c:v>-3.058052107326692E-2</c:v>
                </c:pt>
                <c:pt idx="59">
                  <c:v>7.8610866737404361E-2</c:v>
                </c:pt>
                <c:pt idx="60">
                  <c:v>7.947760182318131E-2</c:v>
                </c:pt>
                <c:pt idx="61">
                  <c:v>0.16689057598656731</c:v>
                </c:pt>
                <c:pt idx="62">
                  <c:v>0.14254157642915288</c:v>
                </c:pt>
                <c:pt idx="63">
                  <c:v>0.17085840317150924</c:v>
                </c:pt>
                <c:pt idx="64">
                  <c:v>0.20391507874772197</c:v>
                </c:pt>
                <c:pt idx="65">
                  <c:v>0.15296768453465814</c:v>
                </c:pt>
                <c:pt idx="66">
                  <c:v>0.20543874179387389</c:v>
                </c:pt>
                <c:pt idx="67">
                  <c:v>0.24444254032142987</c:v>
                </c:pt>
                <c:pt idx="68">
                  <c:v>0.1967649459020524</c:v>
                </c:pt>
                <c:pt idx="69">
                  <c:v>0.15588625161664216</c:v>
                </c:pt>
                <c:pt idx="70">
                  <c:v>0.10902450281493703</c:v>
                </c:pt>
                <c:pt idx="71">
                  <c:v>0.21196176738244343</c:v>
                </c:pt>
                <c:pt idx="72">
                  <c:v>0.27635209411954276</c:v>
                </c:pt>
                <c:pt idx="73">
                  <c:v>0.28369735329801804</c:v>
                </c:pt>
                <c:pt idx="74">
                  <c:v>0.30719469553542234</c:v>
                </c:pt>
                <c:pt idx="75">
                  <c:v>0.35018784355582722</c:v>
                </c:pt>
              </c:numCache>
            </c:numRef>
          </c:val>
          <c:smooth val="0"/>
          <c:extLst>
            <c:ext xmlns:c16="http://schemas.microsoft.com/office/drawing/2014/chart" uri="{C3380CC4-5D6E-409C-BE32-E72D297353CC}">
              <c16:uniqueId val="{00000001-50A7-2842-9018-AD56616A1D65}"/>
            </c:ext>
          </c:extLst>
        </c:ser>
        <c:ser>
          <c:idx val="2"/>
          <c:order val="2"/>
          <c:tx>
            <c:strRef>
              <c:f>Sheet1!$D$1</c:f>
              <c:strCache>
                <c:ptCount val="1"/>
                <c:pt idx="0">
                  <c:v> MSCI India </c:v>
                </c:pt>
              </c:strCache>
            </c:strRef>
          </c:tx>
          <c:spPr>
            <a:ln w="28575" cap="rnd">
              <a:solidFill>
                <a:schemeClr val="tx1">
                  <a:lumMod val="50000"/>
                  <a:lumOff val="50000"/>
                </a:schemeClr>
              </a:solidFill>
              <a:round/>
            </a:ln>
            <a:effectLst/>
          </c:spPr>
          <c:marker>
            <c:symbol val="none"/>
          </c:marker>
          <c:cat>
            <c:numRef>
              <c:f>Sheet1!$A$2:$A$77</c:f>
              <c:numCache>
                <c:formatCode>m/d/yy</c:formatCode>
                <c:ptCount val="76"/>
                <c:pt idx="0">
                  <c:v>43100</c:v>
                </c:pt>
                <c:pt idx="1">
                  <c:v>43131</c:v>
                </c:pt>
                <c:pt idx="2">
                  <c:v>43159</c:v>
                </c:pt>
                <c:pt idx="3">
                  <c:v>43190</c:v>
                </c:pt>
                <c:pt idx="4">
                  <c:v>43220</c:v>
                </c:pt>
                <c:pt idx="5">
                  <c:v>43251</c:v>
                </c:pt>
                <c:pt idx="6">
                  <c:v>43281</c:v>
                </c:pt>
                <c:pt idx="7">
                  <c:v>43312</c:v>
                </c:pt>
                <c:pt idx="8">
                  <c:v>43343</c:v>
                </c:pt>
                <c:pt idx="9">
                  <c:v>43373</c:v>
                </c:pt>
                <c:pt idx="10">
                  <c:v>43404</c:v>
                </c:pt>
                <c:pt idx="11">
                  <c:v>43434</c:v>
                </c:pt>
                <c:pt idx="12">
                  <c:v>43465</c:v>
                </c:pt>
                <c:pt idx="13">
                  <c:v>43496</c:v>
                </c:pt>
                <c:pt idx="14">
                  <c:v>43524</c:v>
                </c:pt>
                <c:pt idx="15">
                  <c:v>43555</c:v>
                </c:pt>
                <c:pt idx="16">
                  <c:v>43585</c:v>
                </c:pt>
                <c:pt idx="17">
                  <c:v>43616</c:v>
                </c:pt>
                <c:pt idx="18">
                  <c:v>43646</c:v>
                </c:pt>
                <c:pt idx="19">
                  <c:v>43677</c:v>
                </c:pt>
                <c:pt idx="20">
                  <c:v>43708</c:v>
                </c:pt>
                <c:pt idx="21">
                  <c:v>43738</c:v>
                </c:pt>
                <c:pt idx="22">
                  <c:v>43769</c:v>
                </c:pt>
                <c:pt idx="23">
                  <c:v>43799</c:v>
                </c:pt>
                <c:pt idx="24">
                  <c:v>43830</c:v>
                </c:pt>
                <c:pt idx="25">
                  <c:v>43861</c:v>
                </c:pt>
                <c:pt idx="26">
                  <c:v>43890</c:v>
                </c:pt>
                <c:pt idx="27">
                  <c:v>43921</c:v>
                </c:pt>
                <c:pt idx="28">
                  <c:v>43951</c:v>
                </c:pt>
                <c:pt idx="29">
                  <c:v>43982</c:v>
                </c:pt>
                <c:pt idx="30">
                  <c:v>44012</c:v>
                </c:pt>
                <c:pt idx="31">
                  <c:v>44043</c:v>
                </c:pt>
                <c:pt idx="32">
                  <c:v>44074</c:v>
                </c:pt>
                <c:pt idx="33">
                  <c:v>44104</c:v>
                </c:pt>
                <c:pt idx="34">
                  <c:v>44135</c:v>
                </c:pt>
                <c:pt idx="35">
                  <c:v>44165</c:v>
                </c:pt>
                <c:pt idx="36">
                  <c:v>44196</c:v>
                </c:pt>
                <c:pt idx="37">
                  <c:v>44227</c:v>
                </c:pt>
                <c:pt idx="38">
                  <c:v>44255</c:v>
                </c:pt>
                <c:pt idx="39">
                  <c:v>44286</c:v>
                </c:pt>
                <c:pt idx="40">
                  <c:v>44316</c:v>
                </c:pt>
                <c:pt idx="41">
                  <c:v>44347</c:v>
                </c:pt>
                <c:pt idx="42">
                  <c:v>44377</c:v>
                </c:pt>
                <c:pt idx="43">
                  <c:v>44408</c:v>
                </c:pt>
                <c:pt idx="44">
                  <c:v>44439</c:v>
                </c:pt>
                <c:pt idx="45">
                  <c:v>44469</c:v>
                </c:pt>
                <c:pt idx="46">
                  <c:v>44500</c:v>
                </c:pt>
                <c:pt idx="47">
                  <c:v>44530</c:v>
                </c:pt>
                <c:pt idx="48">
                  <c:v>44561</c:v>
                </c:pt>
                <c:pt idx="49">
                  <c:v>44592</c:v>
                </c:pt>
                <c:pt idx="50">
                  <c:v>44620</c:v>
                </c:pt>
                <c:pt idx="51">
                  <c:v>44651</c:v>
                </c:pt>
                <c:pt idx="52">
                  <c:v>44681</c:v>
                </c:pt>
                <c:pt idx="53">
                  <c:v>44712</c:v>
                </c:pt>
                <c:pt idx="54">
                  <c:v>44742</c:v>
                </c:pt>
                <c:pt idx="55">
                  <c:v>44773</c:v>
                </c:pt>
                <c:pt idx="56">
                  <c:v>44804</c:v>
                </c:pt>
                <c:pt idx="57">
                  <c:v>44834</c:v>
                </c:pt>
                <c:pt idx="58">
                  <c:v>44865</c:v>
                </c:pt>
                <c:pt idx="59">
                  <c:v>44895</c:v>
                </c:pt>
                <c:pt idx="60">
                  <c:v>44926</c:v>
                </c:pt>
                <c:pt idx="61">
                  <c:v>44957</c:v>
                </c:pt>
                <c:pt idx="62">
                  <c:v>44985</c:v>
                </c:pt>
                <c:pt idx="63">
                  <c:v>45016</c:v>
                </c:pt>
                <c:pt idx="64">
                  <c:v>45046</c:v>
                </c:pt>
                <c:pt idx="65">
                  <c:v>45077</c:v>
                </c:pt>
                <c:pt idx="66">
                  <c:v>45107</c:v>
                </c:pt>
                <c:pt idx="67">
                  <c:v>45138</c:v>
                </c:pt>
                <c:pt idx="68">
                  <c:v>45169</c:v>
                </c:pt>
                <c:pt idx="69">
                  <c:v>45199</c:v>
                </c:pt>
                <c:pt idx="70">
                  <c:v>45230</c:v>
                </c:pt>
                <c:pt idx="71">
                  <c:v>45260</c:v>
                </c:pt>
                <c:pt idx="72">
                  <c:v>45291</c:v>
                </c:pt>
                <c:pt idx="73">
                  <c:v>45322</c:v>
                </c:pt>
                <c:pt idx="74">
                  <c:v>45351</c:v>
                </c:pt>
                <c:pt idx="75">
                  <c:v>45382</c:v>
                </c:pt>
              </c:numCache>
            </c:numRef>
          </c:cat>
          <c:val>
            <c:numRef>
              <c:f>Sheet1!$D$2:$D$77</c:f>
              <c:numCache>
                <c:formatCode>0.0%_);\(0.0%\);0.0%_);@_)</c:formatCode>
                <c:ptCount val="76"/>
                <c:pt idx="0">
                  <c:v>0</c:v>
                </c:pt>
                <c:pt idx="1">
                  <c:v>3.4427065262358392E-2</c:v>
                </c:pt>
                <c:pt idx="2">
                  <c:v>-3.4926108024066926E-2</c:v>
                </c:pt>
                <c:pt idx="3">
                  <c:v>-6.9532229861592132E-2</c:v>
                </c:pt>
                <c:pt idx="4">
                  <c:v>-3.1238917041945147E-2</c:v>
                </c:pt>
                <c:pt idx="5">
                  <c:v>-6.6057175122304468E-2</c:v>
                </c:pt>
                <c:pt idx="6">
                  <c:v>-7.514640907502812E-2</c:v>
                </c:pt>
                <c:pt idx="7">
                  <c:v>-1.4904073436326382E-2</c:v>
                </c:pt>
                <c:pt idx="8">
                  <c:v>-5.406332596132879E-3</c:v>
                </c:pt>
                <c:pt idx="9">
                  <c:v>-9.595212425288413E-2</c:v>
                </c:pt>
                <c:pt idx="10">
                  <c:v>-0.15903021206164258</c:v>
                </c:pt>
                <c:pt idx="11">
                  <c:v>-7.1824099863243007E-2</c:v>
                </c:pt>
                <c:pt idx="12">
                  <c:v>-7.304957299118553E-2</c:v>
                </c:pt>
                <c:pt idx="13">
                  <c:v>-9.0908158421655783E-2</c:v>
                </c:pt>
                <c:pt idx="14">
                  <c:v>-9.0621891457427273E-2</c:v>
                </c:pt>
                <c:pt idx="15">
                  <c:v>-6.6951562045458601E-3</c:v>
                </c:pt>
                <c:pt idx="16">
                  <c:v>-1.1269284162460647E-3</c:v>
                </c:pt>
                <c:pt idx="17">
                  <c:v>1.0357429042926469E-3</c:v>
                </c:pt>
                <c:pt idx="18">
                  <c:v>-1.7104255213026276E-3</c:v>
                </c:pt>
                <c:pt idx="19">
                  <c:v>-5.3762850512803273E-2</c:v>
                </c:pt>
                <c:pt idx="20">
                  <c:v>-8.1429627267854854E-2</c:v>
                </c:pt>
                <c:pt idx="21">
                  <c:v>-5.3169620365533521E-2</c:v>
                </c:pt>
                <c:pt idx="22">
                  <c:v>-1.2218113895069105E-2</c:v>
                </c:pt>
                <c:pt idx="23">
                  <c:v>-1.7765184524270561E-2</c:v>
                </c:pt>
                <c:pt idx="24">
                  <c:v>-2.832313843615708E-3</c:v>
                </c:pt>
                <c:pt idx="25">
                  <c:v>-1.070766155482028E-2</c:v>
                </c:pt>
                <c:pt idx="26">
                  <c:v>-8.2651948716596313E-2</c:v>
                </c:pt>
                <c:pt idx="27">
                  <c:v>-0.31321523158793008</c:v>
                </c:pt>
                <c:pt idx="28">
                  <c:v>-0.20235717285231758</c:v>
                </c:pt>
                <c:pt idx="29">
                  <c:v>-0.22453988519386259</c:v>
                </c:pt>
                <c:pt idx="30">
                  <c:v>-0.17184736251113863</c:v>
                </c:pt>
                <c:pt idx="31">
                  <c:v>-8.5864682339480636E-2</c:v>
                </c:pt>
                <c:pt idx="32">
                  <c:v>-5.3912427075843872E-2</c:v>
                </c:pt>
                <c:pt idx="33">
                  <c:v>-4.8023343076213809E-2</c:v>
                </c:pt>
                <c:pt idx="34">
                  <c:v>-3.7323367700652255E-2</c:v>
                </c:pt>
                <c:pt idx="35">
                  <c:v>4.5698976784444234E-2</c:v>
                </c:pt>
                <c:pt idx="36">
                  <c:v>0.15227388043859769</c:v>
                </c:pt>
                <c:pt idx="37">
                  <c:v>0.12542789284751077</c:v>
                </c:pt>
                <c:pt idx="38">
                  <c:v>0.18427873475054857</c:v>
                </c:pt>
                <c:pt idx="39">
                  <c:v>0.21115119327796128</c:v>
                </c:pt>
                <c:pt idx="40">
                  <c:v>0.19993676244989933</c:v>
                </c:pt>
                <c:pt idx="41">
                  <c:v>0.30397663425704757</c:v>
                </c:pt>
                <c:pt idx="42">
                  <c:v>0.29488055246020939</c:v>
                </c:pt>
                <c:pt idx="43">
                  <c:v>0.30603082616230171</c:v>
                </c:pt>
                <c:pt idx="44">
                  <c:v>0.44893010451750381</c:v>
                </c:pt>
                <c:pt idx="45">
                  <c:v>0.45767513419300498</c:v>
                </c:pt>
                <c:pt idx="46">
                  <c:v>0.44607296759908266</c:v>
                </c:pt>
                <c:pt idx="47">
                  <c:v>0.40218035673502528</c:v>
                </c:pt>
                <c:pt idx="48">
                  <c:v>0.45454310113102014</c:v>
                </c:pt>
                <c:pt idx="49">
                  <c:v>0.43465980236698387</c:v>
                </c:pt>
                <c:pt idx="50">
                  <c:v>0.37721422767151203</c:v>
                </c:pt>
                <c:pt idx="51">
                  <c:v>0.42752236819687295</c:v>
                </c:pt>
                <c:pt idx="52">
                  <c:v>0.40365743699861323</c:v>
                </c:pt>
                <c:pt idx="53">
                  <c:v>0.32190381480417263</c:v>
                </c:pt>
                <c:pt idx="54">
                  <c:v>0.23272882066427214</c:v>
                </c:pt>
                <c:pt idx="55">
                  <c:v>0.34765126069840058</c:v>
                </c:pt>
                <c:pt idx="56">
                  <c:v>0.40302161452853702</c:v>
                </c:pt>
                <c:pt idx="57">
                  <c:v>0.31280795339440837</c:v>
                </c:pt>
                <c:pt idx="58">
                  <c:v>0.34647978096313525</c:v>
                </c:pt>
                <c:pt idx="59">
                  <c:v>0.41640245605520265</c:v>
                </c:pt>
                <c:pt idx="60">
                  <c:v>0.33885134023710384</c:v>
                </c:pt>
                <c:pt idx="61">
                  <c:v>0.29880126155265252</c:v>
                </c:pt>
                <c:pt idx="62">
                  <c:v>0.23945740944389104</c:v>
                </c:pt>
                <c:pt idx="63">
                  <c:v>0.2538261453923516</c:v>
                </c:pt>
                <c:pt idx="64">
                  <c:v>0.30606439557902188</c:v>
                </c:pt>
                <c:pt idx="65">
                  <c:v>0.34409499692346124</c:v>
                </c:pt>
                <c:pt idx="66">
                  <c:v>0.40721487905215725</c:v>
                </c:pt>
                <c:pt idx="67">
                  <c:v>0.44925476636706496</c:v>
                </c:pt>
                <c:pt idx="68">
                  <c:v>0.42165346329867326</c:v>
                </c:pt>
                <c:pt idx="69">
                  <c:v>0.4454559486117724</c:v>
                </c:pt>
                <c:pt idx="70">
                  <c:v>0.4024573904891624</c:v>
                </c:pt>
                <c:pt idx="71">
                  <c:v>0.4961697007434358</c:v>
                </c:pt>
                <c:pt idx="72">
                  <c:v>0.61740348352999064</c:v>
                </c:pt>
                <c:pt idx="73">
                  <c:v>0.65640093737219729</c:v>
                </c:pt>
                <c:pt idx="74">
                  <c:v>0.70177994813623767</c:v>
                </c:pt>
                <c:pt idx="75">
                  <c:v>0.71557430927597654</c:v>
                </c:pt>
              </c:numCache>
            </c:numRef>
          </c:val>
          <c:smooth val="0"/>
          <c:extLst>
            <c:ext xmlns:c16="http://schemas.microsoft.com/office/drawing/2014/chart" uri="{C3380CC4-5D6E-409C-BE32-E72D297353CC}">
              <c16:uniqueId val="{00000002-50A7-2842-9018-AD56616A1D65}"/>
            </c:ext>
          </c:extLst>
        </c:ser>
        <c:ser>
          <c:idx val="3"/>
          <c:order val="3"/>
          <c:tx>
            <c:strRef>
              <c:f>Sheet1!$E$1</c:f>
              <c:strCache>
                <c:ptCount val="1"/>
                <c:pt idx="0">
                  <c:v> MSCI Mexico </c:v>
                </c:pt>
              </c:strCache>
            </c:strRef>
          </c:tx>
          <c:spPr>
            <a:ln w="28575" cap="rnd">
              <a:solidFill>
                <a:schemeClr val="accent4"/>
              </a:solidFill>
              <a:round/>
            </a:ln>
            <a:effectLst/>
          </c:spPr>
          <c:marker>
            <c:symbol val="none"/>
          </c:marker>
          <c:cat>
            <c:numRef>
              <c:f>Sheet1!$A$2:$A$77</c:f>
              <c:numCache>
                <c:formatCode>m/d/yy</c:formatCode>
                <c:ptCount val="76"/>
                <c:pt idx="0">
                  <c:v>43100</c:v>
                </c:pt>
                <c:pt idx="1">
                  <c:v>43131</c:v>
                </c:pt>
                <c:pt idx="2">
                  <c:v>43159</c:v>
                </c:pt>
                <c:pt idx="3">
                  <c:v>43190</c:v>
                </c:pt>
                <c:pt idx="4">
                  <c:v>43220</c:v>
                </c:pt>
                <c:pt idx="5">
                  <c:v>43251</c:v>
                </c:pt>
                <c:pt idx="6">
                  <c:v>43281</c:v>
                </c:pt>
                <c:pt idx="7">
                  <c:v>43312</c:v>
                </c:pt>
                <c:pt idx="8">
                  <c:v>43343</c:v>
                </c:pt>
                <c:pt idx="9">
                  <c:v>43373</c:v>
                </c:pt>
                <c:pt idx="10">
                  <c:v>43404</c:v>
                </c:pt>
                <c:pt idx="11">
                  <c:v>43434</c:v>
                </c:pt>
                <c:pt idx="12">
                  <c:v>43465</c:v>
                </c:pt>
                <c:pt idx="13">
                  <c:v>43496</c:v>
                </c:pt>
                <c:pt idx="14">
                  <c:v>43524</c:v>
                </c:pt>
                <c:pt idx="15">
                  <c:v>43555</c:v>
                </c:pt>
                <c:pt idx="16">
                  <c:v>43585</c:v>
                </c:pt>
                <c:pt idx="17">
                  <c:v>43616</c:v>
                </c:pt>
                <c:pt idx="18">
                  <c:v>43646</c:v>
                </c:pt>
                <c:pt idx="19">
                  <c:v>43677</c:v>
                </c:pt>
                <c:pt idx="20">
                  <c:v>43708</c:v>
                </c:pt>
                <c:pt idx="21">
                  <c:v>43738</c:v>
                </c:pt>
                <c:pt idx="22">
                  <c:v>43769</c:v>
                </c:pt>
                <c:pt idx="23">
                  <c:v>43799</c:v>
                </c:pt>
                <c:pt idx="24">
                  <c:v>43830</c:v>
                </c:pt>
                <c:pt idx="25">
                  <c:v>43861</c:v>
                </c:pt>
                <c:pt idx="26">
                  <c:v>43890</c:v>
                </c:pt>
                <c:pt idx="27">
                  <c:v>43921</c:v>
                </c:pt>
                <c:pt idx="28">
                  <c:v>43951</c:v>
                </c:pt>
                <c:pt idx="29">
                  <c:v>43982</c:v>
                </c:pt>
                <c:pt idx="30">
                  <c:v>44012</c:v>
                </c:pt>
                <c:pt idx="31">
                  <c:v>44043</c:v>
                </c:pt>
                <c:pt idx="32">
                  <c:v>44074</c:v>
                </c:pt>
                <c:pt idx="33">
                  <c:v>44104</c:v>
                </c:pt>
                <c:pt idx="34">
                  <c:v>44135</c:v>
                </c:pt>
                <c:pt idx="35">
                  <c:v>44165</c:v>
                </c:pt>
                <c:pt idx="36">
                  <c:v>44196</c:v>
                </c:pt>
                <c:pt idx="37">
                  <c:v>44227</c:v>
                </c:pt>
                <c:pt idx="38">
                  <c:v>44255</c:v>
                </c:pt>
                <c:pt idx="39">
                  <c:v>44286</c:v>
                </c:pt>
                <c:pt idx="40">
                  <c:v>44316</c:v>
                </c:pt>
                <c:pt idx="41">
                  <c:v>44347</c:v>
                </c:pt>
                <c:pt idx="42">
                  <c:v>44377</c:v>
                </c:pt>
                <c:pt idx="43">
                  <c:v>44408</c:v>
                </c:pt>
                <c:pt idx="44">
                  <c:v>44439</c:v>
                </c:pt>
                <c:pt idx="45">
                  <c:v>44469</c:v>
                </c:pt>
                <c:pt idx="46">
                  <c:v>44500</c:v>
                </c:pt>
                <c:pt idx="47">
                  <c:v>44530</c:v>
                </c:pt>
                <c:pt idx="48">
                  <c:v>44561</c:v>
                </c:pt>
                <c:pt idx="49">
                  <c:v>44592</c:v>
                </c:pt>
                <c:pt idx="50">
                  <c:v>44620</c:v>
                </c:pt>
                <c:pt idx="51">
                  <c:v>44651</c:v>
                </c:pt>
                <c:pt idx="52">
                  <c:v>44681</c:v>
                </c:pt>
                <c:pt idx="53">
                  <c:v>44712</c:v>
                </c:pt>
                <c:pt idx="54">
                  <c:v>44742</c:v>
                </c:pt>
                <c:pt idx="55">
                  <c:v>44773</c:v>
                </c:pt>
                <c:pt idx="56">
                  <c:v>44804</c:v>
                </c:pt>
                <c:pt idx="57">
                  <c:v>44834</c:v>
                </c:pt>
                <c:pt idx="58">
                  <c:v>44865</c:v>
                </c:pt>
                <c:pt idx="59">
                  <c:v>44895</c:v>
                </c:pt>
                <c:pt idx="60">
                  <c:v>44926</c:v>
                </c:pt>
                <c:pt idx="61">
                  <c:v>44957</c:v>
                </c:pt>
                <c:pt idx="62">
                  <c:v>44985</c:v>
                </c:pt>
                <c:pt idx="63">
                  <c:v>45016</c:v>
                </c:pt>
                <c:pt idx="64">
                  <c:v>45046</c:v>
                </c:pt>
                <c:pt idx="65">
                  <c:v>45077</c:v>
                </c:pt>
                <c:pt idx="66">
                  <c:v>45107</c:v>
                </c:pt>
                <c:pt idx="67">
                  <c:v>45138</c:v>
                </c:pt>
                <c:pt idx="68">
                  <c:v>45169</c:v>
                </c:pt>
                <c:pt idx="69">
                  <c:v>45199</c:v>
                </c:pt>
                <c:pt idx="70">
                  <c:v>45230</c:v>
                </c:pt>
                <c:pt idx="71">
                  <c:v>45260</c:v>
                </c:pt>
                <c:pt idx="72">
                  <c:v>45291</c:v>
                </c:pt>
                <c:pt idx="73">
                  <c:v>45322</c:v>
                </c:pt>
                <c:pt idx="74">
                  <c:v>45351</c:v>
                </c:pt>
                <c:pt idx="75">
                  <c:v>45382</c:v>
                </c:pt>
              </c:numCache>
            </c:numRef>
          </c:cat>
          <c:val>
            <c:numRef>
              <c:f>Sheet1!$E$2:$E$77</c:f>
              <c:numCache>
                <c:formatCode>0.0%_);\(0.0%\);0.0%_);@_)</c:formatCode>
                <c:ptCount val="76"/>
                <c:pt idx="0">
                  <c:v>0</c:v>
                </c:pt>
                <c:pt idx="1">
                  <c:v>7.8557475206660454E-2</c:v>
                </c:pt>
                <c:pt idx="2">
                  <c:v>1.4833439085593092E-3</c:v>
                </c:pt>
                <c:pt idx="3">
                  <c:v>9.0622839414098433E-3</c:v>
                </c:pt>
                <c:pt idx="4">
                  <c:v>3.1567312013206505E-2</c:v>
                </c:pt>
                <c:pt idx="5">
                  <c:v>-0.10942478539876488</c:v>
                </c:pt>
                <c:pt idx="6">
                  <c:v>-2.7150131924156051E-2</c:v>
                </c:pt>
                <c:pt idx="7">
                  <c:v>5.7047354235627123E-2</c:v>
                </c:pt>
                <c:pt idx="8">
                  <c:v>2.3651377390574879E-2</c:v>
                </c:pt>
                <c:pt idx="9">
                  <c:v>3.9996583540256259E-2</c:v>
                </c:pt>
                <c:pt idx="10">
                  <c:v>-0.14064530887624005</c:v>
                </c:pt>
                <c:pt idx="11">
                  <c:v>-0.18218601205007667</c:v>
                </c:pt>
                <c:pt idx="12">
                  <c:v>-0.15531655114294818</c:v>
                </c:pt>
                <c:pt idx="13">
                  <c:v>-7.2736277239754954E-2</c:v>
                </c:pt>
                <c:pt idx="14">
                  <c:v>-0.11156799271710749</c:v>
                </c:pt>
                <c:pt idx="15">
                  <c:v>-0.10877736118800729</c:v>
                </c:pt>
                <c:pt idx="16">
                  <c:v>-6.2309172902862309E-2</c:v>
                </c:pt>
                <c:pt idx="17">
                  <c:v>-0.12891035867375056</c:v>
                </c:pt>
                <c:pt idx="18">
                  <c:v>-9.8843749425974181E-2</c:v>
                </c:pt>
                <c:pt idx="19">
                  <c:v>-0.1333274835300744</c:v>
                </c:pt>
                <c:pt idx="20">
                  <c:v>-0.13693813759475815</c:v>
                </c:pt>
                <c:pt idx="21">
                  <c:v>-0.1143047743105583</c:v>
                </c:pt>
                <c:pt idx="22">
                  <c:v>-8.3019356324749993E-2</c:v>
                </c:pt>
                <c:pt idx="23">
                  <c:v>-0.1020369624348656</c:v>
                </c:pt>
                <c:pt idx="24">
                  <c:v>-5.9290355255002591E-2</c:v>
                </c:pt>
                <c:pt idx="25">
                  <c:v>-4.6419520362791289E-2</c:v>
                </c:pt>
                <c:pt idx="26">
                  <c:v>-0.14178516045927625</c:v>
                </c:pt>
                <c:pt idx="27">
                  <c:v>-0.39286568223116491</c:v>
                </c:pt>
                <c:pt idx="28">
                  <c:v>-0.36666506991484749</c:v>
                </c:pt>
                <c:pt idx="29">
                  <c:v>-0.32565610797890709</c:v>
                </c:pt>
                <c:pt idx="30">
                  <c:v>-0.3262883806692527</c:v>
                </c:pt>
                <c:pt idx="31">
                  <c:v>-0.30706561456949688</c:v>
                </c:pt>
                <c:pt idx="32">
                  <c:v>-0.30304302496828539</c:v>
                </c:pt>
                <c:pt idx="33">
                  <c:v>-0.29541581350515278</c:v>
                </c:pt>
                <c:pt idx="34">
                  <c:v>-0.27903862563428472</c:v>
                </c:pt>
                <c:pt idx="35">
                  <c:v>-0.13322495580908467</c:v>
                </c:pt>
                <c:pt idx="36">
                  <c:v>-7.6705874985174005E-2</c:v>
                </c:pt>
                <c:pt idx="37">
                  <c:v>-0.11580797635685824</c:v>
                </c:pt>
                <c:pt idx="38">
                  <c:v>-0.11228923743930486</c:v>
                </c:pt>
                <c:pt idx="39">
                  <c:v>-3.7936546844895225E-2</c:v>
                </c:pt>
                <c:pt idx="40">
                  <c:v>-1.0594345087257317E-2</c:v>
                </c:pt>
                <c:pt idx="41">
                  <c:v>6.9640013446486071E-2</c:v>
                </c:pt>
                <c:pt idx="42">
                  <c:v>5.0022514831880693E-2</c:v>
                </c:pt>
                <c:pt idx="43">
                  <c:v>7.4091792893435482E-2</c:v>
                </c:pt>
                <c:pt idx="44">
                  <c:v>0.13383474483458802</c:v>
                </c:pt>
                <c:pt idx="45">
                  <c:v>6.485943949702988E-2</c:v>
                </c:pt>
                <c:pt idx="46">
                  <c:v>6.2950730609036443E-2</c:v>
                </c:pt>
                <c:pt idx="47">
                  <c:v>2.737984877847488E-4</c:v>
                </c:pt>
                <c:pt idx="48">
                  <c:v>0.13135009669198872</c:v>
                </c:pt>
                <c:pt idx="49">
                  <c:v>7.1995807583573157E-2</c:v>
                </c:pt>
                <c:pt idx="50">
                  <c:v>0.12471164177101501</c:v>
                </c:pt>
                <c:pt idx="51">
                  <c:v>0.22879546789599359</c:v>
                </c:pt>
                <c:pt idx="52">
                  <c:v>9.3059847357574776E-2</c:v>
                </c:pt>
                <c:pt idx="53">
                  <c:v>0.1554816674059436</c:v>
                </c:pt>
                <c:pt idx="54">
                  <c:v>4.2338419578341169E-2</c:v>
                </c:pt>
                <c:pt idx="55">
                  <c:v>4.1740251123954408E-2</c:v>
                </c:pt>
                <c:pt idx="56">
                  <c:v>-1.0385143245602468E-2</c:v>
                </c:pt>
                <c:pt idx="57">
                  <c:v>-1.4464291158654552E-2</c:v>
                </c:pt>
                <c:pt idx="58">
                  <c:v>0.12204029715017417</c:v>
                </c:pt>
                <c:pt idx="59">
                  <c:v>0.18931465741790965</c:v>
                </c:pt>
                <c:pt idx="60">
                  <c:v>0.10849087692652537</c:v>
                </c:pt>
                <c:pt idx="61">
                  <c:v>0.29711187245128579</c:v>
                </c:pt>
                <c:pt idx="62">
                  <c:v>0.29457887397450966</c:v>
                </c:pt>
                <c:pt idx="63">
                  <c:v>0.33390207786779214</c:v>
                </c:pt>
                <c:pt idx="64">
                  <c:v>0.36796388917487155</c:v>
                </c:pt>
                <c:pt idx="65">
                  <c:v>0.33295006095168067</c:v>
                </c:pt>
                <c:pt idx="66">
                  <c:v>0.40846077864130903</c:v>
                </c:pt>
                <c:pt idx="67">
                  <c:v>0.47343810252986729</c:v>
                </c:pt>
                <c:pt idx="68">
                  <c:v>0.40710138683379293</c:v>
                </c:pt>
                <c:pt idx="69">
                  <c:v>0.31712048583716101</c:v>
                </c:pt>
                <c:pt idx="70">
                  <c:v>0.23532247501066306</c:v>
                </c:pt>
                <c:pt idx="71">
                  <c:v>0.4270065670764851</c:v>
                </c:pt>
                <c:pt idx="72">
                  <c:v>0.56206861465338731</c:v>
                </c:pt>
                <c:pt idx="73">
                  <c:v>0.53302359188582638</c:v>
                </c:pt>
                <c:pt idx="74">
                  <c:v>0.48956963693224953</c:v>
                </c:pt>
                <c:pt idx="75">
                  <c:v>0.56989381768731184</c:v>
                </c:pt>
              </c:numCache>
            </c:numRef>
          </c:val>
          <c:smooth val="0"/>
          <c:extLst>
            <c:ext xmlns:c16="http://schemas.microsoft.com/office/drawing/2014/chart" uri="{C3380CC4-5D6E-409C-BE32-E72D297353CC}">
              <c16:uniqueId val="{00000003-50A7-2842-9018-AD56616A1D65}"/>
            </c:ext>
          </c:extLst>
        </c:ser>
        <c:ser>
          <c:idx val="4"/>
          <c:order val="4"/>
          <c:tx>
            <c:strRef>
              <c:f>Sheet1!$F$1</c:f>
              <c:strCache>
                <c:ptCount val="1"/>
                <c:pt idx="0">
                  <c:v> MSCI China </c:v>
                </c:pt>
              </c:strCache>
            </c:strRef>
          </c:tx>
          <c:spPr>
            <a:ln w="28575" cap="rnd">
              <a:solidFill>
                <a:schemeClr val="accent5"/>
              </a:solidFill>
              <a:round/>
            </a:ln>
            <a:effectLst/>
          </c:spPr>
          <c:marker>
            <c:symbol val="none"/>
          </c:marker>
          <c:cat>
            <c:numRef>
              <c:f>Sheet1!$A$2:$A$77</c:f>
              <c:numCache>
                <c:formatCode>m/d/yy</c:formatCode>
                <c:ptCount val="76"/>
                <c:pt idx="0">
                  <c:v>43100</c:v>
                </c:pt>
                <c:pt idx="1">
                  <c:v>43131</c:v>
                </c:pt>
                <c:pt idx="2">
                  <c:v>43159</c:v>
                </c:pt>
                <c:pt idx="3">
                  <c:v>43190</c:v>
                </c:pt>
                <c:pt idx="4">
                  <c:v>43220</c:v>
                </c:pt>
                <c:pt idx="5">
                  <c:v>43251</c:v>
                </c:pt>
                <c:pt idx="6">
                  <c:v>43281</c:v>
                </c:pt>
                <c:pt idx="7">
                  <c:v>43312</c:v>
                </c:pt>
                <c:pt idx="8">
                  <c:v>43343</c:v>
                </c:pt>
                <c:pt idx="9">
                  <c:v>43373</c:v>
                </c:pt>
                <c:pt idx="10">
                  <c:v>43404</c:v>
                </c:pt>
                <c:pt idx="11">
                  <c:v>43434</c:v>
                </c:pt>
                <c:pt idx="12">
                  <c:v>43465</c:v>
                </c:pt>
                <c:pt idx="13">
                  <c:v>43496</c:v>
                </c:pt>
                <c:pt idx="14">
                  <c:v>43524</c:v>
                </c:pt>
                <c:pt idx="15">
                  <c:v>43555</c:v>
                </c:pt>
                <c:pt idx="16">
                  <c:v>43585</c:v>
                </c:pt>
                <c:pt idx="17">
                  <c:v>43616</c:v>
                </c:pt>
                <c:pt idx="18">
                  <c:v>43646</c:v>
                </c:pt>
                <c:pt idx="19">
                  <c:v>43677</c:v>
                </c:pt>
                <c:pt idx="20">
                  <c:v>43708</c:v>
                </c:pt>
                <c:pt idx="21">
                  <c:v>43738</c:v>
                </c:pt>
                <c:pt idx="22">
                  <c:v>43769</c:v>
                </c:pt>
                <c:pt idx="23">
                  <c:v>43799</c:v>
                </c:pt>
                <c:pt idx="24">
                  <c:v>43830</c:v>
                </c:pt>
                <c:pt idx="25">
                  <c:v>43861</c:v>
                </c:pt>
                <c:pt idx="26">
                  <c:v>43890</c:v>
                </c:pt>
                <c:pt idx="27">
                  <c:v>43921</c:v>
                </c:pt>
                <c:pt idx="28">
                  <c:v>43951</c:v>
                </c:pt>
                <c:pt idx="29">
                  <c:v>43982</c:v>
                </c:pt>
                <c:pt idx="30">
                  <c:v>44012</c:v>
                </c:pt>
                <c:pt idx="31">
                  <c:v>44043</c:v>
                </c:pt>
                <c:pt idx="32">
                  <c:v>44074</c:v>
                </c:pt>
                <c:pt idx="33">
                  <c:v>44104</c:v>
                </c:pt>
                <c:pt idx="34">
                  <c:v>44135</c:v>
                </c:pt>
                <c:pt idx="35">
                  <c:v>44165</c:v>
                </c:pt>
                <c:pt idx="36">
                  <c:v>44196</c:v>
                </c:pt>
                <c:pt idx="37">
                  <c:v>44227</c:v>
                </c:pt>
                <c:pt idx="38">
                  <c:v>44255</c:v>
                </c:pt>
                <c:pt idx="39">
                  <c:v>44286</c:v>
                </c:pt>
                <c:pt idx="40">
                  <c:v>44316</c:v>
                </c:pt>
                <c:pt idx="41">
                  <c:v>44347</c:v>
                </c:pt>
                <c:pt idx="42">
                  <c:v>44377</c:v>
                </c:pt>
                <c:pt idx="43">
                  <c:v>44408</c:v>
                </c:pt>
                <c:pt idx="44">
                  <c:v>44439</c:v>
                </c:pt>
                <c:pt idx="45">
                  <c:v>44469</c:v>
                </c:pt>
                <c:pt idx="46">
                  <c:v>44500</c:v>
                </c:pt>
                <c:pt idx="47">
                  <c:v>44530</c:v>
                </c:pt>
                <c:pt idx="48">
                  <c:v>44561</c:v>
                </c:pt>
                <c:pt idx="49">
                  <c:v>44592</c:v>
                </c:pt>
                <c:pt idx="50">
                  <c:v>44620</c:v>
                </c:pt>
                <c:pt idx="51">
                  <c:v>44651</c:v>
                </c:pt>
                <c:pt idx="52">
                  <c:v>44681</c:v>
                </c:pt>
                <c:pt idx="53">
                  <c:v>44712</c:v>
                </c:pt>
                <c:pt idx="54">
                  <c:v>44742</c:v>
                </c:pt>
                <c:pt idx="55">
                  <c:v>44773</c:v>
                </c:pt>
                <c:pt idx="56">
                  <c:v>44804</c:v>
                </c:pt>
                <c:pt idx="57">
                  <c:v>44834</c:v>
                </c:pt>
                <c:pt idx="58">
                  <c:v>44865</c:v>
                </c:pt>
                <c:pt idx="59">
                  <c:v>44895</c:v>
                </c:pt>
                <c:pt idx="60">
                  <c:v>44926</c:v>
                </c:pt>
                <c:pt idx="61">
                  <c:v>44957</c:v>
                </c:pt>
                <c:pt idx="62">
                  <c:v>44985</c:v>
                </c:pt>
                <c:pt idx="63">
                  <c:v>45016</c:v>
                </c:pt>
                <c:pt idx="64">
                  <c:v>45046</c:v>
                </c:pt>
                <c:pt idx="65">
                  <c:v>45077</c:v>
                </c:pt>
                <c:pt idx="66">
                  <c:v>45107</c:v>
                </c:pt>
                <c:pt idx="67">
                  <c:v>45138</c:v>
                </c:pt>
                <c:pt idx="68">
                  <c:v>45169</c:v>
                </c:pt>
                <c:pt idx="69">
                  <c:v>45199</c:v>
                </c:pt>
                <c:pt idx="70">
                  <c:v>45230</c:v>
                </c:pt>
                <c:pt idx="71">
                  <c:v>45260</c:v>
                </c:pt>
                <c:pt idx="72">
                  <c:v>45291</c:v>
                </c:pt>
                <c:pt idx="73">
                  <c:v>45322</c:v>
                </c:pt>
                <c:pt idx="74">
                  <c:v>45351</c:v>
                </c:pt>
                <c:pt idx="75">
                  <c:v>45382</c:v>
                </c:pt>
              </c:numCache>
            </c:numRef>
          </c:cat>
          <c:val>
            <c:numRef>
              <c:f>Sheet1!$F$2:$F$77</c:f>
              <c:numCache>
                <c:formatCode>0.0%_);\(0.0%\);0.0%_);@_)</c:formatCode>
                <c:ptCount val="76"/>
                <c:pt idx="0">
                  <c:v>0</c:v>
                </c:pt>
                <c:pt idx="1">
                  <c:v>0.12488124923730237</c:v>
                </c:pt>
                <c:pt idx="2">
                  <c:v>5.2843063691480285E-2</c:v>
                </c:pt>
                <c:pt idx="3">
                  <c:v>1.8189915466573892E-2</c:v>
                </c:pt>
                <c:pt idx="4">
                  <c:v>1.7948523949217199E-2</c:v>
                </c:pt>
                <c:pt idx="5">
                  <c:v>3.6644065490377464E-2</c:v>
                </c:pt>
                <c:pt idx="6">
                  <c:v>-1.7468318230872248E-2</c:v>
                </c:pt>
                <c:pt idx="7">
                  <c:v>-4.1975618739537368E-2</c:v>
                </c:pt>
                <c:pt idx="8">
                  <c:v>-7.8343815308819953E-2</c:v>
                </c:pt>
                <c:pt idx="9">
                  <c:v>-9.1237642128272678E-2</c:v>
                </c:pt>
                <c:pt idx="10">
                  <c:v>-0.19546600889577637</c:v>
                </c:pt>
                <c:pt idx="11">
                  <c:v>-0.1364962302259336</c:v>
                </c:pt>
                <c:pt idx="12">
                  <c:v>-0.18875779436538154</c:v>
                </c:pt>
                <c:pt idx="13">
                  <c:v>-9.9043255110555783E-2</c:v>
                </c:pt>
                <c:pt idx="14">
                  <c:v>-6.7942690700466435E-2</c:v>
                </c:pt>
                <c:pt idx="15">
                  <c:v>-4.5238870633615647E-2</c:v>
                </c:pt>
                <c:pt idx="16">
                  <c:v>-2.3970933807800687E-2</c:v>
                </c:pt>
                <c:pt idx="17">
                  <c:v>-0.15170440266954721</c:v>
                </c:pt>
                <c:pt idx="18">
                  <c:v>-8.3579560631627636E-2</c:v>
                </c:pt>
                <c:pt idx="19">
                  <c:v>-8.8546143687567302E-2</c:v>
                </c:pt>
                <c:pt idx="20">
                  <c:v>-0.1266965594949947</c:v>
                </c:pt>
                <c:pt idx="21">
                  <c:v>-0.12691832133607472</c:v>
                </c:pt>
                <c:pt idx="22">
                  <c:v>-9.1674424372373053E-2</c:v>
                </c:pt>
                <c:pt idx="23">
                  <c:v>-7.5478250287214332E-2</c:v>
                </c:pt>
                <c:pt idx="24">
                  <c:v>1.53635882646741E-3</c:v>
                </c:pt>
                <c:pt idx="25">
                  <c:v>-4.6568742690695109E-2</c:v>
                </c:pt>
                <c:pt idx="26">
                  <c:v>-3.7298037986111754E-2</c:v>
                </c:pt>
                <c:pt idx="27">
                  <c:v>-0.10077678857747441</c:v>
                </c:pt>
                <c:pt idx="28">
                  <c:v>-4.3997501898012881E-2</c:v>
                </c:pt>
                <c:pt idx="29">
                  <c:v>-4.8716427377583638E-2</c:v>
                </c:pt>
                <c:pt idx="30">
                  <c:v>3.672584062477835E-2</c:v>
                </c:pt>
                <c:pt idx="31">
                  <c:v>0.13463490261389799</c:v>
                </c:pt>
                <c:pt idx="32">
                  <c:v>0.19903008131363586</c:v>
                </c:pt>
                <c:pt idx="33">
                  <c:v>0.16626671387594705</c:v>
                </c:pt>
                <c:pt idx="34">
                  <c:v>0.22795315957404272</c:v>
                </c:pt>
                <c:pt idx="35">
                  <c:v>0.26200478766661495</c:v>
                </c:pt>
                <c:pt idx="36">
                  <c:v>0.29692909905695819</c:v>
                </c:pt>
                <c:pt idx="37">
                  <c:v>0.39242319076291676</c:v>
                </c:pt>
                <c:pt idx="38">
                  <c:v>0.37800507676333073</c:v>
                </c:pt>
                <c:pt idx="39">
                  <c:v>0.29140107843861296</c:v>
                </c:pt>
                <c:pt idx="40">
                  <c:v>0.30932351948239334</c:v>
                </c:pt>
                <c:pt idx="41">
                  <c:v>0.31939527763489628</c:v>
                </c:pt>
                <c:pt idx="42">
                  <c:v>0.32068665558374243</c:v>
                </c:pt>
                <c:pt idx="43">
                  <c:v>0.13786106831678246</c:v>
                </c:pt>
                <c:pt idx="44">
                  <c:v>0.13790634030328119</c:v>
                </c:pt>
                <c:pt idx="45">
                  <c:v>8.0751939802423456E-2</c:v>
                </c:pt>
                <c:pt idx="46">
                  <c:v>0.11485536599106561</c:v>
                </c:pt>
                <c:pt idx="47">
                  <c:v>4.8278137834064649E-2</c:v>
                </c:pt>
                <c:pt idx="48">
                  <c:v>1.5244518236082083E-2</c:v>
                </c:pt>
                <c:pt idx="49">
                  <c:v>-1.4705673601227875E-2</c:v>
                </c:pt>
                <c:pt idx="50">
                  <c:v>-5.3130441092093417E-2</c:v>
                </c:pt>
                <c:pt idx="51">
                  <c:v>-0.12884315925757606</c:v>
                </c:pt>
                <c:pt idx="52">
                  <c:v>-0.16441881116697654</c:v>
                </c:pt>
                <c:pt idx="53">
                  <c:v>-0.15457056398542846</c:v>
                </c:pt>
                <c:pt idx="54">
                  <c:v>-9.9112426902893458E-2</c:v>
                </c:pt>
                <c:pt idx="55">
                  <c:v>-0.18467058469771003</c:v>
                </c:pt>
                <c:pt idx="56">
                  <c:v>-0.1828490978251468</c:v>
                </c:pt>
                <c:pt idx="57">
                  <c:v>-0.3017806055995802</c:v>
                </c:pt>
                <c:pt idx="58">
                  <c:v>-0.4191493668694799</c:v>
                </c:pt>
                <c:pt idx="59">
                  <c:v>-0.24658917603914554</c:v>
                </c:pt>
                <c:pt idx="60">
                  <c:v>-0.20740353208354889</c:v>
                </c:pt>
                <c:pt idx="61">
                  <c:v>-0.11403093118205199</c:v>
                </c:pt>
                <c:pt idx="62">
                  <c:v>-0.20594904114836976</c:v>
                </c:pt>
                <c:pt idx="63">
                  <c:v>-0.17008951175447906</c:v>
                </c:pt>
                <c:pt idx="64">
                  <c:v>-0.21288887459549422</c:v>
                </c:pt>
                <c:pt idx="65">
                  <c:v>-0.27925657156955619</c:v>
                </c:pt>
                <c:pt idx="66">
                  <c:v>-0.25066027085401998</c:v>
                </c:pt>
                <c:pt idx="67">
                  <c:v>-0.17004124007649957</c:v>
                </c:pt>
                <c:pt idx="68">
                  <c:v>-0.24436753264198507</c:v>
                </c:pt>
                <c:pt idx="69">
                  <c:v>-0.26517533070820076</c:v>
                </c:pt>
                <c:pt idx="70">
                  <c:v>-0.29649717495483086</c:v>
                </c:pt>
                <c:pt idx="71">
                  <c:v>-0.27876674563689896</c:v>
                </c:pt>
                <c:pt idx="72">
                  <c:v>-0.29615463867735536</c:v>
                </c:pt>
                <c:pt idx="73">
                  <c:v>-0.37084594118901282</c:v>
                </c:pt>
                <c:pt idx="74">
                  <c:v>-0.31803375560276859</c:v>
                </c:pt>
                <c:pt idx="75">
                  <c:v>-0.3116015209704589</c:v>
                </c:pt>
              </c:numCache>
            </c:numRef>
          </c:val>
          <c:smooth val="0"/>
          <c:extLst>
            <c:ext xmlns:c16="http://schemas.microsoft.com/office/drawing/2014/chart" uri="{C3380CC4-5D6E-409C-BE32-E72D297353CC}">
              <c16:uniqueId val="{00000004-50A7-2842-9018-AD56616A1D65}"/>
            </c:ext>
          </c:extLst>
        </c:ser>
        <c:dLbls>
          <c:showLegendKey val="0"/>
          <c:showVal val="0"/>
          <c:showCatName val="0"/>
          <c:showSerName val="0"/>
          <c:showPercent val="0"/>
          <c:showBubbleSize val="0"/>
        </c:dLbls>
        <c:smooth val="0"/>
        <c:axId val="1962025727"/>
        <c:axId val="1962124671"/>
      </c:lineChart>
      <c:dateAx>
        <c:axId val="1962025727"/>
        <c:scaling>
          <c:orientation val="minMax"/>
        </c:scaling>
        <c:delete val="0"/>
        <c:axPos val="b"/>
        <c:numFmt formatCode="yyyy" sourceLinked="0"/>
        <c:majorTickMark val="out"/>
        <c:minorTickMark val="none"/>
        <c:tickLblPos val="low"/>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62124671"/>
        <c:crosses val="autoZero"/>
        <c:auto val="1"/>
        <c:lblOffset val="100"/>
        <c:baseTimeUnit val="months"/>
        <c:majorUnit val="12"/>
        <c:majorTimeUnit val="months"/>
      </c:dateAx>
      <c:valAx>
        <c:axId val="1962124671"/>
        <c:scaling>
          <c:orientation val="minMax"/>
        </c:scaling>
        <c:delete val="0"/>
        <c:axPos val="l"/>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620257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083452106662536E-2"/>
          <c:y val="2.186678678233395E-2"/>
          <c:w val="0.88966180767331693"/>
          <c:h val="0.8577419700041895"/>
        </c:manualLayout>
      </c:layout>
      <c:lineChart>
        <c:grouping val="standard"/>
        <c:varyColors val="0"/>
        <c:ser>
          <c:idx val="2"/>
          <c:order val="0"/>
          <c:tx>
            <c:strRef>
              <c:f>Sheet1!$D$1</c:f>
              <c:strCache>
                <c:ptCount val="1"/>
                <c:pt idx="0">
                  <c:v>0</c:v>
                </c:pt>
              </c:strCache>
            </c:strRef>
          </c:tx>
          <c:spPr>
            <a:ln w="19050" cap="flat">
              <a:solidFill>
                <a:schemeClr val="accent1"/>
              </a:solidFill>
              <a:prstDash val="sysDash"/>
              <a:miter lim="800000"/>
            </a:ln>
            <a:effectLst/>
          </c:spPr>
          <c:marker>
            <c:symbol val="none"/>
          </c:marker>
          <c:cat>
            <c:numRef>
              <c:f>Sheet1!$A$2:$A$532</c:f>
              <c:numCache>
                <c:formatCode>m/d/yy</c:formatCode>
                <c:ptCount val="531"/>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45289</c:v>
                </c:pt>
                <c:pt idx="528">
                  <c:v>45322</c:v>
                </c:pt>
                <c:pt idx="529">
                  <c:v>45351</c:v>
                </c:pt>
                <c:pt idx="530">
                  <c:v>45379</c:v>
                </c:pt>
              </c:numCache>
            </c:numRef>
          </c:cat>
          <c:val>
            <c:numRef>
              <c:f>Sheet1!$D$2:$D$532</c:f>
              <c:numCache>
                <c:formatCode>0.0</c:formatCode>
                <c:ptCount val="531"/>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10</c:v>
                </c:pt>
                <c:pt idx="23">
                  <c:v>10</c:v>
                </c:pt>
                <c:pt idx="24">
                  <c:v>10</c:v>
                </c:pt>
                <c:pt idx="25">
                  <c:v>10</c:v>
                </c:pt>
                <c:pt idx="26">
                  <c:v>10</c:v>
                </c:pt>
                <c:pt idx="27">
                  <c:v>10</c:v>
                </c:pt>
                <c:pt idx="28">
                  <c:v>10</c:v>
                </c:pt>
                <c:pt idx="29">
                  <c:v>10</c:v>
                </c:pt>
                <c:pt idx="30">
                  <c:v>10</c:v>
                </c:pt>
                <c:pt idx="31">
                  <c:v>10</c:v>
                </c:pt>
                <c:pt idx="32">
                  <c:v>10</c:v>
                </c:pt>
                <c:pt idx="33">
                  <c:v>10</c:v>
                </c:pt>
                <c:pt idx="34">
                  <c:v>10</c:v>
                </c:pt>
                <c:pt idx="35">
                  <c:v>10</c:v>
                </c:pt>
                <c:pt idx="36">
                  <c:v>10</c:v>
                </c:pt>
                <c:pt idx="37">
                  <c:v>10</c:v>
                </c:pt>
                <c:pt idx="38">
                  <c:v>10</c:v>
                </c:pt>
                <c:pt idx="39">
                  <c:v>10</c:v>
                </c:pt>
                <c:pt idx="40">
                  <c:v>10</c:v>
                </c:pt>
                <c:pt idx="41">
                  <c:v>10</c:v>
                </c:pt>
                <c:pt idx="42">
                  <c:v>10</c:v>
                </c:pt>
                <c:pt idx="43">
                  <c:v>10</c:v>
                </c:pt>
                <c:pt idx="44">
                  <c:v>10</c:v>
                </c:pt>
                <c:pt idx="45">
                  <c:v>10</c:v>
                </c:pt>
                <c:pt idx="46">
                  <c:v>10</c:v>
                </c:pt>
                <c:pt idx="47">
                  <c:v>10</c:v>
                </c:pt>
                <c:pt idx="48">
                  <c:v>10</c:v>
                </c:pt>
                <c:pt idx="49">
                  <c:v>10</c:v>
                </c:pt>
                <c:pt idx="50">
                  <c:v>10</c:v>
                </c:pt>
                <c:pt idx="51">
                  <c:v>10</c:v>
                </c:pt>
                <c:pt idx="52">
                  <c:v>10</c:v>
                </c:pt>
                <c:pt idx="53">
                  <c:v>10</c:v>
                </c:pt>
                <c:pt idx="54">
                  <c:v>10</c:v>
                </c:pt>
                <c:pt idx="55">
                  <c:v>10</c:v>
                </c:pt>
                <c:pt idx="56">
                  <c:v>10</c:v>
                </c:pt>
                <c:pt idx="57">
                  <c:v>10</c:v>
                </c:pt>
                <c:pt idx="58">
                  <c:v>10</c:v>
                </c:pt>
                <c:pt idx="59">
                  <c:v>10</c:v>
                </c:pt>
                <c:pt idx="60">
                  <c:v>10</c:v>
                </c:pt>
                <c:pt idx="61">
                  <c:v>10</c:v>
                </c:pt>
                <c:pt idx="62">
                  <c:v>10</c:v>
                </c:pt>
                <c:pt idx="63">
                  <c:v>10</c:v>
                </c:pt>
                <c:pt idx="64">
                  <c:v>10</c:v>
                </c:pt>
                <c:pt idx="65">
                  <c:v>10</c:v>
                </c:pt>
                <c:pt idx="66">
                  <c:v>10</c:v>
                </c:pt>
                <c:pt idx="67">
                  <c:v>10</c:v>
                </c:pt>
                <c:pt idx="68">
                  <c:v>10</c:v>
                </c:pt>
                <c:pt idx="69">
                  <c:v>10</c:v>
                </c:pt>
                <c:pt idx="70">
                  <c:v>10</c:v>
                </c:pt>
                <c:pt idx="71">
                  <c:v>10</c:v>
                </c:pt>
                <c:pt idx="72">
                  <c:v>10</c:v>
                </c:pt>
                <c:pt idx="73">
                  <c:v>10</c:v>
                </c:pt>
                <c:pt idx="74">
                  <c:v>10</c:v>
                </c:pt>
                <c:pt idx="75">
                  <c:v>10</c:v>
                </c:pt>
                <c:pt idx="76">
                  <c:v>10</c:v>
                </c:pt>
                <c:pt idx="77">
                  <c:v>10</c:v>
                </c:pt>
                <c:pt idx="78">
                  <c:v>10</c:v>
                </c:pt>
                <c:pt idx="79">
                  <c:v>10</c:v>
                </c:pt>
                <c:pt idx="80">
                  <c:v>10</c:v>
                </c:pt>
                <c:pt idx="81">
                  <c:v>10</c:v>
                </c:pt>
                <c:pt idx="82">
                  <c:v>10</c:v>
                </c:pt>
                <c:pt idx="83">
                  <c:v>10</c:v>
                </c:pt>
                <c:pt idx="84">
                  <c:v>10</c:v>
                </c:pt>
                <c:pt idx="85">
                  <c:v>10</c:v>
                </c:pt>
                <c:pt idx="86">
                  <c:v>10</c:v>
                </c:pt>
                <c:pt idx="87">
                  <c:v>10</c:v>
                </c:pt>
                <c:pt idx="88">
                  <c:v>10</c:v>
                </c:pt>
                <c:pt idx="89">
                  <c:v>10</c:v>
                </c:pt>
                <c:pt idx="90">
                  <c:v>10</c:v>
                </c:pt>
                <c:pt idx="91">
                  <c:v>10</c:v>
                </c:pt>
                <c:pt idx="92">
                  <c:v>10</c:v>
                </c:pt>
                <c:pt idx="93">
                  <c:v>10</c:v>
                </c:pt>
                <c:pt idx="94">
                  <c:v>10</c:v>
                </c:pt>
                <c:pt idx="95">
                  <c:v>10</c:v>
                </c:pt>
                <c:pt idx="96">
                  <c:v>10</c:v>
                </c:pt>
                <c:pt idx="97">
                  <c:v>10</c:v>
                </c:pt>
                <c:pt idx="98">
                  <c:v>10</c:v>
                </c:pt>
                <c:pt idx="99">
                  <c:v>10</c:v>
                </c:pt>
                <c:pt idx="100">
                  <c:v>10</c:v>
                </c:pt>
                <c:pt idx="101">
                  <c:v>10</c:v>
                </c:pt>
                <c:pt idx="102">
                  <c:v>10</c:v>
                </c:pt>
                <c:pt idx="103">
                  <c:v>10</c:v>
                </c:pt>
                <c:pt idx="104">
                  <c:v>10</c:v>
                </c:pt>
                <c:pt idx="105">
                  <c:v>10</c:v>
                </c:pt>
                <c:pt idx="106">
                  <c:v>10</c:v>
                </c:pt>
                <c:pt idx="107">
                  <c:v>10</c:v>
                </c:pt>
                <c:pt idx="108">
                  <c:v>10</c:v>
                </c:pt>
                <c:pt idx="109">
                  <c:v>10</c:v>
                </c:pt>
                <c:pt idx="110">
                  <c:v>10</c:v>
                </c:pt>
                <c:pt idx="111">
                  <c:v>10</c:v>
                </c:pt>
                <c:pt idx="112">
                  <c:v>10</c:v>
                </c:pt>
                <c:pt idx="113">
                  <c:v>10</c:v>
                </c:pt>
                <c:pt idx="114">
                  <c:v>10</c:v>
                </c:pt>
                <c:pt idx="115">
                  <c:v>10</c:v>
                </c:pt>
                <c:pt idx="116">
                  <c:v>10</c:v>
                </c:pt>
                <c:pt idx="117">
                  <c:v>10</c:v>
                </c:pt>
                <c:pt idx="118">
                  <c:v>10</c:v>
                </c:pt>
                <c:pt idx="119">
                  <c:v>10</c:v>
                </c:pt>
                <c:pt idx="120">
                  <c:v>10</c:v>
                </c:pt>
                <c:pt idx="121">
                  <c:v>10</c:v>
                </c:pt>
                <c:pt idx="122">
                  <c:v>10</c:v>
                </c:pt>
                <c:pt idx="123">
                  <c:v>10</c:v>
                </c:pt>
                <c:pt idx="124">
                  <c:v>10</c:v>
                </c:pt>
                <c:pt idx="125">
                  <c:v>10</c:v>
                </c:pt>
                <c:pt idx="126">
                  <c:v>10</c:v>
                </c:pt>
                <c:pt idx="127">
                  <c:v>10</c:v>
                </c:pt>
                <c:pt idx="128">
                  <c:v>10</c:v>
                </c:pt>
                <c:pt idx="129">
                  <c:v>10</c:v>
                </c:pt>
                <c:pt idx="130">
                  <c:v>10</c:v>
                </c:pt>
                <c:pt idx="131">
                  <c:v>10</c:v>
                </c:pt>
                <c:pt idx="132">
                  <c:v>10</c:v>
                </c:pt>
                <c:pt idx="133">
                  <c:v>10</c:v>
                </c:pt>
                <c:pt idx="134">
                  <c:v>10</c:v>
                </c:pt>
                <c:pt idx="135">
                  <c:v>10</c:v>
                </c:pt>
                <c:pt idx="136">
                  <c:v>10</c:v>
                </c:pt>
                <c:pt idx="137">
                  <c:v>10</c:v>
                </c:pt>
                <c:pt idx="138">
                  <c:v>10</c:v>
                </c:pt>
                <c:pt idx="139">
                  <c:v>10</c:v>
                </c:pt>
                <c:pt idx="140">
                  <c:v>10</c:v>
                </c:pt>
                <c:pt idx="141">
                  <c:v>10</c:v>
                </c:pt>
                <c:pt idx="142">
                  <c:v>10</c:v>
                </c:pt>
                <c:pt idx="143">
                  <c:v>10</c:v>
                </c:pt>
                <c:pt idx="144">
                  <c:v>10</c:v>
                </c:pt>
                <c:pt idx="145">
                  <c:v>10</c:v>
                </c:pt>
                <c:pt idx="146">
                  <c:v>10</c:v>
                </c:pt>
                <c:pt idx="147">
                  <c:v>10</c:v>
                </c:pt>
                <c:pt idx="148">
                  <c:v>10</c:v>
                </c:pt>
                <c:pt idx="149">
                  <c:v>10</c:v>
                </c:pt>
                <c:pt idx="150">
                  <c:v>10</c:v>
                </c:pt>
                <c:pt idx="151">
                  <c:v>10</c:v>
                </c:pt>
                <c:pt idx="152">
                  <c:v>10</c:v>
                </c:pt>
                <c:pt idx="153">
                  <c:v>10</c:v>
                </c:pt>
                <c:pt idx="154">
                  <c:v>10</c:v>
                </c:pt>
                <c:pt idx="155">
                  <c:v>10</c:v>
                </c:pt>
                <c:pt idx="156">
                  <c:v>10</c:v>
                </c:pt>
                <c:pt idx="157">
                  <c:v>10</c:v>
                </c:pt>
                <c:pt idx="158">
                  <c:v>10</c:v>
                </c:pt>
                <c:pt idx="159">
                  <c:v>10</c:v>
                </c:pt>
                <c:pt idx="160">
                  <c:v>10</c:v>
                </c:pt>
                <c:pt idx="161">
                  <c:v>10</c:v>
                </c:pt>
                <c:pt idx="162">
                  <c:v>10</c:v>
                </c:pt>
                <c:pt idx="163">
                  <c:v>10</c:v>
                </c:pt>
                <c:pt idx="164">
                  <c:v>10</c:v>
                </c:pt>
                <c:pt idx="165">
                  <c:v>10</c:v>
                </c:pt>
                <c:pt idx="166">
                  <c:v>10</c:v>
                </c:pt>
                <c:pt idx="167">
                  <c:v>10</c:v>
                </c:pt>
                <c:pt idx="168">
                  <c:v>10</c:v>
                </c:pt>
                <c:pt idx="169">
                  <c:v>10</c:v>
                </c:pt>
                <c:pt idx="170">
                  <c:v>10</c:v>
                </c:pt>
                <c:pt idx="171">
                  <c:v>10</c:v>
                </c:pt>
                <c:pt idx="172">
                  <c:v>10</c:v>
                </c:pt>
                <c:pt idx="173">
                  <c:v>10</c:v>
                </c:pt>
                <c:pt idx="174">
                  <c:v>10</c:v>
                </c:pt>
                <c:pt idx="175">
                  <c:v>10</c:v>
                </c:pt>
                <c:pt idx="176">
                  <c:v>10</c:v>
                </c:pt>
                <c:pt idx="177">
                  <c:v>10</c:v>
                </c:pt>
                <c:pt idx="178">
                  <c:v>10</c:v>
                </c:pt>
                <c:pt idx="179">
                  <c:v>10</c:v>
                </c:pt>
                <c:pt idx="180">
                  <c:v>10</c:v>
                </c:pt>
                <c:pt idx="181">
                  <c:v>10</c:v>
                </c:pt>
                <c:pt idx="182">
                  <c:v>10</c:v>
                </c:pt>
                <c:pt idx="183">
                  <c:v>10</c:v>
                </c:pt>
                <c:pt idx="184">
                  <c:v>10</c:v>
                </c:pt>
                <c:pt idx="185">
                  <c:v>10</c:v>
                </c:pt>
                <c:pt idx="186">
                  <c:v>10</c:v>
                </c:pt>
                <c:pt idx="187">
                  <c:v>10</c:v>
                </c:pt>
                <c:pt idx="188">
                  <c:v>10</c:v>
                </c:pt>
                <c:pt idx="189">
                  <c:v>10</c:v>
                </c:pt>
                <c:pt idx="190">
                  <c:v>10</c:v>
                </c:pt>
                <c:pt idx="191">
                  <c:v>10</c:v>
                </c:pt>
                <c:pt idx="192">
                  <c:v>10</c:v>
                </c:pt>
                <c:pt idx="193">
                  <c:v>10</c:v>
                </c:pt>
                <c:pt idx="194">
                  <c:v>10</c:v>
                </c:pt>
                <c:pt idx="195">
                  <c:v>10</c:v>
                </c:pt>
                <c:pt idx="196">
                  <c:v>10</c:v>
                </c:pt>
                <c:pt idx="197">
                  <c:v>10</c:v>
                </c:pt>
                <c:pt idx="198">
                  <c:v>10</c:v>
                </c:pt>
                <c:pt idx="199">
                  <c:v>10</c:v>
                </c:pt>
                <c:pt idx="200">
                  <c:v>10</c:v>
                </c:pt>
                <c:pt idx="201">
                  <c:v>10</c:v>
                </c:pt>
                <c:pt idx="202">
                  <c:v>10</c:v>
                </c:pt>
                <c:pt idx="203">
                  <c:v>10</c:v>
                </c:pt>
                <c:pt idx="204">
                  <c:v>10</c:v>
                </c:pt>
                <c:pt idx="205">
                  <c:v>10</c:v>
                </c:pt>
                <c:pt idx="206">
                  <c:v>10</c:v>
                </c:pt>
                <c:pt idx="207">
                  <c:v>10</c:v>
                </c:pt>
                <c:pt idx="208">
                  <c:v>10</c:v>
                </c:pt>
                <c:pt idx="209">
                  <c:v>10</c:v>
                </c:pt>
                <c:pt idx="210">
                  <c:v>10</c:v>
                </c:pt>
                <c:pt idx="211">
                  <c:v>10</c:v>
                </c:pt>
                <c:pt idx="212">
                  <c:v>10</c:v>
                </c:pt>
                <c:pt idx="213">
                  <c:v>10</c:v>
                </c:pt>
                <c:pt idx="214">
                  <c:v>10</c:v>
                </c:pt>
                <c:pt idx="215">
                  <c:v>10</c:v>
                </c:pt>
                <c:pt idx="216">
                  <c:v>10</c:v>
                </c:pt>
                <c:pt idx="217">
                  <c:v>10</c:v>
                </c:pt>
                <c:pt idx="218">
                  <c:v>10</c:v>
                </c:pt>
                <c:pt idx="219">
                  <c:v>10</c:v>
                </c:pt>
                <c:pt idx="220">
                  <c:v>10</c:v>
                </c:pt>
                <c:pt idx="221">
                  <c:v>10</c:v>
                </c:pt>
                <c:pt idx="222">
                  <c:v>10</c:v>
                </c:pt>
                <c:pt idx="223">
                  <c:v>10</c:v>
                </c:pt>
                <c:pt idx="224">
                  <c:v>10</c:v>
                </c:pt>
                <c:pt idx="225">
                  <c:v>10</c:v>
                </c:pt>
                <c:pt idx="226">
                  <c:v>10</c:v>
                </c:pt>
                <c:pt idx="227">
                  <c:v>10</c:v>
                </c:pt>
                <c:pt idx="228">
                  <c:v>10</c:v>
                </c:pt>
                <c:pt idx="229">
                  <c:v>10</c:v>
                </c:pt>
                <c:pt idx="230">
                  <c:v>10</c:v>
                </c:pt>
                <c:pt idx="231">
                  <c:v>10</c:v>
                </c:pt>
                <c:pt idx="232">
                  <c:v>10</c:v>
                </c:pt>
                <c:pt idx="233">
                  <c:v>10</c:v>
                </c:pt>
                <c:pt idx="234">
                  <c:v>10</c:v>
                </c:pt>
                <c:pt idx="235">
                  <c:v>10</c:v>
                </c:pt>
                <c:pt idx="236">
                  <c:v>10</c:v>
                </c:pt>
                <c:pt idx="237">
                  <c:v>10</c:v>
                </c:pt>
                <c:pt idx="238">
                  <c:v>10</c:v>
                </c:pt>
                <c:pt idx="239">
                  <c:v>10</c:v>
                </c:pt>
                <c:pt idx="240">
                  <c:v>10</c:v>
                </c:pt>
                <c:pt idx="241">
                  <c:v>10</c:v>
                </c:pt>
                <c:pt idx="242">
                  <c:v>10</c:v>
                </c:pt>
                <c:pt idx="243">
                  <c:v>10</c:v>
                </c:pt>
                <c:pt idx="244">
                  <c:v>10</c:v>
                </c:pt>
                <c:pt idx="245">
                  <c:v>10</c:v>
                </c:pt>
                <c:pt idx="246">
                  <c:v>10</c:v>
                </c:pt>
                <c:pt idx="247">
                  <c:v>10</c:v>
                </c:pt>
                <c:pt idx="248">
                  <c:v>10</c:v>
                </c:pt>
                <c:pt idx="249">
                  <c:v>10</c:v>
                </c:pt>
                <c:pt idx="250">
                  <c:v>10</c:v>
                </c:pt>
                <c:pt idx="251">
                  <c:v>10</c:v>
                </c:pt>
                <c:pt idx="252">
                  <c:v>10</c:v>
                </c:pt>
                <c:pt idx="253">
                  <c:v>10</c:v>
                </c:pt>
                <c:pt idx="254">
                  <c:v>10</c:v>
                </c:pt>
                <c:pt idx="255">
                  <c:v>10</c:v>
                </c:pt>
                <c:pt idx="256">
                  <c:v>10</c:v>
                </c:pt>
                <c:pt idx="257">
                  <c:v>10</c:v>
                </c:pt>
                <c:pt idx="258">
                  <c:v>10</c:v>
                </c:pt>
                <c:pt idx="259">
                  <c:v>10</c:v>
                </c:pt>
                <c:pt idx="260">
                  <c:v>10</c:v>
                </c:pt>
                <c:pt idx="261">
                  <c:v>10</c:v>
                </c:pt>
                <c:pt idx="262">
                  <c:v>10</c:v>
                </c:pt>
                <c:pt idx="263">
                  <c:v>10</c:v>
                </c:pt>
                <c:pt idx="264">
                  <c:v>10</c:v>
                </c:pt>
                <c:pt idx="265">
                  <c:v>10</c:v>
                </c:pt>
                <c:pt idx="266">
                  <c:v>10</c:v>
                </c:pt>
                <c:pt idx="267">
                  <c:v>10</c:v>
                </c:pt>
                <c:pt idx="268">
                  <c:v>10</c:v>
                </c:pt>
                <c:pt idx="269">
                  <c:v>10</c:v>
                </c:pt>
                <c:pt idx="270">
                  <c:v>10</c:v>
                </c:pt>
                <c:pt idx="271">
                  <c:v>10</c:v>
                </c:pt>
                <c:pt idx="272">
                  <c:v>10</c:v>
                </c:pt>
                <c:pt idx="273">
                  <c:v>10</c:v>
                </c:pt>
                <c:pt idx="274">
                  <c:v>10</c:v>
                </c:pt>
                <c:pt idx="275">
                  <c:v>10</c:v>
                </c:pt>
                <c:pt idx="276">
                  <c:v>10</c:v>
                </c:pt>
                <c:pt idx="277">
                  <c:v>10</c:v>
                </c:pt>
                <c:pt idx="278">
                  <c:v>10</c:v>
                </c:pt>
                <c:pt idx="279">
                  <c:v>10</c:v>
                </c:pt>
                <c:pt idx="280">
                  <c:v>10</c:v>
                </c:pt>
                <c:pt idx="281">
                  <c:v>10</c:v>
                </c:pt>
                <c:pt idx="282">
                  <c:v>10</c:v>
                </c:pt>
                <c:pt idx="283">
                  <c:v>10</c:v>
                </c:pt>
                <c:pt idx="284">
                  <c:v>10</c:v>
                </c:pt>
                <c:pt idx="285">
                  <c:v>10</c:v>
                </c:pt>
                <c:pt idx="286">
                  <c:v>10</c:v>
                </c:pt>
                <c:pt idx="287">
                  <c:v>10</c:v>
                </c:pt>
                <c:pt idx="288">
                  <c:v>10</c:v>
                </c:pt>
                <c:pt idx="289">
                  <c:v>10</c:v>
                </c:pt>
                <c:pt idx="290">
                  <c:v>10</c:v>
                </c:pt>
                <c:pt idx="291">
                  <c:v>10</c:v>
                </c:pt>
                <c:pt idx="292">
                  <c:v>10</c:v>
                </c:pt>
                <c:pt idx="293">
                  <c:v>10</c:v>
                </c:pt>
                <c:pt idx="294">
                  <c:v>10</c:v>
                </c:pt>
                <c:pt idx="295">
                  <c:v>10</c:v>
                </c:pt>
                <c:pt idx="296">
                  <c:v>10</c:v>
                </c:pt>
                <c:pt idx="297">
                  <c:v>10</c:v>
                </c:pt>
                <c:pt idx="298">
                  <c:v>10</c:v>
                </c:pt>
                <c:pt idx="299">
                  <c:v>10</c:v>
                </c:pt>
                <c:pt idx="300">
                  <c:v>10</c:v>
                </c:pt>
                <c:pt idx="301">
                  <c:v>10</c:v>
                </c:pt>
                <c:pt idx="302">
                  <c:v>10</c:v>
                </c:pt>
                <c:pt idx="303">
                  <c:v>10</c:v>
                </c:pt>
                <c:pt idx="304">
                  <c:v>10</c:v>
                </c:pt>
                <c:pt idx="305">
                  <c:v>10</c:v>
                </c:pt>
                <c:pt idx="306">
                  <c:v>10</c:v>
                </c:pt>
                <c:pt idx="307">
                  <c:v>10</c:v>
                </c:pt>
                <c:pt idx="308">
                  <c:v>10</c:v>
                </c:pt>
                <c:pt idx="309">
                  <c:v>10</c:v>
                </c:pt>
                <c:pt idx="310">
                  <c:v>10</c:v>
                </c:pt>
                <c:pt idx="311">
                  <c:v>10</c:v>
                </c:pt>
                <c:pt idx="312">
                  <c:v>10</c:v>
                </c:pt>
                <c:pt idx="313">
                  <c:v>10</c:v>
                </c:pt>
                <c:pt idx="314">
                  <c:v>10</c:v>
                </c:pt>
                <c:pt idx="315">
                  <c:v>10</c:v>
                </c:pt>
                <c:pt idx="316">
                  <c:v>10</c:v>
                </c:pt>
                <c:pt idx="317">
                  <c:v>10</c:v>
                </c:pt>
                <c:pt idx="318">
                  <c:v>10</c:v>
                </c:pt>
                <c:pt idx="319">
                  <c:v>10</c:v>
                </c:pt>
                <c:pt idx="320">
                  <c:v>10</c:v>
                </c:pt>
                <c:pt idx="321">
                  <c:v>10</c:v>
                </c:pt>
                <c:pt idx="322">
                  <c:v>10</c:v>
                </c:pt>
                <c:pt idx="323">
                  <c:v>10</c:v>
                </c:pt>
                <c:pt idx="324">
                  <c:v>10</c:v>
                </c:pt>
                <c:pt idx="325">
                  <c:v>10</c:v>
                </c:pt>
                <c:pt idx="326">
                  <c:v>10</c:v>
                </c:pt>
                <c:pt idx="327">
                  <c:v>10</c:v>
                </c:pt>
                <c:pt idx="328">
                  <c:v>10</c:v>
                </c:pt>
                <c:pt idx="329">
                  <c:v>10</c:v>
                </c:pt>
                <c:pt idx="330">
                  <c:v>10</c:v>
                </c:pt>
                <c:pt idx="331">
                  <c:v>10</c:v>
                </c:pt>
                <c:pt idx="332">
                  <c:v>10</c:v>
                </c:pt>
                <c:pt idx="333">
                  <c:v>10</c:v>
                </c:pt>
                <c:pt idx="334">
                  <c:v>10</c:v>
                </c:pt>
                <c:pt idx="335">
                  <c:v>10</c:v>
                </c:pt>
                <c:pt idx="336">
                  <c:v>10</c:v>
                </c:pt>
                <c:pt idx="337">
                  <c:v>10</c:v>
                </c:pt>
                <c:pt idx="338">
                  <c:v>10</c:v>
                </c:pt>
                <c:pt idx="339">
                  <c:v>10</c:v>
                </c:pt>
                <c:pt idx="340">
                  <c:v>10</c:v>
                </c:pt>
                <c:pt idx="341">
                  <c:v>10</c:v>
                </c:pt>
                <c:pt idx="342">
                  <c:v>10</c:v>
                </c:pt>
                <c:pt idx="343">
                  <c:v>10</c:v>
                </c:pt>
                <c:pt idx="344">
                  <c:v>10</c:v>
                </c:pt>
                <c:pt idx="345">
                  <c:v>10</c:v>
                </c:pt>
                <c:pt idx="346">
                  <c:v>10</c:v>
                </c:pt>
                <c:pt idx="347">
                  <c:v>10</c:v>
                </c:pt>
                <c:pt idx="348">
                  <c:v>10</c:v>
                </c:pt>
                <c:pt idx="349">
                  <c:v>10</c:v>
                </c:pt>
                <c:pt idx="350">
                  <c:v>10</c:v>
                </c:pt>
                <c:pt idx="351">
                  <c:v>10</c:v>
                </c:pt>
                <c:pt idx="352">
                  <c:v>10</c:v>
                </c:pt>
                <c:pt idx="353">
                  <c:v>10</c:v>
                </c:pt>
                <c:pt idx="354">
                  <c:v>10</c:v>
                </c:pt>
                <c:pt idx="355">
                  <c:v>10</c:v>
                </c:pt>
                <c:pt idx="356">
                  <c:v>10</c:v>
                </c:pt>
                <c:pt idx="357">
                  <c:v>10</c:v>
                </c:pt>
                <c:pt idx="358">
                  <c:v>10</c:v>
                </c:pt>
                <c:pt idx="359">
                  <c:v>10</c:v>
                </c:pt>
                <c:pt idx="360">
                  <c:v>10</c:v>
                </c:pt>
                <c:pt idx="361">
                  <c:v>10</c:v>
                </c:pt>
                <c:pt idx="362">
                  <c:v>10</c:v>
                </c:pt>
                <c:pt idx="363">
                  <c:v>10</c:v>
                </c:pt>
                <c:pt idx="364">
                  <c:v>10</c:v>
                </c:pt>
                <c:pt idx="365">
                  <c:v>10</c:v>
                </c:pt>
                <c:pt idx="366">
                  <c:v>10</c:v>
                </c:pt>
                <c:pt idx="367">
                  <c:v>10</c:v>
                </c:pt>
                <c:pt idx="368">
                  <c:v>10</c:v>
                </c:pt>
                <c:pt idx="369">
                  <c:v>10</c:v>
                </c:pt>
                <c:pt idx="370">
                  <c:v>10</c:v>
                </c:pt>
                <c:pt idx="371">
                  <c:v>10</c:v>
                </c:pt>
                <c:pt idx="372">
                  <c:v>10</c:v>
                </c:pt>
                <c:pt idx="373">
                  <c:v>10</c:v>
                </c:pt>
                <c:pt idx="374">
                  <c:v>10</c:v>
                </c:pt>
                <c:pt idx="375">
                  <c:v>10</c:v>
                </c:pt>
                <c:pt idx="376">
                  <c:v>10</c:v>
                </c:pt>
                <c:pt idx="377">
                  <c:v>10</c:v>
                </c:pt>
                <c:pt idx="378">
                  <c:v>10</c:v>
                </c:pt>
                <c:pt idx="379">
                  <c:v>10</c:v>
                </c:pt>
                <c:pt idx="380">
                  <c:v>10</c:v>
                </c:pt>
                <c:pt idx="381">
                  <c:v>10</c:v>
                </c:pt>
                <c:pt idx="382">
                  <c:v>10</c:v>
                </c:pt>
                <c:pt idx="383">
                  <c:v>10</c:v>
                </c:pt>
                <c:pt idx="384">
                  <c:v>10</c:v>
                </c:pt>
                <c:pt idx="385">
                  <c:v>10</c:v>
                </c:pt>
                <c:pt idx="386">
                  <c:v>10</c:v>
                </c:pt>
                <c:pt idx="387">
                  <c:v>10</c:v>
                </c:pt>
                <c:pt idx="388">
                  <c:v>10</c:v>
                </c:pt>
                <c:pt idx="389">
                  <c:v>10</c:v>
                </c:pt>
                <c:pt idx="390">
                  <c:v>10</c:v>
                </c:pt>
                <c:pt idx="391">
                  <c:v>10</c:v>
                </c:pt>
                <c:pt idx="392">
                  <c:v>10</c:v>
                </c:pt>
                <c:pt idx="393">
                  <c:v>10</c:v>
                </c:pt>
                <c:pt idx="394">
                  <c:v>10</c:v>
                </c:pt>
                <c:pt idx="395">
                  <c:v>10</c:v>
                </c:pt>
                <c:pt idx="396">
                  <c:v>10</c:v>
                </c:pt>
                <c:pt idx="397">
                  <c:v>10</c:v>
                </c:pt>
                <c:pt idx="398">
                  <c:v>10</c:v>
                </c:pt>
                <c:pt idx="399">
                  <c:v>10</c:v>
                </c:pt>
                <c:pt idx="400">
                  <c:v>10</c:v>
                </c:pt>
                <c:pt idx="401">
                  <c:v>10</c:v>
                </c:pt>
                <c:pt idx="402">
                  <c:v>10</c:v>
                </c:pt>
                <c:pt idx="403">
                  <c:v>10</c:v>
                </c:pt>
                <c:pt idx="404">
                  <c:v>10</c:v>
                </c:pt>
                <c:pt idx="405">
                  <c:v>10</c:v>
                </c:pt>
                <c:pt idx="406">
                  <c:v>10</c:v>
                </c:pt>
                <c:pt idx="407">
                  <c:v>10</c:v>
                </c:pt>
                <c:pt idx="408">
                  <c:v>10</c:v>
                </c:pt>
                <c:pt idx="409">
                  <c:v>10</c:v>
                </c:pt>
                <c:pt idx="410">
                  <c:v>10</c:v>
                </c:pt>
                <c:pt idx="411">
                  <c:v>10</c:v>
                </c:pt>
                <c:pt idx="412">
                  <c:v>10</c:v>
                </c:pt>
                <c:pt idx="413">
                  <c:v>10</c:v>
                </c:pt>
                <c:pt idx="414">
                  <c:v>10</c:v>
                </c:pt>
                <c:pt idx="415">
                  <c:v>10</c:v>
                </c:pt>
                <c:pt idx="416">
                  <c:v>10</c:v>
                </c:pt>
                <c:pt idx="417">
                  <c:v>10</c:v>
                </c:pt>
                <c:pt idx="418">
                  <c:v>10</c:v>
                </c:pt>
                <c:pt idx="419">
                  <c:v>10</c:v>
                </c:pt>
                <c:pt idx="420">
                  <c:v>10</c:v>
                </c:pt>
                <c:pt idx="421">
                  <c:v>10</c:v>
                </c:pt>
                <c:pt idx="422">
                  <c:v>10</c:v>
                </c:pt>
                <c:pt idx="423">
                  <c:v>10</c:v>
                </c:pt>
                <c:pt idx="424">
                  <c:v>10</c:v>
                </c:pt>
                <c:pt idx="425">
                  <c:v>10</c:v>
                </c:pt>
                <c:pt idx="426">
                  <c:v>10</c:v>
                </c:pt>
                <c:pt idx="427">
                  <c:v>10</c:v>
                </c:pt>
                <c:pt idx="428">
                  <c:v>10</c:v>
                </c:pt>
                <c:pt idx="429">
                  <c:v>10</c:v>
                </c:pt>
                <c:pt idx="430">
                  <c:v>10</c:v>
                </c:pt>
                <c:pt idx="431">
                  <c:v>10</c:v>
                </c:pt>
                <c:pt idx="432">
                  <c:v>10</c:v>
                </c:pt>
                <c:pt idx="433">
                  <c:v>10</c:v>
                </c:pt>
                <c:pt idx="434">
                  <c:v>10</c:v>
                </c:pt>
                <c:pt idx="435">
                  <c:v>10</c:v>
                </c:pt>
                <c:pt idx="436">
                  <c:v>10</c:v>
                </c:pt>
                <c:pt idx="437">
                  <c:v>10</c:v>
                </c:pt>
                <c:pt idx="438">
                  <c:v>10</c:v>
                </c:pt>
                <c:pt idx="439">
                  <c:v>10</c:v>
                </c:pt>
                <c:pt idx="440">
                  <c:v>10</c:v>
                </c:pt>
                <c:pt idx="441">
                  <c:v>10</c:v>
                </c:pt>
                <c:pt idx="442">
                  <c:v>10</c:v>
                </c:pt>
                <c:pt idx="443">
                  <c:v>10</c:v>
                </c:pt>
                <c:pt idx="444">
                  <c:v>10</c:v>
                </c:pt>
                <c:pt idx="445">
                  <c:v>10</c:v>
                </c:pt>
                <c:pt idx="446">
                  <c:v>10</c:v>
                </c:pt>
                <c:pt idx="447">
                  <c:v>10</c:v>
                </c:pt>
                <c:pt idx="448">
                  <c:v>10</c:v>
                </c:pt>
                <c:pt idx="449">
                  <c:v>10</c:v>
                </c:pt>
                <c:pt idx="450">
                  <c:v>10</c:v>
                </c:pt>
                <c:pt idx="451">
                  <c:v>10</c:v>
                </c:pt>
                <c:pt idx="452">
                  <c:v>10</c:v>
                </c:pt>
                <c:pt idx="453">
                  <c:v>10</c:v>
                </c:pt>
                <c:pt idx="454">
                  <c:v>10</c:v>
                </c:pt>
                <c:pt idx="455">
                  <c:v>10</c:v>
                </c:pt>
                <c:pt idx="456">
                  <c:v>10</c:v>
                </c:pt>
                <c:pt idx="457">
                  <c:v>10</c:v>
                </c:pt>
                <c:pt idx="458">
                  <c:v>10</c:v>
                </c:pt>
                <c:pt idx="459">
                  <c:v>10</c:v>
                </c:pt>
                <c:pt idx="460">
                  <c:v>10</c:v>
                </c:pt>
                <c:pt idx="461">
                  <c:v>10</c:v>
                </c:pt>
                <c:pt idx="462">
                  <c:v>10</c:v>
                </c:pt>
                <c:pt idx="463">
                  <c:v>10</c:v>
                </c:pt>
                <c:pt idx="464">
                  <c:v>10</c:v>
                </c:pt>
                <c:pt idx="465">
                  <c:v>10</c:v>
                </c:pt>
                <c:pt idx="466">
                  <c:v>10</c:v>
                </c:pt>
                <c:pt idx="467">
                  <c:v>10</c:v>
                </c:pt>
                <c:pt idx="468">
                  <c:v>10</c:v>
                </c:pt>
                <c:pt idx="469">
                  <c:v>10</c:v>
                </c:pt>
                <c:pt idx="470">
                  <c:v>10</c:v>
                </c:pt>
                <c:pt idx="471">
                  <c:v>10</c:v>
                </c:pt>
                <c:pt idx="472">
                  <c:v>10</c:v>
                </c:pt>
                <c:pt idx="473">
                  <c:v>10</c:v>
                </c:pt>
                <c:pt idx="474">
                  <c:v>10</c:v>
                </c:pt>
                <c:pt idx="475">
                  <c:v>10</c:v>
                </c:pt>
                <c:pt idx="476">
                  <c:v>10</c:v>
                </c:pt>
                <c:pt idx="477">
                  <c:v>10</c:v>
                </c:pt>
                <c:pt idx="478">
                  <c:v>10</c:v>
                </c:pt>
                <c:pt idx="479">
                  <c:v>10</c:v>
                </c:pt>
                <c:pt idx="480">
                  <c:v>10</c:v>
                </c:pt>
                <c:pt idx="481">
                  <c:v>10</c:v>
                </c:pt>
                <c:pt idx="482">
                  <c:v>10</c:v>
                </c:pt>
                <c:pt idx="483">
                  <c:v>10</c:v>
                </c:pt>
                <c:pt idx="484">
                  <c:v>10</c:v>
                </c:pt>
                <c:pt idx="485">
                  <c:v>10</c:v>
                </c:pt>
                <c:pt idx="486">
                  <c:v>10</c:v>
                </c:pt>
                <c:pt idx="487">
                  <c:v>10</c:v>
                </c:pt>
                <c:pt idx="488">
                  <c:v>10</c:v>
                </c:pt>
                <c:pt idx="489">
                  <c:v>10</c:v>
                </c:pt>
                <c:pt idx="490">
                  <c:v>10</c:v>
                </c:pt>
                <c:pt idx="491">
                  <c:v>10</c:v>
                </c:pt>
                <c:pt idx="492">
                  <c:v>10</c:v>
                </c:pt>
                <c:pt idx="493">
                  <c:v>10</c:v>
                </c:pt>
                <c:pt idx="494">
                  <c:v>10</c:v>
                </c:pt>
                <c:pt idx="495">
                  <c:v>10</c:v>
                </c:pt>
                <c:pt idx="496">
                  <c:v>10</c:v>
                </c:pt>
                <c:pt idx="497">
                  <c:v>10</c:v>
                </c:pt>
                <c:pt idx="498">
                  <c:v>10</c:v>
                </c:pt>
                <c:pt idx="499">
                  <c:v>10</c:v>
                </c:pt>
                <c:pt idx="500">
                  <c:v>10</c:v>
                </c:pt>
                <c:pt idx="501">
                  <c:v>10</c:v>
                </c:pt>
                <c:pt idx="502">
                  <c:v>10</c:v>
                </c:pt>
                <c:pt idx="503">
                  <c:v>10</c:v>
                </c:pt>
                <c:pt idx="504">
                  <c:v>10</c:v>
                </c:pt>
                <c:pt idx="505">
                  <c:v>10</c:v>
                </c:pt>
                <c:pt idx="506">
                  <c:v>10</c:v>
                </c:pt>
                <c:pt idx="507">
                  <c:v>10</c:v>
                </c:pt>
                <c:pt idx="508">
                  <c:v>10</c:v>
                </c:pt>
                <c:pt idx="509">
                  <c:v>10</c:v>
                </c:pt>
                <c:pt idx="510">
                  <c:v>10</c:v>
                </c:pt>
                <c:pt idx="511">
                  <c:v>10</c:v>
                </c:pt>
                <c:pt idx="512">
                  <c:v>10</c:v>
                </c:pt>
                <c:pt idx="513">
                  <c:v>10</c:v>
                </c:pt>
                <c:pt idx="514">
                  <c:v>10</c:v>
                </c:pt>
                <c:pt idx="515">
                  <c:v>10</c:v>
                </c:pt>
                <c:pt idx="516">
                  <c:v>10</c:v>
                </c:pt>
                <c:pt idx="517">
                  <c:v>10</c:v>
                </c:pt>
                <c:pt idx="518">
                  <c:v>10</c:v>
                </c:pt>
                <c:pt idx="519">
                  <c:v>10</c:v>
                </c:pt>
                <c:pt idx="520">
                  <c:v>10</c:v>
                </c:pt>
                <c:pt idx="521">
                  <c:v>10</c:v>
                </c:pt>
                <c:pt idx="522">
                  <c:v>10</c:v>
                </c:pt>
                <c:pt idx="523">
                  <c:v>10</c:v>
                </c:pt>
                <c:pt idx="524">
                  <c:v>10</c:v>
                </c:pt>
                <c:pt idx="525">
                  <c:v>10</c:v>
                </c:pt>
                <c:pt idx="526">
                  <c:v>10</c:v>
                </c:pt>
                <c:pt idx="527">
                  <c:v>10</c:v>
                </c:pt>
                <c:pt idx="528">
                  <c:v>10</c:v>
                </c:pt>
                <c:pt idx="529">
                  <c:v>10</c:v>
                </c:pt>
                <c:pt idx="530">
                  <c:v>10</c:v>
                </c:pt>
              </c:numCache>
            </c:numRef>
          </c:val>
          <c:smooth val="0"/>
          <c:extLst>
            <c:ext xmlns:c16="http://schemas.microsoft.com/office/drawing/2014/chart" uri="{C3380CC4-5D6E-409C-BE32-E72D297353CC}">
              <c16:uniqueId val="{00000000-BFEF-B845-8563-11624DB8E8F1}"/>
            </c:ext>
          </c:extLst>
        </c:ser>
        <c:ser>
          <c:idx val="3"/>
          <c:order val="1"/>
          <c:tx>
            <c:strRef>
              <c:f>Sheet1!$E$1</c:f>
              <c:strCache>
                <c:ptCount val="1"/>
                <c:pt idx="0">
                  <c:v>1</c:v>
                </c:pt>
              </c:strCache>
            </c:strRef>
          </c:tx>
          <c:spPr>
            <a:ln w="19050" cap="flat">
              <a:solidFill>
                <a:schemeClr val="accent2"/>
              </a:solidFill>
              <a:prstDash val="sysDash"/>
              <a:miter lim="800000"/>
            </a:ln>
            <a:effectLst/>
          </c:spPr>
          <c:marker>
            <c:symbol val="none"/>
          </c:marker>
          <c:cat>
            <c:numRef>
              <c:f>Sheet1!$A$2:$A$532</c:f>
              <c:numCache>
                <c:formatCode>m/d/yy</c:formatCode>
                <c:ptCount val="531"/>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45289</c:v>
                </c:pt>
                <c:pt idx="528">
                  <c:v>45322</c:v>
                </c:pt>
                <c:pt idx="529">
                  <c:v>45351</c:v>
                </c:pt>
                <c:pt idx="530">
                  <c:v>45379</c:v>
                </c:pt>
              </c:numCache>
            </c:numRef>
          </c:cat>
          <c:val>
            <c:numRef>
              <c:f>Sheet1!$E$2:$E$532</c:f>
              <c:numCache>
                <c:formatCode>General</c:formatCode>
                <c:ptCount val="531"/>
                <c:pt idx="37" formatCode="0.0">
                  <c:v>21</c:v>
                </c:pt>
                <c:pt idx="38" formatCode="0.0">
                  <c:v>21</c:v>
                </c:pt>
                <c:pt idx="39" formatCode="0.0">
                  <c:v>21</c:v>
                </c:pt>
                <c:pt idx="40" formatCode="0.0">
                  <c:v>21</c:v>
                </c:pt>
                <c:pt idx="41" formatCode="0.0">
                  <c:v>21</c:v>
                </c:pt>
                <c:pt idx="42" formatCode="0.0">
                  <c:v>21</c:v>
                </c:pt>
                <c:pt idx="43" formatCode="0.0">
                  <c:v>21</c:v>
                </c:pt>
                <c:pt idx="44" formatCode="0.0">
                  <c:v>21</c:v>
                </c:pt>
                <c:pt idx="45" formatCode="0.0">
                  <c:v>21</c:v>
                </c:pt>
                <c:pt idx="46" formatCode="0.0">
                  <c:v>21</c:v>
                </c:pt>
                <c:pt idx="47" formatCode="0.0">
                  <c:v>21</c:v>
                </c:pt>
                <c:pt idx="48" formatCode="0.0">
                  <c:v>21</c:v>
                </c:pt>
                <c:pt idx="49" formatCode="0.0">
                  <c:v>21</c:v>
                </c:pt>
                <c:pt idx="50" formatCode="0.0">
                  <c:v>21</c:v>
                </c:pt>
                <c:pt idx="51" formatCode="0.0">
                  <c:v>21</c:v>
                </c:pt>
                <c:pt idx="52" formatCode="0.0">
                  <c:v>21</c:v>
                </c:pt>
                <c:pt idx="53" formatCode="0.0">
                  <c:v>21</c:v>
                </c:pt>
                <c:pt idx="54" formatCode="0.0">
                  <c:v>21</c:v>
                </c:pt>
                <c:pt idx="55" formatCode="0.0">
                  <c:v>21</c:v>
                </c:pt>
                <c:pt idx="56" formatCode="0.0">
                  <c:v>21</c:v>
                </c:pt>
                <c:pt idx="57" formatCode="0.0">
                  <c:v>21</c:v>
                </c:pt>
                <c:pt idx="58" formatCode="0.0">
                  <c:v>21</c:v>
                </c:pt>
                <c:pt idx="59" formatCode="0.0">
                  <c:v>21</c:v>
                </c:pt>
                <c:pt idx="60" formatCode="0.0">
                  <c:v>21</c:v>
                </c:pt>
                <c:pt idx="61" formatCode="0.0">
                  <c:v>21</c:v>
                </c:pt>
                <c:pt idx="62" formatCode="0.0">
                  <c:v>21</c:v>
                </c:pt>
                <c:pt idx="63" formatCode="0.0">
                  <c:v>21</c:v>
                </c:pt>
                <c:pt idx="64" formatCode="0.0">
                  <c:v>21</c:v>
                </c:pt>
                <c:pt idx="65" formatCode="0.0">
                  <c:v>21</c:v>
                </c:pt>
                <c:pt idx="66" formatCode="0.0">
                  <c:v>21</c:v>
                </c:pt>
                <c:pt idx="67" formatCode="0.0">
                  <c:v>21</c:v>
                </c:pt>
                <c:pt idx="68" formatCode="0.0">
                  <c:v>21</c:v>
                </c:pt>
                <c:pt idx="69" formatCode="0.0">
                  <c:v>21</c:v>
                </c:pt>
                <c:pt idx="70" formatCode="0.0">
                  <c:v>21</c:v>
                </c:pt>
                <c:pt idx="71" formatCode="0.0">
                  <c:v>21</c:v>
                </c:pt>
                <c:pt idx="72" formatCode="0.0">
                  <c:v>21</c:v>
                </c:pt>
                <c:pt idx="73" formatCode="0.0">
                  <c:v>21</c:v>
                </c:pt>
                <c:pt idx="74" formatCode="0.0">
                  <c:v>21</c:v>
                </c:pt>
                <c:pt idx="75" formatCode="0.0">
                  <c:v>21</c:v>
                </c:pt>
                <c:pt idx="76" formatCode="0.0">
                  <c:v>21</c:v>
                </c:pt>
                <c:pt idx="77" formatCode="0.0">
                  <c:v>21</c:v>
                </c:pt>
                <c:pt idx="78" formatCode="0.0">
                  <c:v>21</c:v>
                </c:pt>
                <c:pt idx="79" formatCode="0.0">
                  <c:v>21</c:v>
                </c:pt>
                <c:pt idx="80" formatCode="0.0">
                  <c:v>21</c:v>
                </c:pt>
                <c:pt idx="81" formatCode="0.0">
                  <c:v>21</c:v>
                </c:pt>
                <c:pt idx="82" formatCode="0.0">
                  <c:v>21</c:v>
                </c:pt>
                <c:pt idx="83" formatCode="0.0">
                  <c:v>21</c:v>
                </c:pt>
                <c:pt idx="84" formatCode="0.0">
                  <c:v>21</c:v>
                </c:pt>
                <c:pt idx="85" formatCode="0.0">
                  <c:v>21</c:v>
                </c:pt>
                <c:pt idx="86" formatCode="0.0">
                  <c:v>21</c:v>
                </c:pt>
                <c:pt idx="87" formatCode="0.0">
                  <c:v>21</c:v>
                </c:pt>
                <c:pt idx="88" formatCode="0.0">
                  <c:v>21</c:v>
                </c:pt>
                <c:pt idx="89" formatCode="0.0">
                  <c:v>21</c:v>
                </c:pt>
                <c:pt idx="90" formatCode="0.0">
                  <c:v>21</c:v>
                </c:pt>
                <c:pt idx="91" formatCode="0.0">
                  <c:v>21</c:v>
                </c:pt>
                <c:pt idx="92" formatCode="0.0">
                  <c:v>21</c:v>
                </c:pt>
                <c:pt idx="93" formatCode="0.0">
                  <c:v>21</c:v>
                </c:pt>
                <c:pt idx="94" formatCode="0.0">
                  <c:v>21</c:v>
                </c:pt>
                <c:pt idx="95" formatCode="0.0">
                  <c:v>21</c:v>
                </c:pt>
                <c:pt idx="96" formatCode="0.0">
                  <c:v>21</c:v>
                </c:pt>
                <c:pt idx="97" formatCode="0.0">
                  <c:v>21</c:v>
                </c:pt>
                <c:pt idx="98" formatCode="0.0">
                  <c:v>21</c:v>
                </c:pt>
                <c:pt idx="99" formatCode="0.0">
                  <c:v>21</c:v>
                </c:pt>
                <c:pt idx="100" formatCode="0.0">
                  <c:v>21</c:v>
                </c:pt>
                <c:pt idx="101" formatCode="0.0">
                  <c:v>21</c:v>
                </c:pt>
                <c:pt idx="102" formatCode="0.0">
                  <c:v>21</c:v>
                </c:pt>
                <c:pt idx="103" formatCode="0.0">
                  <c:v>21</c:v>
                </c:pt>
                <c:pt idx="104" formatCode="0.0">
                  <c:v>21</c:v>
                </c:pt>
                <c:pt idx="105" formatCode="0.0">
                  <c:v>21</c:v>
                </c:pt>
                <c:pt idx="106" formatCode="0.0">
                  <c:v>21</c:v>
                </c:pt>
                <c:pt idx="107" formatCode="0.0">
                  <c:v>21</c:v>
                </c:pt>
                <c:pt idx="108" formatCode="0.0">
                  <c:v>21</c:v>
                </c:pt>
                <c:pt idx="109" formatCode="0.0">
                  <c:v>21</c:v>
                </c:pt>
                <c:pt idx="110" formatCode="0.0">
                  <c:v>21</c:v>
                </c:pt>
                <c:pt idx="111" formatCode="0.0">
                  <c:v>21</c:v>
                </c:pt>
                <c:pt idx="112" formatCode="0.0">
                  <c:v>21</c:v>
                </c:pt>
                <c:pt idx="113" formatCode="0.0">
                  <c:v>21</c:v>
                </c:pt>
                <c:pt idx="114" formatCode="0.0">
                  <c:v>21</c:v>
                </c:pt>
                <c:pt idx="115" formatCode="0.0">
                  <c:v>21</c:v>
                </c:pt>
                <c:pt idx="116" formatCode="0.0">
                  <c:v>21</c:v>
                </c:pt>
                <c:pt idx="117" formatCode="0.0">
                  <c:v>21</c:v>
                </c:pt>
                <c:pt idx="118" formatCode="0.0">
                  <c:v>21</c:v>
                </c:pt>
                <c:pt idx="119" formatCode="0.0">
                  <c:v>21</c:v>
                </c:pt>
                <c:pt idx="120" formatCode="0.0">
                  <c:v>21</c:v>
                </c:pt>
                <c:pt idx="121" formatCode="0.0">
                  <c:v>21</c:v>
                </c:pt>
                <c:pt idx="122" formatCode="0.0">
                  <c:v>21</c:v>
                </c:pt>
                <c:pt idx="123" formatCode="0.0">
                  <c:v>21</c:v>
                </c:pt>
                <c:pt idx="124" formatCode="0.0">
                  <c:v>21</c:v>
                </c:pt>
                <c:pt idx="125" formatCode="0.0">
                  <c:v>21</c:v>
                </c:pt>
                <c:pt idx="126" formatCode="0.0">
                  <c:v>21</c:v>
                </c:pt>
                <c:pt idx="127" formatCode="0.0">
                  <c:v>21</c:v>
                </c:pt>
                <c:pt idx="128" formatCode="0.0">
                  <c:v>21</c:v>
                </c:pt>
                <c:pt idx="129" formatCode="0.0">
                  <c:v>21</c:v>
                </c:pt>
                <c:pt idx="130" formatCode="0.0">
                  <c:v>21</c:v>
                </c:pt>
                <c:pt idx="131" formatCode="0.0">
                  <c:v>21</c:v>
                </c:pt>
                <c:pt idx="132" formatCode="0.0">
                  <c:v>21</c:v>
                </c:pt>
                <c:pt idx="133" formatCode="0.0">
                  <c:v>21</c:v>
                </c:pt>
                <c:pt idx="134" formatCode="0.0">
                  <c:v>21</c:v>
                </c:pt>
                <c:pt idx="135" formatCode="0.0">
                  <c:v>21</c:v>
                </c:pt>
                <c:pt idx="136" formatCode="0.0">
                  <c:v>21</c:v>
                </c:pt>
                <c:pt idx="137" formatCode="0.0">
                  <c:v>21</c:v>
                </c:pt>
                <c:pt idx="138" formatCode="0.0">
                  <c:v>21</c:v>
                </c:pt>
                <c:pt idx="139" formatCode="0.0">
                  <c:v>21</c:v>
                </c:pt>
                <c:pt idx="140" formatCode="0.0">
                  <c:v>21</c:v>
                </c:pt>
                <c:pt idx="141" formatCode="0.0">
                  <c:v>21</c:v>
                </c:pt>
                <c:pt idx="142" formatCode="0.0">
                  <c:v>21</c:v>
                </c:pt>
                <c:pt idx="143" formatCode="0.0">
                  <c:v>21</c:v>
                </c:pt>
                <c:pt idx="144" formatCode="0.0">
                  <c:v>21</c:v>
                </c:pt>
                <c:pt idx="145" formatCode="0.0">
                  <c:v>21</c:v>
                </c:pt>
                <c:pt idx="146" formatCode="0.0">
                  <c:v>21</c:v>
                </c:pt>
                <c:pt idx="147" formatCode="0.0">
                  <c:v>21</c:v>
                </c:pt>
                <c:pt idx="148" formatCode="0.0">
                  <c:v>21</c:v>
                </c:pt>
                <c:pt idx="149" formatCode="0.0">
                  <c:v>21</c:v>
                </c:pt>
                <c:pt idx="150" formatCode="0.0">
                  <c:v>21</c:v>
                </c:pt>
                <c:pt idx="151" formatCode="0.0">
                  <c:v>21</c:v>
                </c:pt>
                <c:pt idx="152" formatCode="0.0">
                  <c:v>21</c:v>
                </c:pt>
                <c:pt idx="153" formatCode="0.0">
                  <c:v>21</c:v>
                </c:pt>
                <c:pt idx="154" formatCode="0.0">
                  <c:v>21</c:v>
                </c:pt>
                <c:pt idx="155" formatCode="0.0">
                  <c:v>21</c:v>
                </c:pt>
                <c:pt idx="156" formatCode="0.0">
                  <c:v>21</c:v>
                </c:pt>
                <c:pt idx="157" formatCode="0.0">
                  <c:v>21</c:v>
                </c:pt>
                <c:pt idx="158" formatCode="0.0">
                  <c:v>21</c:v>
                </c:pt>
                <c:pt idx="159" formatCode="0.0">
                  <c:v>21</c:v>
                </c:pt>
                <c:pt idx="160" formatCode="0.0">
                  <c:v>21</c:v>
                </c:pt>
                <c:pt idx="161" formatCode="0.0">
                  <c:v>21</c:v>
                </c:pt>
                <c:pt idx="162" formatCode="0.0">
                  <c:v>21</c:v>
                </c:pt>
                <c:pt idx="163" formatCode="0.0">
                  <c:v>21</c:v>
                </c:pt>
                <c:pt idx="164" formatCode="0.0">
                  <c:v>21</c:v>
                </c:pt>
                <c:pt idx="165" formatCode="0.0">
                  <c:v>21</c:v>
                </c:pt>
                <c:pt idx="166" formatCode="0.0">
                  <c:v>21</c:v>
                </c:pt>
                <c:pt idx="167" formatCode="0.0">
                  <c:v>21</c:v>
                </c:pt>
                <c:pt idx="168" formatCode="0.0">
                  <c:v>21</c:v>
                </c:pt>
                <c:pt idx="169" formatCode="0.0">
                  <c:v>21</c:v>
                </c:pt>
                <c:pt idx="170" formatCode="0.0">
                  <c:v>21</c:v>
                </c:pt>
                <c:pt idx="171" formatCode="0.0">
                  <c:v>21</c:v>
                </c:pt>
                <c:pt idx="172" formatCode="0.0">
                  <c:v>21</c:v>
                </c:pt>
                <c:pt idx="173" formatCode="0.0">
                  <c:v>21</c:v>
                </c:pt>
                <c:pt idx="174" formatCode="0.0">
                  <c:v>21</c:v>
                </c:pt>
                <c:pt idx="175" formatCode="0.0">
                  <c:v>21</c:v>
                </c:pt>
                <c:pt idx="176" formatCode="0.0">
                  <c:v>21</c:v>
                </c:pt>
                <c:pt idx="177" formatCode="0.0">
                  <c:v>21</c:v>
                </c:pt>
                <c:pt idx="178" formatCode="0.0">
                  <c:v>21</c:v>
                </c:pt>
                <c:pt idx="179" formatCode="0.0">
                  <c:v>21</c:v>
                </c:pt>
                <c:pt idx="180" formatCode="0.0">
                  <c:v>21</c:v>
                </c:pt>
                <c:pt idx="181" formatCode="0.0">
                  <c:v>21</c:v>
                </c:pt>
                <c:pt idx="182" formatCode="0.0">
                  <c:v>21</c:v>
                </c:pt>
                <c:pt idx="183" formatCode="0.0">
                  <c:v>21</c:v>
                </c:pt>
                <c:pt idx="184" formatCode="0.0">
                  <c:v>21</c:v>
                </c:pt>
                <c:pt idx="185" formatCode="0.0">
                  <c:v>21</c:v>
                </c:pt>
                <c:pt idx="186" formatCode="0.0">
                  <c:v>21</c:v>
                </c:pt>
                <c:pt idx="187" formatCode="0.0">
                  <c:v>21</c:v>
                </c:pt>
                <c:pt idx="188" formatCode="0.0">
                  <c:v>21</c:v>
                </c:pt>
                <c:pt idx="189" formatCode="0.0">
                  <c:v>21</c:v>
                </c:pt>
                <c:pt idx="190" formatCode="0.0">
                  <c:v>21</c:v>
                </c:pt>
                <c:pt idx="191" formatCode="0.0">
                  <c:v>21</c:v>
                </c:pt>
                <c:pt idx="192" formatCode="0.0">
                  <c:v>21</c:v>
                </c:pt>
                <c:pt idx="193" formatCode="0.0">
                  <c:v>21</c:v>
                </c:pt>
                <c:pt idx="194" formatCode="0.0">
                  <c:v>21</c:v>
                </c:pt>
                <c:pt idx="195" formatCode="0.0">
                  <c:v>21</c:v>
                </c:pt>
                <c:pt idx="196" formatCode="0.0">
                  <c:v>21</c:v>
                </c:pt>
                <c:pt idx="197" formatCode="0.0">
                  <c:v>21</c:v>
                </c:pt>
                <c:pt idx="198" formatCode="0.0">
                  <c:v>21</c:v>
                </c:pt>
                <c:pt idx="199" formatCode="0.0">
                  <c:v>21</c:v>
                </c:pt>
                <c:pt idx="200" formatCode="0.0">
                  <c:v>21</c:v>
                </c:pt>
                <c:pt idx="201" formatCode="0.0">
                  <c:v>21</c:v>
                </c:pt>
                <c:pt idx="202" formatCode="0.0">
                  <c:v>21</c:v>
                </c:pt>
                <c:pt idx="203" formatCode="0.0">
                  <c:v>21</c:v>
                </c:pt>
                <c:pt idx="204" formatCode="0.0">
                  <c:v>21</c:v>
                </c:pt>
                <c:pt idx="205" formatCode="0.0">
                  <c:v>21</c:v>
                </c:pt>
                <c:pt idx="206" formatCode="0.0">
                  <c:v>21</c:v>
                </c:pt>
                <c:pt idx="207" formatCode="0.0">
                  <c:v>21</c:v>
                </c:pt>
                <c:pt idx="208" formatCode="0.0">
                  <c:v>21</c:v>
                </c:pt>
                <c:pt idx="209" formatCode="0.0">
                  <c:v>21</c:v>
                </c:pt>
                <c:pt idx="210" formatCode="0.0">
                  <c:v>21</c:v>
                </c:pt>
                <c:pt idx="211" formatCode="0.0">
                  <c:v>21</c:v>
                </c:pt>
                <c:pt idx="212" formatCode="0.0">
                  <c:v>21</c:v>
                </c:pt>
                <c:pt idx="213" formatCode="0.0">
                  <c:v>21</c:v>
                </c:pt>
                <c:pt idx="214" formatCode="0.0">
                  <c:v>21</c:v>
                </c:pt>
                <c:pt idx="215" formatCode="0.0">
                  <c:v>21</c:v>
                </c:pt>
                <c:pt idx="216" formatCode="0.0">
                  <c:v>21</c:v>
                </c:pt>
                <c:pt idx="217" formatCode="0.0">
                  <c:v>21</c:v>
                </c:pt>
                <c:pt idx="218" formatCode="0.0">
                  <c:v>21</c:v>
                </c:pt>
                <c:pt idx="219" formatCode="0.0">
                  <c:v>21</c:v>
                </c:pt>
                <c:pt idx="220" formatCode="0.0">
                  <c:v>21</c:v>
                </c:pt>
                <c:pt idx="221" formatCode="0.0">
                  <c:v>21</c:v>
                </c:pt>
                <c:pt idx="222" formatCode="0.0">
                  <c:v>21</c:v>
                </c:pt>
                <c:pt idx="223" formatCode="0.0">
                  <c:v>21</c:v>
                </c:pt>
                <c:pt idx="224" formatCode="0.0">
                  <c:v>21</c:v>
                </c:pt>
                <c:pt idx="225" formatCode="0.0">
                  <c:v>21</c:v>
                </c:pt>
                <c:pt idx="226" formatCode="0.0">
                  <c:v>21</c:v>
                </c:pt>
                <c:pt idx="227" formatCode="0.0">
                  <c:v>21</c:v>
                </c:pt>
                <c:pt idx="228" formatCode="0.0">
                  <c:v>21</c:v>
                </c:pt>
                <c:pt idx="229" formatCode="0.0">
                  <c:v>21</c:v>
                </c:pt>
                <c:pt idx="230" formatCode="0.0">
                  <c:v>21</c:v>
                </c:pt>
                <c:pt idx="231" formatCode="0.0">
                  <c:v>21</c:v>
                </c:pt>
                <c:pt idx="232" formatCode="0.0">
                  <c:v>21</c:v>
                </c:pt>
                <c:pt idx="233" formatCode="0.0">
                  <c:v>21</c:v>
                </c:pt>
                <c:pt idx="234" formatCode="0.0">
                  <c:v>21</c:v>
                </c:pt>
                <c:pt idx="235" formatCode="0.0">
                  <c:v>21</c:v>
                </c:pt>
                <c:pt idx="236" formatCode="0.0">
                  <c:v>21</c:v>
                </c:pt>
                <c:pt idx="237" formatCode="0.0">
                  <c:v>21</c:v>
                </c:pt>
                <c:pt idx="238" formatCode="0.0">
                  <c:v>21</c:v>
                </c:pt>
                <c:pt idx="239" formatCode="0.0">
                  <c:v>21</c:v>
                </c:pt>
                <c:pt idx="240" formatCode="0.0">
                  <c:v>21</c:v>
                </c:pt>
                <c:pt idx="241" formatCode="0.0">
                  <c:v>21</c:v>
                </c:pt>
                <c:pt idx="242" formatCode="0.0">
                  <c:v>21</c:v>
                </c:pt>
                <c:pt idx="243" formatCode="0.0">
                  <c:v>21</c:v>
                </c:pt>
                <c:pt idx="244" formatCode="0.0">
                  <c:v>21</c:v>
                </c:pt>
                <c:pt idx="245" formatCode="0.0">
                  <c:v>21</c:v>
                </c:pt>
                <c:pt idx="246" formatCode="0.0">
                  <c:v>21</c:v>
                </c:pt>
                <c:pt idx="247" formatCode="0.0">
                  <c:v>21</c:v>
                </c:pt>
                <c:pt idx="248" formatCode="0.0">
                  <c:v>21</c:v>
                </c:pt>
                <c:pt idx="249" formatCode="0.0">
                  <c:v>21</c:v>
                </c:pt>
                <c:pt idx="250" formatCode="0.0">
                  <c:v>21</c:v>
                </c:pt>
                <c:pt idx="251" formatCode="0.0">
                  <c:v>21</c:v>
                </c:pt>
                <c:pt idx="252" formatCode="0.0">
                  <c:v>21</c:v>
                </c:pt>
                <c:pt idx="253" formatCode="0.0">
                  <c:v>21</c:v>
                </c:pt>
                <c:pt idx="254" formatCode="0.0">
                  <c:v>21</c:v>
                </c:pt>
                <c:pt idx="255" formatCode="0.0">
                  <c:v>21</c:v>
                </c:pt>
                <c:pt idx="256" formatCode="0.0">
                  <c:v>21</c:v>
                </c:pt>
                <c:pt idx="257" formatCode="0.0">
                  <c:v>21</c:v>
                </c:pt>
                <c:pt idx="258" formatCode="0.0">
                  <c:v>21</c:v>
                </c:pt>
                <c:pt idx="259" formatCode="0.0">
                  <c:v>21</c:v>
                </c:pt>
                <c:pt idx="260" formatCode="0.0">
                  <c:v>21</c:v>
                </c:pt>
                <c:pt idx="261" formatCode="0.0">
                  <c:v>21</c:v>
                </c:pt>
                <c:pt idx="262" formatCode="0.0">
                  <c:v>21</c:v>
                </c:pt>
                <c:pt idx="263" formatCode="0.0">
                  <c:v>21</c:v>
                </c:pt>
                <c:pt idx="264" formatCode="0.0">
                  <c:v>21</c:v>
                </c:pt>
                <c:pt idx="265" formatCode="0.0">
                  <c:v>21</c:v>
                </c:pt>
                <c:pt idx="266" formatCode="0.0">
                  <c:v>21</c:v>
                </c:pt>
                <c:pt idx="267" formatCode="0.0">
                  <c:v>21</c:v>
                </c:pt>
                <c:pt idx="268" formatCode="0.0">
                  <c:v>21</c:v>
                </c:pt>
                <c:pt idx="269" formatCode="0.0">
                  <c:v>21</c:v>
                </c:pt>
                <c:pt idx="270" formatCode="0.0">
                  <c:v>21</c:v>
                </c:pt>
                <c:pt idx="271" formatCode="0.0">
                  <c:v>21</c:v>
                </c:pt>
                <c:pt idx="272" formatCode="0.0">
                  <c:v>21</c:v>
                </c:pt>
                <c:pt idx="273" formatCode="0.0">
                  <c:v>21</c:v>
                </c:pt>
                <c:pt idx="274" formatCode="0.0">
                  <c:v>21</c:v>
                </c:pt>
                <c:pt idx="275" formatCode="0.0">
                  <c:v>21</c:v>
                </c:pt>
                <c:pt idx="276" formatCode="0.0">
                  <c:v>21</c:v>
                </c:pt>
                <c:pt idx="277" formatCode="0.0">
                  <c:v>21</c:v>
                </c:pt>
                <c:pt idx="278" formatCode="0.0">
                  <c:v>21</c:v>
                </c:pt>
                <c:pt idx="279" formatCode="0.0">
                  <c:v>21</c:v>
                </c:pt>
                <c:pt idx="280" formatCode="0.0">
                  <c:v>21</c:v>
                </c:pt>
                <c:pt idx="281" formatCode="0.0">
                  <c:v>21</c:v>
                </c:pt>
                <c:pt idx="282" formatCode="0.0">
                  <c:v>21</c:v>
                </c:pt>
                <c:pt idx="283" formatCode="0.0">
                  <c:v>21</c:v>
                </c:pt>
                <c:pt idx="284" formatCode="0.0">
                  <c:v>21</c:v>
                </c:pt>
                <c:pt idx="285" formatCode="0.0">
                  <c:v>21</c:v>
                </c:pt>
                <c:pt idx="286" formatCode="0.0">
                  <c:v>21</c:v>
                </c:pt>
                <c:pt idx="287" formatCode="0.0">
                  <c:v>21</c:v>
                </c:pt>
                <c:pt idx="288" formatCode="0.0">
                  <c:v>21</c:v>
                </c:pt>
                <c:pt idx="289" formatCode="0.0">
                  <c:v>21</c:v>
                </c:pt>
                <c:pt idx="290" formatCode="0.0">
                  <c:v>21</c:v>
                </c:pt>
                <c:pt idx="291" formatCode="0.0">
                  <c:v>21</c:v>
                </c:pt>
                <c:pt idx="292" formatCode="0.0">
                  <c:v>21</c:v>
                </c:pt>
                <c:pt idx="293" formatCode="0.0">
                  <c:v>21</c:v>
                </c:pt>
                <c:pt idx="294" formatCode="0.0">
                  <c:v>21</c:v>
                </c:pt>
                <c:pt idx="295" formatCode="0.0">
                  <c:v>21</c:v>
                </c:pt>
                <c:pt idx="296" formatCode="0.0">
                  <c:v>21</c:v>
                </c:pt>
                <c:pt idx="297" formatCode="0.0">
                  <c:v>21</c:v>
                </c:pt>
                <c:pt idx="298" formatCode="0.0">
                  <c:v>21</c:v>
                </c:pt>
                <c:pt idx="299" formatCode="0.0">
                  <c:v>21</c:v>
                </c:pt>
                <c:pt idx="300" formatCode="0.0">
                  <c:v>21</c:v>
                </c:pt>
                <c:pt idx="301" formatCode="0.0">
                  <c:v>21</c:v>
                </c:pt>
                <c:pt idx="302" formatCode="0.0">
                  <c:v>21</c:v>
                </c:pt>
                <c:pt idx="303" formatCode="0.0">
                  <c:v>21</c:v>
                </c:pt>
                <c:pt idx="304" formatCode="0.0">
                  <c:v>21</c:v>
                </c:pt>
                <c:pt idx="305" formatCode="0.0">
                  <c:v>21</c:v>
                </c:pt>
                <c:pt idx="306" formatCode="0.0">
                  <c:v>21</c:v>
                </c:pt>
                <c:pt idx="307" formatCode="0.0">
                  <c:v>21</c:v>
                </c:pt>
                <c:pt idx="308" formatCode="0.0">
                  <c:v>21</c:v>
                </c:pt>
                <c:pt idx="309" formatCode="0.0">
                  <c:v>21</c:v>
                </c:pt>
                <c:pt idx="310" formatCode="0.0">
                  <c:v>21</c:v>
                </c:pt>
                <c:pt idx="311" formatCode="0.0">
                  <c:v>21</c:v>
                </c:pt>
                <c:pt idx="312" formatCode="0.0">
                  <c:v>21</c:v>
                </c:pt>
                <c:pt idx="313" formatCode="0.0">
                  <c:v>21</c:v>
                </c:pt>
                <c:pt idx="314" formatCode="0.0">
                  <c:v>21</c:v>
                </c:pt>
                <c:pt idx="315" formatCode="0.0">
                  <c:v>21</c:v>
                </c:pt>
                <c:pt idx="316" formatCode="0.0">
                  <c:v>21</c:v>
                </c:pt>
                <c:pt idx="317" formatCode="0.0">
                  <c:v>21</c:v>
                </c:pt>
                <c:pt idx="318" formatCode="0.0">
                  <c:v>21</c:v>
                </c:pt>
                <c:pt idx="319" formatCode="0.0">
                  <c:v>21</c:v>
                </c:pt>
                <c:pt idx="320" formatCode="0.0">
                  <c:v>21</c:v>
                </c:pt>
                <c:pt idx="321" formatCode="0.0">
                  <c:v>21</c:v>
                </c:pt>
                <c:pt idx="322" formatCode="0.0">
                  <c:v>21</c:v>
                </c:pt>
                <c:pt idx="323" formatCode="0.0">
                  <c:v>21</c:v>
                </c:pt>
                <c:pt idx="324" formatCode="0.0">
                  <c:v>21</c:v>
                </c:pt>
                <c:pt idx="325" formatCode="0.0">
                  <c:v>21</c:v>
                </c:pt>
                <c:pt idx="326" formatCode="0.0">
                  <c:v>21</c:v>
                </c:pt>
                <c:pt idx="327" formatCode="0.0">
                  <c:v>21</c:v>
                </c:pt>
                <c:pt idx="328" formatCode="0.0">
                  <c:v>21</c:v>
                </c:pt>
                <c:pt idx="329" formatCode="0.0">
                  <c:v>21</c:v>
                </c:pt>
                <c:pt idx="330" formatCode="0.0">
                  <c:v>21</c:v>
                </c:pt>
                <c:pt idx="331" formatCode="0.0">
                  <c:v>21</c:v>
                </c:pt>
                <c:pt idx="332" formatCode="0.0">
                  <c:v>21</c:v>
                </c:pt>
                <c:pt idx="333" formatCode="0.0">
                  <c:v>21</c:v>
                </c:pt>
                <c:pt idx="334" formatCode="0.0">
                  <c:v>21</c:v>
                </c:pt>
                <c:pt idx="335" formatCode="0.0">
                  <c:v>21</c:v>
                </c:pt>
                <c:pt idx="336" formatCode="0.0">
                  <c:v>21</c:v>
                </c:pt>
                <c:pt idx="337" formatCode="0.0">
                  <c:v>21</c:v>
                </c:pt>
                <c:pt idx="338" formatCode="0.0">
                  <c:v>21</c:v>
                </c:pt>
                <c:pt idx="339" formatCode="0.0">
                  <c:v>21</c:v>
                </c:pt>
                <c:pt idx="340" formatCode="0.0">
                  <c:v>21</c:v>
                </c:pt>
                <c:pt idx="341" formatCode="0.0">
                  <c:v>21</c:v>
                </c:pt>
                <c:pt idx="342" formatCode="0.0">
                  <c:v>21</c:v>
                </c:pt>
                <c:pt idx="343" formatCode="0.0">
                  <c:v>21</c:v>
                </c:pt>
                <c:pt idx="344" formatCode="0.0">
                  <c:v>21</c:v>
                </c:pt>
                <c:pt idx="345" formatCode="0.0">
                  <c:v>21</c:v>
                </c:pt>
                <c:pt idx="346" formatCode="0.0">
                  <c:v>21</c:v>
                </c:pt>
                <c:pt idx="347" formatCode="0.0">
                  <c:v>21</c:v>
                </c:pt>
                <c:pt idx="348" formatCode="0.0">
                  <c:v>21</c:v>
                </c:pt>
                <c:pt idx="349" formatCode="0.0">
                  <c:v>21</c:v>
                </c:pt>
                <c:pt idx="350" formatCode="0.0">
                  <c:v>21</c:v>
                </c:pt>
                <c:pt idx="351" formatCode="0.0">
                  <c:v>21</c:v>
                </c:pt>
                <c:pt idx="352" formatCode="0.0">
                  <c:v>21</c:v>
                </c:pt>
                <c:pt idx="353" formatCode="0.0">
                  <c:v>21</c:v>
                </c:pt>
                <c:pt idx="354" formatCode="0.0">
                  <c:v>21</c:v>
                </c:pt>
                <c:pt idx="355" formatCode="0.0">
                  <c:v>21</c:v>
                </c:pt>
                <c:pt idx="356" formatCode="0.0">
                  <c:v>21</c:v>
                </c:pt>
                <c:pt idx="357" formatCode="0.0">
                  <c:v>21</c:v>
                </c:pt>
                <c:pt idx="358" formatCode="0.0">
                  <c:v>21</c:v>
                </c:pt>
                <c:pt idx="359" formatCode="0.0">
                  <c:v>21</c:v>
                </c:pt>
                <c:pt idx="360" formatCode="0.0">
                  <c:v>21</c:v>
                </c:pt>
                <c:pt idx="361" formatCode="0.0">
                  <c:v>21</c:v>
                </c:pt>
                <c:pt idx="362" formatCode="0.0">
                  <c:v>21</c:v>
                </c:pt>
                <c:pt idx="363" formatCode="0.0">
                  <c:v>21</c:v>
                </c:pt>
                <c:pt idx="364" formatCode="0.0">
                  <c:v>21</c:v>
                </c:pt>
                <c:pt idx="365" formatCode="0.0">
                  <c:v>21</c:v>
                </c:pt>
                <c:pt idx="366" formatCode="0.0">
                  <c:v>21</c:v>
                </c:pt>
                <c:pt idx="367" formatCode="0.0">
                  <c:v>21</c:v>
                </c:pt>
                <c:pt idx="368" formatCode="0.0">
                  <c:v>21</c:v>
                </c:pt>
                <c:pt idx="369" formatCode="0.0">
                  <c:v>21</c:v>
                </c:pt>
                <c:pt idx="370" formatCode="0.0">
                  <c:v>21</c:v>
                </c:pt>
                <c:pt idx="371" formatCode="0.0">
                  <c:v>21</c:v>
                </c:pt>
                <c:pt idx="372" formatCode="0.0">
                  <c:v>21</c:v>
                </c:pt>
                <c:pt idx="373" formatCode="0.0">
                  <c:v>21</c:v>
                </c:pt>
                <c:pt idx="374" formatCode="0.0">
                  <c:v>21</c:v>
                </c:pt>
                <c:pt idx="375" formatCode="0.0">
                  <c:v>21</c:v>
                </c:pt>
                <c:pt idx="376" formatCode="0.0">
                  <c:v>21</c:v>
                </c:pt>
                <c:pt idx="377" formatCode="0.0">
                  <c:v>21</c:v>
                </c:pt>
                <c:pt idx="378" formatCode="0.0">
                  <c:v>21</c:v>
                </c:pt>
                <c:pt idx="379" formatCode="0.0">
                  <c:v>21</c:v>
                </c:pt>
                <c:pt idx="380" formatCode="0.0">
                  <c:v>21</c:v>
                </c:pt>
                <c:pt idx="381" formatCode="0.0">
                  <c:v>21</c:v>
                </c:pt>
                <c:pt idx="382" formatCode="0.0">
                  <c:v>21</c:v>
                </c:pt>
                <c:pt idx="383" formatCode="0.0">
                  <c:v>21</c:v>
                </c:pt>
                <c:pt idx="384" formatCode="0.0">
                  <c:v>21</c:v>
                </c:pt>
                <c:pt idx="385" formatCode="0.0">
                  <c:v>21</c:v>
                </c:pt>
                <c:pt idx="386" formatCode="0.0">
                  <c:v>21</c:v>
                </c:pt>
                <c:pt idx="387" formatCode="0.0">
                  <c:v>21</c:v>
                </c:pt>
                <c:pt idx="388" formatCode="0.0">
                  <c:v>21</c:v>
                </c:pt>
                <c:pt idx="389" formatCode="0.0">
                  <c:v>21</c:v>
                </c:pt>
                <c:pt idx="390" formatCode="0.0">
                  <c:v>21</c:v>
                </c:pt>
                <c:pt idx="391" formatCode="0.0">
                  <c:v>21</c:v>
                </c:pt>
                <c:pt idx="392" formatCode="0.0">
                  <c:v>21</c:v>
                </c:pt>
                <c:pt idx="393" formatCode="0.0">
                  <c:v>21</c:v>
                </c:pt>
                <c:pt idx="394" formatCode="0.0">
                  <c:v>21</c:v>
                </c:pt>
                <c:pt idx="395" formatCode="0.0">
                  <c:v>21</c:v>
                </c:pt>
                <c:pt idx="396" formatCode="0.0">
                  <c:v>21</c:v>
                </c:pt>
                <c:pt idx="397" formatCode="0.0">
                  <c:v>21</c:v>
                </c:pt>
                <c:pt idx="398" formatCode="0.0">
                  <c:v>21</c:v>
                </c:pt>
                <c:pt idx="399" formatCode="0.0">
                  <c:v>21</c:v>
                </c:pt>
                <c:pt idx="400" formatCode="0.0">
                  <c:v>21</c:v>
                </c:pt>
                <c:pt idx="401" formatCode="0.0">
                  <c:v>21</c:v>
                </c:pt>
                <c:pt idx="402" formatCode="0.0">
                  <c:v>21</c:v>
                </c:pt>
                <c:pt idx="403" formatCode="0.0">
                  <c:v>21</c:v>
                </c:pt>
                <c:pt idx="404" formatCode="0.0">
                  <c:v>21</c:v>
                </c:pt>
                <c:pt idx="405" formatCode="0.0">
                  <c:v>21</c:v>
                </c:pt>
                <c:pt idx="406" formatCode="0.0">
                  <c:v>21</c:v>
                </c:pt>
                <c:pt idx="407" formatCode="0.0">
                  <c:v>21</c:v>
                </c:pt>
                <c:pt idx="408" formatCode="0.0">
                  <c:v>21</c:v>
                </c:pt>
                <c:pt idx="409" formatCode="0.0">
                  <c:v>21</c:v>
                </c:pt>
                <c:pt idx="410" formatCode="0.0">
                  <c:v>21</c:v>
                </c:pt>
                <c:pt idx="411" formatCode="0.0">
                  <c:v>21</c:v>
                </c:pt>
                <c:pt idx="412" formatCode="0.0">
                  <c:v>21</c:v>
                </c:pt>
                <c:pt idx="413" formatCode="0.0">
                  <c:v>21</c:v>
                </c:pt>
                <c:pt idx="414" formatCode="0.0">
                  <c:v>21</c:v>
                </c:pt>
                <c:pt idx="415" formatCode="0.0">
                  <c:v>21</c:v>
                </c:pt>
                <c:pt idx="416" formatCode="0.0">
                  <c:v>21</c:v>
                </c:pt>
                <c:pt idx="417" formatCode="0.0">
                  <c:v>21</c:v>
                </c:pt>
                <c:pt idx="418" formatCode="0.0">
                  <c:v>21</c:v>
                </c:pt>
                <c:pt idx="419" formatCode="0.0">
                  <c:v>21</c:v>
                </c:pt>
                <c:pt idx="420" formatCode="0.0">
                  <c:v>21</c:v>
                </c:pt>
                <c:pt idx="421" formatCode="0.0">
                  <c:v>21</c:v>
                </c:pt>
                <c:pt idx="422" formatCode="0.0">
                  <c:v>21</c:v>
                </c:pt>
                <c:pt idx="423" formatCode="0.0">
                  <c:v>21</c:v>
                </c:pt>
                <c:pt idx="424" formatCode="0.0">
                  <c:v>21</c:v>
                </c:pt>
                <c:pt idx="425" formatCode="0.0">
                  <c:v>21</c:v>
                </c:pt>
                <c:pt idx="426" formatCode="0.0">
                  <c:v>21</c:v>
                </c:pt>
                <c:pt idx="427" formatCode="0.0">
                  <c:v>21</c:v>
                </c:pt>
                <c:pt idx="428" formatCode="0.0">
                  <c:v>21</c:v>
                </c:pt>
                <c:pt idx="429" formatCode="0.0">
                  <c:v>21</c:v>
                </c:pt>
                <c:pt idx="430" formatCode="0.0">
                  <c:v>21</c:v>
                </c:pt>
                <c:pt idx="431" formatCode="0.0">
                  <c:v>21</c:v>
                </c:pt>
                <c:pt idx="432" formatCode="0.0">
                  <c:v>21</c:v>
                </c:pt>
                <c:pt idx="433" formatCode="0.0">
                  <c:v>21</c:v>
                </c:pt>
                <c:pt idx="434" formatCode="0.0">
                  <c:v>21</c:v>
                </c:pt>
                <c:pt idx="435" formatCode="0.0">
                  <c:v>21</c:v>
                </c:pt>
                <c:pt idx="436" formatCode="0.0">
                  <c:v>21</c:v>
                </c:pt>
                <c:pt idx="437" formatCode="0.0">
                  <c:v>21</c:v>
                </c:pt>
                <c:pt idx="438" formatCode="0.0">
                  <c:v>21</c:v>
                </c:pt>
                <c:pt idx="439" formatCode="0.0">
                  <c:v>21</c:v>
                </c:pt>
                <c:pt idx="440" formatCode="0.0">
                  <c:v>21</c:v>
                </c:pt>
                <c:pt idx="441" formatCode="0.0">
                  <c:v>21</c:v>
                </c:pt>
                <c:pt idx="442" formatCode="0.0">
                  <c:v>21</c:v>
                </c:pt>
                <c:pt idx="443" formatCode="0.0">
                  <c:v>21</c:v>
                </c:pt>
                <c:pt idx="444" formatCode="0.0">
                  <c:v>21</c:v>
                </c:pt>
                <c:pt idx="445" formatCode="0.0">
                  <c:v>21</c:v>
                </c:pt>
                <c:pt idx="446" formatCode="0.0">
                  <c:v>21</c:v>
                </c:pt>
                <c:pt idx="447" formatCode="0.0">
                  <c:v>21</c:v>
                </c:pt>
                <c:pt idx="448" formatCode="0.0">
                  <c:v>21</c:v>
                </c:pt>
                <c:pt idx="449" formatCode="0.0">
                  <c:v>21</c:v>
                </c:pt>
                <c:pt idx="450" formatCode="0.0">
                  <c:v>21</c:v>
                </c:pt>
                <c:pt idx="451" formatCode="0.0">
                  <c:v>21</c:v>
                </c:pt>
                <c:pt idx="452" formatCode="0.0">
                  <c:v>21</c:v>
                </c:pt>
                <c:pt idx="453" formatCode="0.0">
                  <c:v>21</c:v>
                </c:pt>
                <c:pt idx="454" formatCode="0.0">
                  <c:v>21</c:v>
                </c:pt>
                <c:pt idx="455" formatCode="0.0">
                  <c:v>21</c:v>
                </c:pt>
                <c:pt idx="456" formatCode="0.0">
                  <c:v>21</c:v>
                </c:pt>
                <c:pt idx="457" formatCode="0.0">
                  <c:v>21</c:v>
                </c:pt>
                <c:pt idx="458" formatCode="0.0">
                  <c:v>21</c:v>
                </c:pt>
                <c:pt idx="459" formatCode="0.0">
                  <c:v>21</c:v>
                </c:pt>
                <c:pt idx="460" formatCode="0.0">
                  <c:v>21</c:v>
                </c:pt>
                <c:pt idx="461" formatCode="0.0">
                  <c:v>21</c:v>
                </c:pt>
                <c:pt idx="462" formatCode="0.0">
                  <c:v>21</c:v>
                </c:pt>
                <c:pt idx="463" formatCode="0.0">
                  <c:v>21</c:v>
                </c:pt>
                <c:pt idx="464" formatCode="0.0">
                  <c:v>21</c:v>
                </c:pt>
                <c:pt idx="465" formatCode="0.0">
                  <c:v>21</c:v>
                </c:pt>
                <c:pt idx="466" formatCode="0.0">
                  <c:v>21</c:v>
                </c:pt>
                <c:pt idx="467" formatCode="0.0">
                  <c:v>21</c:v>
                </c:pt>
                <c:pt idx="468" formatCode="0.0">
                  <c:v>21</c:v>
                </c:pt>
                <c:pt idx="469" formatCode="0.0">
                  <c:v>21</c:v>
                </c:pt>
                <c:pt idx="470" formatCode="0.0">
                  <c:v>21</c:v>
                </c:pt>
                <c:pt idx="471" formatCode="0.0">
                  <c:v>21</c:v>
                </c:pt>
                <c:pt idx="472" formatCode="0.0">
                  <c:v>21</c:v>
                </c:pt>
                <c:pt idx="473" formatCode="0.0">
                  <c:v>21</c:v>
                </c:pt>
                <c:pt idx="474" formatCode="0.0">
                  <c:v>21</c:v>
                </c:pt>
                <c:pt idx="475" formatCode="0.0">
                  <c:v>21</c:v>
                </c:pt>
                <c:pt idx="476" formatCode="0.0">
                  <c:v>21</c:v>
                </c:pt>
                <c:pt idx="477" formatCode="0.0">
                  <c:v>21</c:v>
                </c:pt>
                <c:pt idx="478" formatCode="0.0">
                  <c:v>21</c:v>
                </c:pt>
                <c:pt idx="479" formatCode="0.0">
                  <c:v>21</c:v>
                </c:pt>
                <c:pt idx="480" formatCode="0.0">
                  <c:v>21</c:v>
                </c:pt>
                <c:pt idx="481" formatCode="0.0">
                  <c:v>21</c:v>
                </c:pt>
                <c:pt idx="482" formatCode="0.0">
                  <c:v>21</c:v>
                </c:pt>
                <c:pt idx="483" formatCode="0.0">
                  <c:v>21</c:v>
                </c:pt>
                <c:pt idx="484" formatCode="0.0">
                  <c:v>21</c:v>
                </c:pt>
                <c:pt idx="485" formatCode="0.0">
                  <c:v>21</c:v>
                </c:pt>
                <c:pt idx="486" formatCode="0.0">
                  <c:v>21</c:v>
                </c:pt>
                <c:pt idx="487" formatCode="0.0">
                  <c:v>21</c:v>
                </c:pt>
                <c:pt idx="488" formatCode="0.0">
                  <c:v>21</c:v>
                </c:pt>
                <c:pt idx="489" formatCode="0.0">
                  <c:v>21</c:v>
                </c:pt>
                <c:pt idx="490" formatCode="0.0">
                  <c:v>21</c:v>
                </c:pt>
                <c:pt idx="491" formatCode="0.0">
                  <c:v>21</c:v>
                </c:pt>
                <c:pt idx="492" formatCode="0.0">
                  <c:v>21</c:v>
                </c:pt>
                <c:pt idx="493" formatCode="0.0">
                  <c:v>21</c:v>
                </c:pt>
                <c:pt idx="494" formatCode="0.0">
                  <c:v>21</c:v>
                </c:pt>
                <c:pt idx="495" formatCode="0.0">
                  <c:v>21</c:v>
                </c:pt>
                <c:pt idx="496" formatCode="0.0">
                  <c:v>21</c:v>
                </c:pt>
                <c:pt idx="497" formatCode="0.0">
                  <c:v>21</c:v>
                </c:pt>
                <c:pt idx="498" formatCode="0.0">
                  <c:v>21</c:v>
                </c:pt>
                <c:pt idx="499" formatCode="0.0">
                  <c:v>21</c:v>
                </c:pt>
                <c:pt idx="500" formatCode="0.0">
                  <c:v>21</c:v>
                </c:pt>
                <c:pt idx="501" formatCode="0.0">
                  <c:v>21</c:v>
                </c:pt>
                <c:pt idx="502" formatCode="0.0">
                  <c:v>21</c:v>
                </c:pt>
                <c:pt idx="503" formatCode="0.0">
                  <c:v>21</c:v>
                </c:pt>
                <c:pt idx="504" formatCode="0.0">
                  <c:v>21</c:v>
                </c:pt>
                <c:pt idx="505" formatCode="0.0">
                  <c:v>21</c:v>
                </c:pt>
                <c:pt idx="506" formatCode="0.0">
                  <c:v>21</c:v>
                </c:pt>
                <c:pt idx="507" formatCode="0.0">
                  <c:v>21</c:v>
                </c:pt>
                <c:pt idx="508" formatCode="0.0">
                  <c:v>21</c:v>
                </c:pt>
                <c:pt idx="509" formatCode="0.0">
                  <c:v>21</c:v>
                </c:pt>
                <c:pt idx="510" formatCode="0.0">
                  <c:v>21</c:v>
                </c:pt>
                <c:pt idx="511" formatCode="0.0">
                  <c:v>21</c:v>
                </c:pt>
                <c:pt idx="512" formatCode="0.0">
                  <c:v>21</c:v>
                </c:pt>
                <c:pt idx="513" formatCode="0.0">
                  <c:v>21</c:v>
                </c:pt>
                <c:pt idx="514" formatCode="0.0">
                  <c:v>21</c:v>
                </c:pt>
                <c:pt idx="515" formatCode="0.0">
                  <c:v>21</c:v>
                </c:pt>
                <c:pt idx="516" formatCode="0.0">
                  <c:v>21</c:v>
                </c:pt>
                <c:pt idx="517" formatCode="0.0">
                  <c:v>21</c:v>
                </c:pt>
                <c:pt idx="518" formatCode="0.0">
                  <c:v>21</c:v>
                </c:pt>
                <c:pt idx="519" formatCode="0.0">
                  <c:v>21</c:v>
                </c:pt>
                <c:pt idx="520" formatCode="0.0">
                  <c:v>21</c:v>
                </c:pt>
                <c:pt idx="521" formatCode="0.0">
                  <c:v>21</c:v>
                </c:pt>
                <c:pt idx="522" formatCode="0.0">
                  <c:v>21</c:v>
                </c:pt>
                <c:pt idx="523" formatCode="0.0">
                  <c:v>21</c:v>
                </c:pt>
                <c:pt idx="524" formatCode="0.0">
                  <c:v>21</c:v>
                </c:pt>
                <c:pt idx="525" formatCode="0.0">
                  <c:v>21</c:v>
                </c:pt>
                <c:pt idx="526" formatCode="0.0">
                  <c:v>21</c:v>
                </c:pt>
                <c:pt idx="527" formatCode="0.0">
                  <c:v>21</c:v>
                </c:pt>
                <c:pt idx="528" formatCode="0.0">
                  <c:v>21</c:v>
                </c:pt>
                <c:pt idx="529" formatCode="0.0">
                  <c:v>21</c:v>
                </c:pt>
                <c:pt idx="530" formatCode="0.0">
                  <c:v>21</c:v>
                </c:pt>
              </c:numCache>
            </c:numRef>
          </c:val>
          <c:smooth val="0"/>
          <c:extLst>
            <c:ext xmlns:c16="http://schemas.microsoft.com/office/drawing/2014/chart" uri="{C3380CC4-5D6E-409C-BE32-E72D297353CC}">
              <c16:uniqueId val="{00000001-BFEF-B845-8563-11624DB8E8F1}"/>
            </c:ext>
          </c:extLst>
        </c:ser>
        <c:ser>
          <c:idx val="0"/>
          <c:order val="2"/>
          <c:tx>
            <c:strRef>
              <c:f>Sheet1!$B$1</c:f>
              <c:strCache>
                <c:ptCount val="1"/>
                <c:pt idx="0">
                  <c:v>Lowest valuation quintile</c:v>
                </c:pt>
              </c:strCache>
            </c:strRef>
          </c:tx>
          <c:spPr>
            <a:ln w="28575" cap="rnd">
              <a:solidFill>
                <a:schemeClr val="accent1"/>
              </a:solidFill>
              <a:round/>
            </a:ln>
            <a:effectLst/>
          </c:spPr>
          <c:marker>
            <c:symbol val="none"/>
          </c:marker>
          <c:dPt>
            <c:idx val="527"/>
            <c:marker>
              <c:symbol val="none"/>
            </c:marker>
            <c:bubble3D val="0"/>
            <c:extLst>
              <c:ext xmlns:c16="http://schemas.microsoft.com/office/drawing/2014/chart" uri="{C3380CC4-5D6E-409C-BE32-E72D297353CC}">
                <c16:uniqueId val="{00000003-BFEF-B845-8563-11624DB8E8F1}"/>
              </c:ext>
            </c:extLst>
          </c:dPt>
          <c:dPt>
            <c:idx val="530"/>
            <c:marker>
              <c:symbol val="circle"/>
              <c:size val="5"/>
              <c:spPr>
                <a:solidFill>
                  <a:schemeClr val="accent1"/>
                </a:solidFill>
                <a:ln w="9525">
                  <a:solidFill>
                    <a:schemeClr val="accent1"/>
                  </a:solidFill>
                </a:ln>
                <a:effectLst/>
              </c:spPr>
            </c:marker>
            <c:bubble3D val="0"/>
            <c:extLst>
              <c:ext xmlns:c16="http://schemas.microsoft.com/office/drawing/2014/chart" uri="{C3380CC4-5D6E-409C-BE32-E72D297353CC}">
                <c16:uniqueId val="{00000003-2F13-7045-969E-DC30E7EF2EF0}"/>
              </c:ext>
            </c:extLst>
          </c:dPt>
          <c:cat>
            <c:numRef>
              <c:f>Sheet1!$A$2:$A$532</c:f>
              <c:numCache>
                <c:formatCode>m/d/yy</c:formatCode>
                <c:ptCount val="531"/>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45289</c:v>
                </c:pt>
                <c:pt idx="528">
                  <c:v>45322</c:v>
                </c:pt>
                <c:pt idx="529">
                  <c:v>45351</c:v>
                </c:pt>
                <c:pt idx="530">
                  <c:v>45379</c:v>
                </c:pt>
              </c:numCache>
            </c:numRef>
          </c:cat>
          <c:val>
            <c:numRef>
              <c:f>Sheet1!$B$2:$B$532</c:f>
              <c:numCache>
                <c:formatCode>0.0</c:formatCode>
                <c:ptCount val="531"/>
                <c:pt idx="0">
                  <c:v>5.3</c:v>
                </c:pt>
                <c:pt idx="1">
                  <c:v>4.32</c:v>
                </c:pt>
                <c:pt idx="2">
                  <c:v>3.65</c:v>
                </c:pt>
                <c:pt idx="3">
                  <c:v>3.94</c:v>
                </c:pt>
                <c:pt idx="4">
                  <c:v>4.1100000000000003</c:v>
                </c:pt>
                <c:pt idx="5">
                  <c:v>4.5599999999999996</c:v>
                </c:pt>
                <c:pt idx="6">
                  <c:v>4.71</c:v>
                </c:pt>
                <c:pt idx="7">
                  <c:v>5.09</c:v>
                </c:pt>
                <c:pt idx="8">
                  <c:v>5</c:v>
                </c:pt>
                <c:pt idx="9">
                  <c:v>5.0599999999999996</c:v>
                </c:pt>
                <c:pt idx="10">
                  <c:v>5.05</c:v>
                </c:pt>
                <c:pt idx="11">
                  <c:v>4.99</c:v>
                </c:pt>
                <c:pt idx="12">
                  <c:v>5.15</c:v>
                </c:pt>
                <c:pt idx="13">
                  <c:v>4.25</c:v>
                </c:pt>
                <c:pt idx="14">
                  <c:v>4.45</c:v>
                </c:pt>
                <c:pt idx="15">
                  <c:v>4.8099999999999996</c:v>
                </c:pt>
                <c:pt idx="16">
                  <c:v>4.75</c:v>
                </c:pt>
                <c:pt idx="17">
                  <c:v>4.78</c:v>
                </c:pt>
                <c:pt idx="18">
                  <c:v>4.79</c:v>
                </c:pt>
                <c:pt idx="19">
                  <c:v>4.38</c:v>
                </c:pt>
                <c:pt idx="20">
                  <c:v>4.22</c:v>
                </c:pt>
                <c:pt idx="21">
                  <c:v>4.42</c:v>
                </c:pt>
                <c:pt idx="22">
                  <c:v>4.82</c:v>
                </c:pt>
                <c:pt idx="23">
                  <c:v>4.92</c:v>
                </c:pt>
                <c:pt idx="24">
                  <c:v>4.84</c:v>
                </c:pt>
                <c:pt idx="25">
                  <c:v>4.17</c:v>
                </c:pt>
                <c:pt idx="26">
                  <c:v>3.96</c:v>
                </c:pt>
                <c:pt idx="27">
                  <c:v>4.2699999999999996</c:v>
                </c:pt>
                <c:pt idx="28">
                  <c:v>4.16</c:v>
                </c:pt>
                <c:pt idx="29">
                  <c:v>4.24</c:v>
                </c:pt>
                <c:pt idx="30">
                  <c:v>4.13</c:v>
                </c:pt>
                <c:pt idx="31">
                  <c:v>4.7</c:v>
                </c:pt>
                <c:pt idx="32">
                  <c:v>5.15</c:v>
                </c:pt>
                <c:pt idx="33">
                  <c:v>5.92</c:v>
                </c:pt>
                <c:pt idx="34">
                  <c:v>6.05</c:v>
                </c:pt>
                <c:pt idx="35">
                  <c:v>6.15</c:v>
                </c:pt>
                <c:pt idx="36">
                  <c:v>6.51</c:v>
                </c:pt>
                <c:pt idx="37">
                  <c:v>5.47</c:v>
                </c:pt>
                <c:pt idx="38">
                  <c:v>5.72</c:v>
                </c:pt>
                <c:pt idx="39">
                  <c:v>6.37</c:v>
                </c:pt>
                <c:pt idx="40">
                  <c:v>6.68</c:v>
                </c:pt>
                <c:pt idx="41">
                  <c:v>6.71</c:v>
                </c:pt>
                <c:pt idx="42">
                  <c:v>6.55</c:v>
                </c:pt>
                <c:pt idx="43">
                  <c:v>7.02</c:v>
                </c:pt>
                <c:pt idx="44">
                  <c:v>7</c:v>
                </c:pt>
                <c:pt idx="45">
                  <c:v>6.77</c:v>
                </c:pt>
                <c:pt idx="46">
                  <c:v>7.2</c:v>
                </c:pt>
                <c:pt idx="47">
                  <c:v>7.07</c:v>
                </c:pt>
                <c:pt idx="48">
                  <c:v>6.96</c:v>
                </c:pt>
                <c:pt idx="49">
                  <c:v>5.54</c:v>
                </c:pt>
                <c:pt idx="50">
                  <c:v>5.42</c:v>
                </c:pt>
                <c:pt idx="51">
                  <c:v>5.22</c:v>
                </c:pt>
                <c:pt idx="52">
                  <c:v>5.16</c:v>
                </c:pt>
                <c:pt idx="53">
                  <c:v>4.84</c:v>
                </c:pt>
                <c:pt idx="54">
                  <c:v>4.7</c:v>
                </c:pt>
                <c:pt idx="55">
                  <c:v>5.76</c:v>
                </c:pt>
                <c:pt idx="56">
                  <c:v>5.82</c:v>
                </c:pt>
                <c:pt idx="57">
                  <c:v>6.07</c:v>
                </c:pt>
                <c:pt idx="58">
                  <c:v>6.03</c:v>
                </c:pt>
                <c:pt idx="59">
                  <c:v>6.18</c:v>
                </c:pt>
                <c:pt idx="60">
                  <c:v>6.9</c:v>
                </c:pt>
                <c:pt idx="61">
                  <c:v>6.85</c:v>
                </c:pt>
                <c:pt idx="62">
                  <c:v>6.3</c:v>
                </c:pt>
                <c:pt idx="63">
                  <c:v>6.17</c:v>
                </c:pt>
                <c:pt idx="64">
                  <c:v>6.84</c:v>
                </c:pt>
                <c:pt idx="65">
                  <c:v>6.69</c:v>
                </c:pt>
                <c:pt idx="66">
                  <c:v>7.05</c:v>
                </c:pt>
                <c:pt idx="67">
                  <c:v>7.09</c:v>
                </c:pt>
                <c:pt idx="68">
                  <c:v>6.93</c:v>
                </c:pt>
                <c:pt idx="69">
                  <c:v>6.95</c:v>
                </c:pt>
                <c:pt idx="70">
                  <c:v>7.81</c:v>
                </c:pt>
                <c:pt idx="71">
                  <c:v>8.52</c:v>
                </c:pt>
                <c:pt idx="72">
                  <c:v>8.51</c:v>
                </c:pt>
                <c:pt idx="73">
                  <c:v>8.24</c:v>
                </c:pt>
                <c:pt idx="74">
                  <c:v>9.11</c:v>
                </c:pt>
                <c:pt idx="75">
                  <c:v>8.4</c:v>
                </c:pt>
                <c:pt idx="76">
                  <c:v>8.25</c:v>
                </c:pt>
                <c:pt idx="77">
                  <c:v>8.5399999999999991</c:v>
                </c:pt>
                <c:pt idx="78">
                  <c:v>8.09</c:v>
                </c:pt>
                <c:pt idx="79">
                  <c:v>9.0399999999999991</c:v>
                </c:pt>
                <c:pt idx="80">
                  <c:v>8.7100000000000009</c:v>
                </c:pt>
                <c:pt idx="81">
                  <c:v>9.01</c:v>
                </c:pt>
                <c:pt idx="82">
                  <c:v>9.0500000000000007</c:v>
                </c:pt>
                <c:pt idx="83">
                  <c:v>8.5399999999999991</c:v>
                </c:pt>
                <c:pt idx="84">
                  <c:v>10.029999999999999</c:v>
                </c:pt>
                <c:pt idx="85">
                  <c:v>8.8000000000000007</c:v>
                </c:pt>
                <c:pt idx="86">
                  <c:v>9.2200000000000006</c:v>
                </c:pt>
                <c:pt idx="87">
                  <c:v>9.33</c:v>
                </c:pt>
                <c:pt idx="88">
                  <c:v>9.3800000000000008</c:v>
                </c:pt>
                <c:pt idx="89">
                  <c:v>9.84</c:v>
                </c:pt>
                <c:pt idx="90">
                  <c:v>10.58</c:v>
                </c:pt>
                <c:pt idx="91">
                  <c:v>10.02</c:v>
                </c:pt>
                <c:pt idx="92">
                  <c:v>10.4</c:v>
                </c:pt>
                <c:pt idx="93">
                  <c:v>7.01</c:v>
                </c:pt>
                <c:pt idx="94">
                  <c:v>6.88</c:v>
                </c:pt>
                <c:pt idx="95">
                  <c:v>7.69</c:v>
                </c:pt>
                <c:pt idx="96">
                  <c:v>7.72</c:v>
                </c:pt>
                <c:pt idx="97">
                  <c:v>8.75</c:v>
                </c:pt>
                <c:pt idx="98">
                  <c:v>8.19</c:v>
                </c:pt>
                <c:pt idx="99">
                  <c:v>7.96</c:v>
                </c:pt>
                <c:pt idx="100">
                  <c:v>7.45</c:v>
                </c:pt>
                <c:pt idx="101">
                  <c:v>7.8</c:v>
                </c:pt>
                <c:pt idx="102">
                  <c:v>7.82</c:v>
                </c:pt>
                <c:pt idx="103">
                  <c:v>7.41</c:v>
                </c:pt>
                <c:pt idx="104">
                  <c:v>7.96</c:v>
                </c:pt>
                <c:pt idx="105">
                  <c:v>7.83</c:v>
                </c:pt>
                <c:pt idx="106">
                  <c:v>7.22</c:v>
                </c:pt>
                <c:pt idx="107">
                  <c:v>6.86</c:v>
                </c:pt>
                <c:pt idx="108">
                  <c:v>7.33</c:v>
                </c:pt>
                <c:pt idx="109">
                  <c:v>6.87</c:v>
                </c:pt>
                <c:pt idx="110">
                  <c:v>6.85</c:v>
                </c:pt>
                <c:pt idx="111">
                  <c:v>7.98</c:v>
                </c:pt>
                <c:pt idx="112">
                  <c:v>8.19</c:v>
                </c:pt>
                <c:pt idx="113">
                  <c:v>8.0399999999999991</c:v>
                </c:pt>
                <c:pt idx="114">
                  <c:v>8.76</c:v>
                </c:pt>
                <c:pt idx="115">
                  <c:v>9.19</c:v>
                </c:pt>
                <c:pt idx="116">
                  <c:v>8.7799999999999994</c:v>
                </c:pt>
                <c:pt idx="117">
                  <c:v>8.06</c:v>
                </c:pt>
                <c:pt idx="118">
                  <c:v>8.35</c:v>
                </c:pt>
                <c:pt idx="119">
                  <c:v>8.51</c:v>
                </c:pt>
                <c:pt idx="120">
                  <c:v>7.96</c:v>
                </c:pt>
                <c:pt idx="121">
                  <c:v>7.82</c:v>
                </c:pt>
                <c:pt idx="122">
                  <c:v>7.97</c:v>
                </c:pt>
                <c:pt idx="123">
                  <c:v>7.49</c:v>
                </c:pt>
                <c:pt idx="124">
                  <c:v>7.83</c:v>
                </c:pt>
                <c:pt idx="125">
                  <c:v>8.01</c:v>
                </c:pt>
                <c:pt idx="126">
                  <c:v>7.69</c:v>
                </c:pt>
                <c:pt idx="127">
                  <c:v>6.76</c:v>
                </c:pt>
                <c:pt idx="128">
                  <c:v>6.01</c:v>
                </c:pt>
                <c:pt idx="129">
                  <c:v>6.03</c:v>
                </c:pt>
                <c:pt idx="130">
                  <c:v>7</c:v>
                </c:pt>
                <c:pt idx="131">
                  <c:v>7.75</c:v>
                </c:pt>
                <c:pt idx="132">
                  <c:v>8.09</c:v>
                </c:pt>
                <c:pt idx="133">
                  <c:v>8.39</c:v>
                </c:pt>
                <c:pt idx="134">
                  <c:v>8.77</c:v>
                </c:pt>
                <c:pt idx="135">
                  <c:v>8.8800000000000008</c:v>
                </c:pt>
                <c:pt idx="136">
                  <c:v>9.17</c:v>
                </c:pt>
                <c:pt idx="137">
                  <c:v>8.49</c:v>
                </c:pt>
                <c:pt idx="138">
                  <c:v>9.08</c:v>
                </c:pt>
                <c:pt idx="139">
                  <c:v>8.99</c:v>
                </c:pt>
                <c:pt idx="140">
                  <c:v>8.33</c:v>
                </c:pt>
                <c:pt idx="141">
                  <c:v>8.5500000000000007</c:v>
                </c:pt>
                <c:pt idx="142">
                  <c:v>8.1199999999999992</c:v>
                </c:pt>
                <c:pt idx="143">
                  <c:v>9.56</c:v>
                </c:pt>
                <c:pt idx="144">
                  <c:v>9.85</c:v>
                </c:pt>
                <c:pt idx="145">
                  <c:v>9.0399999999999991</c:v>
                </c:pt>
                <c:pt idx="146">
                  <c:v>9.0299999999999994</c:v>
                </c:pt>
                <c:pt idx="147">
                  <c:v>8.98</c:v>
                </c:pt>
                <c:pt idx="148">
                  <c:v>9.11</c:v>
                </c:pt>
                <c:pt idx="149">
                  <c:v>8.7100000000000009</c:v>
                </c:pt>
                <c:pt idx="150">
                  <c:v>9.27</c:v>
                </c:pt>
                <c:pt idx="151">
                  <c:v>8.6300000000000008</c:v>
                </c:pt>
                <c:pt idx="152">
                  <c:v>9.18</c:v>
                </c:pt>
                <c:pt idx="153">
                  <c:v>9.33</c:v>
                </c:pt>
                <c:pt idx="154">
                  <c:v>9.92</c:v>
                </c:pt>
                <c:pt idx="155">
                  <c:v>10.09</c:v>
                </c:pt>
                <c:pt idx="156">
                  <c:v>10.71</c:v>
                </c:pt>
                <c:pt idx="157">
                  <c:v>9.85</c:v>
                </c:pt>
                <c:pt idx="158">
                  <c:v>10.11</c:v>
                </c:pt>
                <c:pt idx="159">
                  <c:v>9.65</c:v>
                </c:pt>
                <c:pt idx="160">
                  <c:v>9.6199999999999992</c:v>
                </c:pt>
                <c:pt idx="161">
                  <c:v>9.58</c:v>
                </c:pt>
                <c:pt idx="162">
                  <c:v>9.5500000000000007</c:v>
                </c:pt>
                <c:pt idx="163">
                  <c:v>10.29</c:v>
                </c:pt>
                <c:pt idx="164">
                  <c:v>9.86</c:v>
                </c:pt>
                <c:pt idx="165">
                  <c:v>10.17</c:v>
                </c:pt>
                <c:pt idx="166">
                  <c:v>10.65</c:v>
                </c:pt>
                <c:pt idx="167">
                  <c:v>10.65</c:v>
                </c:pt>
                <c:pt idx="168">
                  <c:v>10.97</c:v>
                </c:pt>
                <c:pt idx="169">
                  <c:v>9.59</c:v>
                </c:pt>
                <c:pt idx="170">
                  <c:v>9.35</c:v>
                </c:pt>
                <c:pt idx="171">
                  <c:v>9.2799999999999994</c:v>
                </c:pt>
                <c:pt idx="172">
                  <c:v>8.83</c:v>
                </c:pt>
                <c:pt idx="173">
                  <c:v>8.44</c:v>
                </c:pt>
                <c:pt idx="174">
                  <c:v>8.7799999999999994</c:v>
                </c:pt>
                <c:pt idx="175">
                  <c:v>9.16</c:v>
                </c:pt>
                <c:pt idx="176">
                  <c:v>8.7899999999999991</c:v>
                </c:pt>
                <c:pt idx="177">
                  <c:v>8.84</c:v>
                </c:pt>
                <c:pt idx="178">
                  <c:v>9.01</c:v>
                </c:pt>
                <c:pt idx="179">
                  <c:v>8.99</c:v>
                </c:pt>
                <c:pt idx="180">
                  <c:v>8.9</c:v>
                </c:pt>
                <c:pt idx="181">
                  <c:v>8.44</c:v>
                </c:pt>
                <c:pt idx="182">
                  <c:v>8.82</c:v>
                </c:pt>
                <c:pt idx="183">
                  <c:v>8.92</c:v>
                </c:pt>
                <c:pt idx="184">
                  <c:v>8.76</c:v>
                </c:pt>
                <c:pt idx="185">
                  <c:v>8.83</c:v>
                </c:pt>
                <c:pt idx="186">
                  <c:v>8.74</c:v>
                </c:pt>
                <c:pt idx="187">
                  <c:v>8.61</c:v>
                </c:pt>
                <c:pt idx="188">
                  <c:v>8.8800000000000008</c:v>
                </c:pt>
                <c:pt idx="189">
                  <c:v>8.4700000000000006</c:v>
                </c:pt>
                <c:pt idx="190">
                  <c:v>9.1199999999999992</c:v>
                </c:pt>
                <c:pt idx="191">
                  <c:v>8.9700000000000006</c:v>
                </c:pt>
                <c:pt idx="192">
                  <c:v>9.67</c:v>
                </c:pt>
                <c:pt idx="193">
                  <c:v>9.2899999999999991</c:v>
                </c:pt>
                <c:pt idx="194">
                  <c:v>9.5500000000000007</c:v>
                </c:pt>
                <c:pt idx="195">
                  <c:v>9.73</c:v>
                </c:pt>
                <c:pt idx="196">
                  <c:v>9.7200000000000006</c:v>
                </c:pt>
                <c:pt idx="197">
                  <c:v>9.4700000000000006</c:v>
                </c:pt>
                <c:pt idx="198">
                  <c:v>8.91</c:v>
                </c:pt>
                <c:pt idx="199">
                  <c:v>9.52</c:v>
                </c:pt>
                <c:pt idx="200">
                  <c:v>9.73</c:v>
                </c:pt>
                <c:pt idx="201">
                  <c:v>9.86</c:v>
                </c:pt>
                <c:pt idx="202">
                  <c:v>10.4</c:v>
                </c:pt>
                <c:pt idx="203">
                  <c:v>10.68</c:v>
                </c:pt>
                <c:pt idx="204">
                  <c:v>10.91</c:v>
                </c:pt>
                <c:pt idx="205">
                  <c:v>10.28</c:v>
                </c:pt>
                <c:pt idx="206">
                  <c:v>9.84</c:v>
                </c:pt>
                <c:pt idx="207">
                  <c:v>10.11</c:v>
                </c:pt>
                <c:pt idx="208">
                  <c:v>10.83</c:v>
                </c:pt>
                <c:pt idx="209">
                  <c:v>10.56</c:v>
                </c:pt>
                <c:pt idx="210">
                  <c:v>11.56</c:v>
                </c:pt>
                <c:pt idx="211">
                  <c:v>11.01</c:v>
                </c:pt>
                <c:pt idx="212">
                  <c:v>12.02</c:v>
                </c:pt>
                <c:pt idx="213">
                  <c:v>11.33</c:v>
                </c:pt>
                <c:pt idx="214">
                  <c:v>11.31</c:v>
                </c:pt>
                <c:pt idx="215">
                  <c:v>11.41</c:v>
                </c:pt>
                <c:pt idx="216">
                  <c:v>11.01</c:v>
                </c:pt>
                <c:pt idx="217">
                  <c:v>11.17</c:v>
                </c:pt>
                <c:pt idx="218">
                  <c:v>11.95</c:v>
                </c:pt>
                <c:pt idx="219">
                  <c:v>11.87</c:v>
                </c:pt>
                <c:pt idx="220">
                  <c:v>12.07</c:v>
                </c:pt>
                <c:pt idx="221">
                  <c:v>11.77</c:v>
                </c:pt>
                <c:pt idx="222">
                  <c:v>10.79</c:v>
                </c:pt>
                <c:pt idx="223">
                  <c:v>8.57</c:v>
                </c:pt>
                <c:pt idx="224">
                  <c:v>8.57</c:v>
                </c:pt>
                <c:pt idx="225">
                  <c:v>9.8800000000000008</c:v>
                </c:pt>
                <c:pt idx="226">
                  <c:v>11.49</c:v>
                </c:pt>
                <c:pt idx="227">
                  <c:v>11.49</c:v>
                </c:pt>
                <c:pt idx="228">
                  <c:v>11.22</c:v>
                </c:pt>
                <c:pt idx="229">
                  <c:v>10.15</c:v>
                </c:pt>
                <c:pt idx="230">
                  <c:v>10.27</c:v>
                </c:pt>
                <c:pt idx="231">
                  <c:v>11.25</c:v>
                </c:pt>
                <c:pt idx="232">
                  <c:v>10.93</c:v>
                </c:pt>
                <c:pt idx="233">
                  <c:v>11.17</c:v>
                </c:pt>
                <c:pt idx="234">
                  <c:v>10.65</c:v>
                </c:pt>
                <c:pt idx="235">
                  <c:v>10.050000000000001</c:v>
                </c:pt>
                <c:pt idx="236">
                  <c:v>9.0399999999999991</c:v>
                </c:pt>
                <c:pt idx="237">
                  <c:v>9.25</c:v>
                </c:pt>
                <c:pt idx="238">
                  <c:v>9.01</c:v>
                </c:pt>
                <c:pt idx="239">
                  <c:v>8.76</c:v>
                </c:pt>
                <c:pt idx="240">
                  <c:v>7.99</c:v>
                </c:pt>
                <c:pt idx="241">
                  <c:v>7.07</c:v>
                </c:pt>
                <c:pt idx="242">
                  <c:v>7.77</c:v>
                </c:pt>
                <c:pt idx="243">
                  <c:v>8.11</c:v>
                </c:pt>
                <c:pt idx="244">
                  <c:v>8.33</c:v>
                </c:pt>
                <c:pt idx="245">
                  <c:v>7.61</c:v>
                </c:pt>
                <c:pt idx="246">
                  <c:v>7.87</c:v>
                </c:pt>
                <c:pt idx="247">
                  <c:v>8.68</c:v>
                </c:pt>
                <c:pt idx="248">
                  <c:v>8.4700000000000006</c:v>
                </c:pt>
                <c:pt idx="249">
                  <c:v>9.4</c:v>
                </c:pt>
                <c:pt idx="250">
                  <c:v>8.56</c:v>
                </c:pt>
                <c:pt idx="251">
                  <c:v>9.9600000000000009</c:v>
                </c:pt>
                <c:pt idx="252">
                  <c:v>11.15</c:v>
                </c:pt>
                <c:pt idx="253">
                  <c:v>10.46</c:v>
                </c:pt>
                <c:pt idx="254">
                  <c:v>10.27</c:v>
                </c:pt>
                <c:pt idx="255">
                  <c:v>11.15</c:v>
                </c:pt>
                <c:pt idx="256">
                  <c:v>11.33</c:v>
                </c:pt>
                <c:pt idx="257">
                  <c:v>11.45</c:v>
                </c:pt>
                <c:pt idx="258">
                  <c:v>11.72</c:v>
                </c:pt>
                <c:pt idx="259">
                  <c:v>12.01</c:v>
                </c:pt>
                <c:pt idx="260">
                  <c:v>10.46</c:v>
                </c:pt>
                <c:pt idx="261">
                  <c:v>11.52</c:v>
                </c:pt>
                <c:pt idx="262">
                  <c:v>13.22</c:v>
                </c:pt>
                <c:pt idx="263">
                  <c:v>13.37</c:v>
                </c:pt>
                <c:pt idx="264">
                  <c:v>13.32</c:v>
                </c:pt>
                <c:pt idx="265">
                  <c:v>12.92</c:v>
                </c:pt>
                <c:pt idx="266">
                  <c:v>12.72</c:v>
                </c:pt>
                <c:pt idx="267">
                  <c:v>12.3</c:v>
                </c:pt>
                <c:pt idx="268">
                  <c:v>12.38</c:v>
                </c:pt>
                <c:pt idx="269">
                  <c:v>11</c:v>
                </c:pt>
                <c:pt idx="270">
                  <c:v>10.01</c:v>
                </c:pt>
                <c:pt idx="271">
                  <c:v>10.65</c:v>
                </c:pt>
                <c:pt idx="272">
                  <c:v>8.77</c:v>
                </c:pt>
                <c:pt idx="273">
                  <c:v>9.14</c:v>
                </c:pt>
                <c:pt idx="274">
                  <c:v>10.29</c:v>
                </c:pt>
                <c:pt idx="275">
                  <c:v>9.89</c:v>
                </c:pt>
                <c:pt idx="276">
                  <c:v>9.25</c:v>
                </c:pt>
                <c:pt idx="277">
                  <c:v>8.5399999999999991</c:v>
                </c:pt>
                <c:pt idx="278">
                  <c:v>8.6300000000000008</c:v>
                </c:pt>
                <c:pt idx="279">
                  <c:v>9.3800000000000008</c:v>
                </c:pt>
                <c:pt idx="280">
                  <c:v>10.47</c:v>
                </c:pt>
                <c:pt idx="281">
                  <c:v>10.95</c:v>
                </c:pt>
                <c:pt idx="282">
                  <c:v>11.23</c:v>
                </c:pt>
                <c:pt idx="283">
                  <c:v>11.92</c:v>
                </c:pt>
                <c:pt idx="284">
                  <c:v>11.69</c:v>
                </c:pt>
                <c:pt idx="285">
                  <c:v>12.31</c:v>
                </c:pt>
                <c:pt idx="286">
                  <c:v>12.12</c:v>
                </c:pt>
                <c:pt idx="287">
                  <c:v>12.61</c:v>
                </c:pt>
                <c:pt idx="288">
                  <c:v>12.79</c:v>
                </c:pt>
                <c:pt idx="289">
                  <c:v>12.76</c:v>
                </c:pt>
                <c:pt idx="290">
                  <c:v>12.92</c:v>
                </c:pt>
                <c:pt idx="291">
                  <c:v>12.37</c:v>
                </c:pt>
                <c:pt idx="292">
                  <c:v>12.1</c:v>
                </c:pt>
                <c:pt idx="293">
                  <c:v>12.58</c:v>
                </c:pt>
                <c:pt idx="294">
                  <c:v>11.68</c:v>
                </c:pt>
                <c:pt idx="295">
                  <c:v>11.47</c:v>
                </c:pt>
                <c:pt idx="296">
                  <c:v>11.82</c:v>
                </c:pt>
                <c:pt idx="297">
                  <c:v>11.49</c:v>
                </c:pt>
                <c:pt idx="298">
                  <c:v>12.78</c:v>
                </c:pt>
                <c:pt idx="299">
                  <c:v>13.4</c:v>
                </c:pt>
                <c:pt idx="300">
                  <c:v>12.91</c:v>
                </c:pt>
                <c:pt idx="301">
                  <c:v>13.12</c:v>
                </c:pt>
                <c:pt idx="302">
                  <c:v>12.65</c:v>
                </c:pt>
                <c:pt idx="303">
                  <c:v>11.53</c:v>
                </c:pt>
                <c:pt idx="304">
                  <c:v>12.34</c:v>
                </c:pt>
                <c:pt idx="305">
                  <c:v>12.39</c:v>
                </c:pt>
                <c:pt idx="306">
                  <c:v>12.81</c:v>
                </c:pt>
                <c:pt idx="307">
                  <c:v>12.04</c:v>
                </c:pt>
                <c:pt idx="308">
                  <c:v>12.37</c:v>
                </c:pt>
                <c:pt idx="309">
                  <c:v>11.99</c:v>
                </c:pt>
                <c:pt idx="310">
                  <c:v>12.56</c:v>
                </c:pt>
                <c:pt idx="311">
                  <c:v>12.78</c:v>
                </c:pt>
                <c:pt idx="312">
                  <c:v>12.91</c:v>
                </c:pt>
                <c:pt idx="313">
                  <c:v>12.33</c:v>
                </c:pt>
                <c:pt idx="314">
                  <c:v>12.51</c:v>
                </c:pt>
                <c:pt idx="315">
                  <c:v>12.3</c:v>
                </c:pt>
                <c:pt idx="316">
                  <c:v>12.23</c:v>
                </c:pt>
                <c:pt idx="317">
                  <c:v>12.07</c:v>
                </c:pt>
                <c:pt idx="318">
                  <c:v>11.95</c:v>
                </c:pt>
                <c:pt idx="319">
                  <c:v>12.03</c:v>
                </c:pt>
                <c:pt idx="320">
                  <c:v>12.35</c:v>
                </c:pt>
                <c:pt idx="321">
                  <c:v>12.41</c:v>
                </c:pt>
                <c:pt idx="322">
                  <c:v>12.92</c:v>
                </c:pt>
                <c:pt idx="323">
                  <c:v>12.83</c:v>
                </c:pt>
                <c:pt idx="324">
                  <c:v>13.14</c:v>
                </c:pt>
                <c:pt idx="325">
                  <c:v>12.46</c:v>
                </c:pt>
                <c:pt idx="326">
                  <c:v>12.33</c:v>
                </c:pt>
                <c:pt idx="327">
                  <c:v>12.95</c:v>
                </c:pt>
                <c:pt idx="328">
                  <c:v>13.52</c:v>
                </c:pt>
                <c:pt idx="329">
                  <c:v>12.87</c:v>
                </c:pt>
                <c:pt idx="330">
                  <c:v>13</c:v>
                </c:pt>
                <c:pt idx="331">
                  <c:v>12.93</c:v>
                </c:pt>
                <c:pt idx="332">
                  <c:v>12.89</c:v>
                </c:pt>
                <c:pt idx="333">
                  <c:v>12.79</c:v>
                </c:pt>
                <c:pt idx="334">
                  <c:v>11.99</c:v>
                </c:pt>
                <c:pt idx="335">
                  <c:v>12.27</c:v>
                </c:pt>
                <c:pt idx="336">
                  <c:v>11.58</c:v>
                </c:pt>
                <c:pt idx="337">
                  <c:v>10.34</c:v>
                </c:pt>
                <c:pt idx="338">
                  <c:v>10</c:v>
                </c:pt>
                <c:pt idx="339">
                  <c:v>10.24</c:v>
                </c:pt>
                <c:pt idx="340">
                  <c:v>10.71</c:v>
                </c:pt>
                <c:pt idx="341">
                  <c:v>9.4</c:v>
                </c:pt>
                <c:pt idx="342">
                  <c:v>8.74</c:v>
                </c:pt>
                <c:pt idx="343">
                  <c:v>9.57</c:v>
                </c:pt>
                <c:pt idx="344">
                  <c:v>7.79</c:v>
                </c:pt>
                <c:pt idx="345">
                  <c:v>5.86</c:v>
                </c:pt>
                <c:pt idx="346">
                  <c:v>6.06</c:v>
                </c:pt>
                <c:pt idx="347">
                  <c:v>7.03</c:v>
                </c:pt>
                <c:pt idx="348">
                  <c:v>7.59</c:v>
                </c:pt>
                <c:pt idx="349">
                  <c:v>6.94</c:v>
                </c:pt>
                <c:pt idx="350">
                  <c:v>7.51</c:v>
                </c:pt>
                <c:pt idx="351">
                  <c:v>8.98</c:v>
                </c:pt>
                <c:pt idx="352">
                  <c:v>8.93</c:v>
                </c:pt>
                <c:pt idx="353">
                  <c:v>8.92</c:v>
                </c:pt>
                <c:pt idx="354">
                  <c:v>9.3000000000000007</c:v>
                </c:pt>
                <c:pt idx="355">
                  <c:v>9.64</c:v>
                </c:pt>
                <c:pt idx="356">
                  <c:v>10.02</c:v>
                </c:pt>
                <c:pt idx="357">
                  <c:v>10.45</c:v>
                </c:pt>
                <c:pt idx="358">
                  <c:v>10.6</c:v>
                </c:pt>
                <c:pt idx="359">
                  <c:v>11.23</c:v>
                </c:pt>
                <c:pt idx="360">
                  <c:v>10.75</c:v>
                </c:pt>
                <c:pt idx="361">
                  <c:v>10.42</c:v>
                </c:pt>
                <c:pt idx="362">
                  <c:v>10.9</c:v>
                </c:pt>
                <c:pt idx="363">
                  <c:v>10.84</c:v>
                </c:pt>
                <c:pt idx="364">
                  <c:v>9.26</c:v>
                </c:pt>
                <c:pt idx="365">
                  <c:v>8.41</c:v>
                </c:pt>
                <c:pt idx="366">
                  <c:v>9.08</c:v>
                </c:pt>
                <c:pt idx="367">
                  <c:v>8.4</c:v>
                </c:pt>
                <c:pt idx="368">
                  <c:v>9.01</c:v>
                </c:pt>
                <c:pt idx="369">
                  <c:v>9.5399999999999991</c:v>
                </c:pt>
                <c:pt idx="370">
                  <c:v>9.35</c:v>
                </c:pt>
                <c:pt idx="371">
                  <c:v>10</c:v>
                </c:pt>
                <c:pt idx="372">
                  <c:v>10.119999999999999</c:v>
                </c:pt>
                <c:pt idx="373">
                  <c:v>9.74</c:v>
                </c:pt>
                <c:pt idx="374">
                  <c:v>9.9</c:v>
                </c:pt>
                <c:pt idx="375">
                  <c:v>9.89</c:v>
                </c:pt>
                <c:pt idx="376">
                  <c:v>9.57</c:v>
                </c:pt>
                <c:pt idx="377">
                  <c:v>9.7200000000000006</c:v>
                </c:pt>
                <c:pt idx="378">
                  <c:v>8.89</c:v>
                </c:pt>
                <c:pt idx="379">
                  <c:v>8.35</c:v>
                </c:pt>
                <c:pt idx="380">
                  <c:v>7.67</c:v>
                </c:pt>
                <c:pt idx="381">
                  <c:v>8.7200000000000006</c:v>
                </c:pt>
                <c:pt idx="382">
                  <c:v>8.91</c:v>
                </c:pt>
                <c:pt idx="383">
                  <c:v>8.66</c:v>
                </c:pt>
                <c:pt idx="384">
                  <c:v>8.93</c:v>
                </c:pt>
                <c:pt idx="385">
                  <c:v>8.94</c:v>
                </c:pt>
                <c:pt idx="386">
                  <c:v>9.61</c:v>
                </c:pt>
                <c:pt idx="387">
                  <c:v>8.77</c:v>
                </c:pt>
                <c:pt idx="388">
                  <c:v>8.1199999999999992</c:v>
                </c:pt>
                <c:pt idx="389">
                  <c:v>8.27</c:v>
                </c:pt>
                <c:pt idx="390">
                  <c:v>8.07</c:v>
                </c:pt>
                <c:pt idx="391">
                  <c:v>8.68</c:v>
                </c:pt>
                <c:pt idx="392">
                  <c:v>9.0399999999999991</c:v>
                </c:pt>
                <c:pt idx="393">
                  <c:v>8.9600000000000009</c:v>
                </c:pt>
                <c:pt idx="394">
                  <c:v>8.81</c:v>
                </c:pt>
                <c:pt idx="395">
                  <c:v>9.27</c:v>
                </c:pt>
                <c:pt idx="396">
                  <c:v>9.6</c:v>
                </c:pt>
                <c:pt idx="397">
                  <c:v>9.52</c:v>
                </c:pt>
                <c:pt idx="398">
                  <c:v>9.59</c:v>
                </c:pt>
                <c:pt idx="399">
                  <c:v>10.11</c:v>
                </c:pt>
                <c:pt idx="400">
                  <c:v>10.74</c:v>
                </c:pt>
                <c:pt idx="401">
                  <c:v>10.64</c:v>
                </c:pt>
                <c:pt idx="402">
                  <c:v>11.51</c:v>
                </c:pt>
                <c:pt idx="403">
                  <c:v>10.78</c:v>
                </c:pt>
                <c:pt idx="404">
                  <c:v>11.58</c:v>
                </c:pt>
                <c:pt idx="405">
                  <c:v>11.88</c:v>
                </c:pt>
                <c:pt idx="406">
                  <c:v>12.33</c:v>
                </c:pt>
                <c:pt idx="407">
                  <c:v>12.61</c:v>
                </c:pt>
                <c:pt idx="408">
                  <c:v>11.71</c:v>
                </c:pt>
                <c:pt idx="409">
                  <c:v>11.98</c:v>
                </c:pt>
                <c:pt idx="410">
                  <c:v>12.36</c:v>
                </c:pt>
                <c:pt idx="411">
                  <c:v>11.87</c:v>
                </c:pt>
                <c:pt idx="412">
                  <c:v>12.28</c:v>
                </c:pt>
                <c:pt idx="413">
                  <c:v>12.39</c:v>
                </c:pt>
                <c:pt idx="414">
                  <c:v>12.13</c:v>
                </c:pt>
                <c:pt idx="415">
                  <c:v>12.55</c:v>
                </c:pt>
                <c:pt idx="416">
                  <c:v>12.23</c:v>
                </c:pt>
                <c:pt idx="417">
                  <c:v>12.85</c:v>
                </c:pt>
                <c:pt idx="418">
                  <c:v>13.41</c:v>
                </c:pt>
                <c:pt idx="419">
                  <c:v>13.11</c:v>
                </c:pt>
                <c:pt idx="420">
                  <c:v>13.02</c:v>
                </c:pt>
                <c:pt idx="421">
                  <c:v>13.19</c:v>
                </c:pt>
                <c:pt idx="422">
                  <c:v>13.17</c:v>
                </c:pt>
                <c:pt idx="423">
                  <c:v>12.83</c:v>
                </c:pt>
                <c:pt idx="424">
                  <c:v>12.79</c:v>
                </c:pt>
                <c:pt idx="425">
                  <c:v>12.49</c:v>
                </c:pt>
                <c:pt idx="426">
                  <c:v>12.7</c:v>
                </c:pt>
                <c:pt idx="427">
                  <c:v>11.88</c:v>
                </c:pt>
                <c:pt idx="428">
                  <c:v>11.1</c:v>
                </c:pt>
                <c:pt idx="429">
                  <c:v>11.12</c:v>
                </c:pt>
                <c:pt idx="430">
                  <c:v>11.44</c:v>
                </c:pt>
                <c:pt idx="431">
                  <c:v>11.05</c:v>
                </c:pt>
                <c:pt idx="432">
                  <c:v>9.9700000000000006</c:v>
                </c:pt>
                <c:pt idx="433">
                  <c:v>10.69</c:v>
                </c:pt>
                <c:pt idx="434">
                  <c:v>10.84</c:v>
                </c:pt>
                <c:pt idx="435">
                  <c:v>10.41</c:v>
                </c:pt>
                <c:pt idx="436">
                  <c:v>10.44</c:v>
                </c:pt>
                <c:pt idx="437">
                  <c:v>10.27</c:v>
                </c:pt>
                <c:pt idx="438">
                  <c:v>10.91</c:v>
                </c:pt>
                <c:pt idx="439">
                  <c:v>10.78</c:v>
                </c:pt>
                <c:pt idx="440">
                  <c:v>10.8</c:v>
                </c:pt>
                <c:pt idx="441">
                  <c:v>11.01</c:v>
                </c:pt>
                <c:pt idx="442">
                  <c:v>11.78</c:v>
                </c:pt>
                <c:pt idx="443">
                  <c:v>12.23</c:v>
                </c:pt>
                <c:pt idx="444">
                  <c:v>11.88</c:v>
                </c:pt>
                <c:pt idx="445">
                  <c:v>11.99</c:v>
                </c:pt>
                <c:pt idx="446">
                  <c:v>11.97</c:v>
                </c:pt>
                <c:pt idx="447">
                  <c:v>12.24</c:v>
                </c:pt>
                <c:pt idx="448">
                  <c:v>11.77</c:v>
                </c:pt>
                <c:pt idx="449">
                  <c:v>11.62</c:v>
                </c:pt>
                <c:pt idx="450">
                  <c:v>12.09</c:v>
                </c:pt>
                <c:pt idx="451">
                  <c:v>11.7</c:v>
                </c:pt>
                <c:pt idx="452">
                  <c:v>12.12</c:v>
                </c:pt>
                <c:pt idx="453">
                  <c:v>12.16</c:v>
                </c:pt>
                <c:pt idx="454">
                  <c:v>12.87</c:v>
                </c:pt>
                <c:pt idx="455">
                  <c:v>12.55</c:v>
                </c:pt>
                <c:pt idx="456">
                  <c:v>12.35</c:v>
                </c:pt>
                <c:pt idx="457">
                  <c:v>11</c:v>
                </c:pt>
                <c:pt idx="458">
                  <c:v>11.04</c:v>
                </c:pt>
                <c:pt idx="459">
                  <c:v>10.58</c:v>
                </c:pt>
                <c:pt idx="460">
                  <c:v>10.39</c:v>
                </c:pt>
                <c:pt idx="461">
                  <c:v>10.119999999999999</c:v>
                </c:pt>
                <c:pt idx="462">
                  <c:v>10.41</c:v>
                </c:pt>
                <c:pt idx="463">
                  <c:v>10.68</c:v>
                </c:pt>
                <c:pt idx="464">
                  <c:v>10.62</c:v>
                </c:pt>
                <c:pt idx="465">
                  <c:v>9.67</c:v>
                </c:pt>
                <c:pt idx="466">
                  <c:v>9.5</c:v>
                </c:pt>
                <c:pt idx="467">
                  <c:v>8.2799999999999994</c:v>
                </c:pt>
                <c:pt idx="468">
                  <c:v>9.64</c:v>
                </c:pt>
                <c:pt idx="469">
                  <c:v>9.59</c:v>
                </c:pt>
                <c:pt idx="470">
                  <c:v>9.0299999999999994</c:v>
                </c:pt>
                <c:pt idx="471">
                  <c:v>9.1999999999999993</c:v>
                </c:pt>
                <c:pt idx="472">
                  <c:v>8.15</c:v>
                </c:pt>
                <c:pt idx="473">
                  <c:v>9.11</c:v>
                </c:pt>
                <c:pt idx="474">
                  <c:v>9.4600000000000009</c:v>
                </c:pt>
                <c:pt idx="475">
                  <c:v>8.86</c:v>
                </c:pt>
                <c:pt idx="476">
                  <c:v>9.66</c:v>
                </c:pt>
                <c:pt idx="477">
                  <c:v>9.9499999999999993</c:v>
                </c:pt>
                <c:pt idx="478">
                  <c:v>10.130000000000001</c:v>
                </c:pt>
                <c:pt idx="479">
                  <c:v>10.46</c:v>
                </c:pt>
                <c:pt idx="480">
                  <c:v>9.8699999999999992</c:v>
                </c:pt>
                <c:pt idx="481">
                  <c:v>8.86</c:v>
                </c:pt>
                <c:pt idx="482">
                  <c:v>7.07</c:v>
                </c:pt>
                <c:pt idx="483">
                  <c:v>8.9600000000000009</c:v>
                </c:pt>
                <c:pt idx="484">
                  <c:v>10.1</c:v>
                </c:pt>
                <c:pt idx="485">
                  <c:v>10.3</c:v>
                </c:pt>
                <c:pt idx="486">
                  <c:v>10.99</c:v>
                </c:pt>
                <c:pt idx="487">
                  <c:v>10.95</c:v>
                </c:pt>
                <c:pt idx="488">
                  <c:v>10.65</c:v>
                </c:pt>
                <c:pt idx="489">
                  <c:v>10.27</c:v>
                </c:pt>
                <c:pt idx="490">
                  <c:v>11.08</c:v>
                </c:pt>
                <c:pt idx="491">
                  <c:v>11.52</c:v>
                </c:pt>
                <c:pt idx="492">
                  <c:v>11.64</c:v>
                </c:pt>
                <c:pt idx="493">
                  <c:v>11.69</c:v>
                </c:pt>
                <c:pt idx="494">
                  <c:v>12.73</c:v>
                </c:pt>
                <c:pt idx="495">
                  <c:v>12.95</c:v>
                </c:pt>
                <c:pt idx="496">
                  <c:v>12.77</c:v>
                </c:pt>
                <c:pt idx="497">
                  <c:v>12.17</c:v>
                </c:pt>
                <c:pt idx="498">
                  <c:v>11.69</c:v>
                </c:pt>
                <c:pt idx="499">
                  <c:v>10.95</c:v>
                </c:pt>
                <c:pt idx="500">
                  <c:v>10.81</c:v>
                </c:pt>
                <c:pt idx="501">
                  <c:v>10.72</c:v>
                </c:pt>
                <c:pt idx="502">
                  <c:v>10.45</c:v>
                </c:pt>
                <c:pt idx="503">
                  <c:v>11.35</c:v>
                </c:pt>
                <c:pt idx="504">
                  <c:v>10.73</c:v>
                </c:pt>
                <c:pt idx="505">
                  <c:v>10.08</c:v>
                </c:pt>
                <c:pt idx="506">
                  <c:v>9.9600000000000009</c:v>
                </c:pt>
                <c:pt idx="507">
                  <c:v>9.16</c:v>
                </c:pt>
                <c:pt idx="508">
                  <c:v>9.26</c:v>
                </c:pt>
                <c:pt idx="509">
                  <c:v>8.7200000000000006</c:v>
                </c:pt>
                <c:pt idx="510">
                  <c:v>9.25</c:v>
                </c:pt>
                <c:pt idx="511">
                  <c:v>9.16</c:v>
                </c:pt>
                <c:pt idx="512">
                  <c:v>8.41</c:v>
                </c:pt>
                <c:pt idx="513">
                  <c:v>9.11</c:v>
                </c:pt>
                <c:pt idx="514">
                  <c:v>10.33</c:v>
                </c:pt>
                <c:pt idx="515">
                  <c:v>10.199999999999999</c:v>
                </c:pt>
                <c:pt idx="516">
                  <c:v>11.17</c:v>
                </c:pt>
                <c:pt idx="517">
                  <c:v>10.34</c:v>
                </c:pt>
                <c:pt idx="518">
                  <c:v>10.77</c:v>
                </c:pt>
                <c:pt idx="519">
                  <c:v>10.36</c:v>
                </c:pt>
                <c:pt idx="520">
                  <c:v>9.64</c:v>
                </c:pt>
                <c:pt idx="521">
                  <c:v>10.46</c:v>
                </c:pt>
                <c:pt idx="522">
                  <c:v>10.68</c:v>
                </c:pt>
                <c:pt idx="523">
                  <c:v>11.1</c:v>
                </c:pt>
                <c:pt idx="524">
                  <c:v>10.210000000000001</c:v>
                </c:pt>
                <c:pt idx="525">
                  <c:v>9.93</c:v>
                </c:pt>
                <c:pt idx="526">
                  <c:v>10.59</c:v>
                </c:pt>
                <c:pt idx="527">
                  <c:v>11.32</c:v>
                </c:pt>
                <c:pt idx="528">
                  <c:v>11.07</c:v>
                </c:pt>
                <c:pt idx="529">
                  <c:v>11.01</c:v>
                </c:pt>
                <c:pt idx="530">
                  <c:v>11.5</c:v>
                </c:pt>
              </c:numCache>
            </c:numRef>
          </c:val>
          <c:smooth val="0"/>
          <c:extLst>
            <c:ext xmlns:c16="http://schemas.microsoft.com/office/drawing/2014/chart" uri="{C3380CC4-5D6E-409C-BE32-E72D297353CC}">
              <c16:uniqueId val="{00000000-F95F-C446-9824-8CD4B9430646}"/>
            </c:ext>
          </c:extLst>
        </c:ser>
        <c:ser>
          <c:idx val="1"/>
          <c:order val="3"/>
          <c:tx>
            <c:strRef>
              <c:f>Sheet1!$C$1</c:f>
              <c:strCache>
                <c:ptCount val="1"/>
                <c:pt idx="0">
                  <c:v>Highest valuation quintile</c:v>
                </c:pt>
              </c:strCache>
            </c:strRef>
          </c:tx>
          <c:spPr>
            <a:ln w="28575" cap="rnd">
              <a:solidFill>
                <a:schemeClr val="accent2"/>
              </a:solidFill>
              <a:round/>
            </a:ln>
            <a:effectLst/>
          </c:spPr>
          <c:marker>
            <c:symbol val="none"/>
          </c:marker>
          <c:dPt>
            <c:idx val="527"/>
            <c:marker>
              <c:symbol val="none"/>
            </c:marker>
            <c:bubble3D val="0"/>
            <c:extLst>
              <c:ext xmlns:c16="http://schemas.microsoft.com/office/drawing/2014/chart" uri="{C3380CC4-5D6E-409C-BE32-E72D297353CC}">
                <c16:uniqueId val="{00000002-BFEF-B845-8563-11624DB8E8F1}"/>
              </c:ext>
            </c:extLst>
          </c:dPt>
          <c:dPt>
            <c:idx val="530"/>
            <c:marker>
              <c:symbol val="circle"/>
              <c:size val="6"/>
              <c:spPr>
                <a:solidFill>
                  <a:schemeClr val="accent2"/>
                </a:solidFill>
                <a:ln w="9525">
                  <a:solidFill>
                    <a:schemeClr val="accent2"/>
                  </a:solidFill>
                </a:ln>
                <a:effectLst/>
              </c:spPr>
            </c:marker>
            <c:bubble3D val="0"/>
            <c:extLst>
              <c:ext xmlns:c16="http://schemas.microsoft.com/office/drawing/2014/chart" uri="{C3380CC4-5D6E-409C-BE32-E72D297353CC}">
                <c16:uniqueId val="{00000002-2F13-7045-969E-DC30E7EF2EF0}"/>
              </c:ext>
            </c:extLst>
          </c:dPt>
          <c:cat>
            <c:numRef>
              <c:f>Sheet1!$A$2:$A$532</c:f>
              <c:numCache>
                <c:formatCode>m/d/yy</c:formatCode>
                <c:ptCount val="531"/>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45289</c:v>
                </c:pt>
                <c:pt idx="528">
                  <c:v>45322</c:v>
                </c:pt>
                <c:pt idx="529">
                  <c:v>45351</c:v>
                </c:pt>
                <c:pt idx="530">
                  <c:v>45379</c:v>
                </c:pt>
              </c:numCache>
            </c:numRef>
          </c:cat>
          <c:val>
            <c:numRef>
              <c:f>Sheet1!$C$2:$C$532</c:f>
              <c:numCache>
                <c:formatCode>0.0</c:formatCode>
                <c:ptCount val="531"/>
                <c:pt idx="0">
                  <c:v>9.7100000000000009</c:v>
                </c:pt>
                <c:pt idx="1">
                  <c:v>8.9600000000000009</c:v>
                </c:pt>
                <c:pt idx="2">
                  <c:v>7.5</c:v>
                </c:pt>
                <c:pt idx="3">
                  <c:v>7.68</c:v>
                </c:pt>
                <c:pt idx="4">
                  <c:v>8.6300000000000008</c:v>
                </c:pt>
                <c:pt idx="5">
                  <c:v>8.83</c:v>
                </c:pt>
                <c:pt idx="6">
                  <c:v>9.7799999999999994</c:v>
                </c:pt>
                <c:pt idx="7">
                  <c:v>10.52</c:v>
                </c:pt>
                <c:pt idx="8">
                  <c:v>10.87</c:v>
                </c:pt>
                <c:pt idx="9">
                  <c:v>11.02</c:v>
                </c:pt>
                <c:pt idx="10">
                  <c:v>12.44</c:v>
                </c:pt>
                <c:pt idx="11">
                  <c:v>12.65</c:v>
                </c:pt>
                <c:pt idx="12">
                  <c:v>11.36</c:v>
                </c:pt>
                <c:pt idx="13">
                  <c:v>10.69</c:v>
                </c:pt>
                <c:pt idx="14">
                  <c:v>11.83</c:v>
                </c:pt>
                <c:pt idx="15">
                  <c:v>10.55</c:v>
                </c:pt>
                <c:pt idx="16">
                  <c:v>11.02</c:v>
                </c:pt>
                <c:pt idx="17">
                  <c:v>10.35</c:v>
                </c:pt>
                <c:pt idx="18">
                  <c:v>10.38</c:v>
                </c:pt>
                <c:pt idx="19">
                  <c:v>9.33</c:v>
                </c:pt>
                <c:pt idx="20">
                  <c:v>9.14</c:v>
                </c:pt>
                <c:pt idx="21">
                  <c:v>9.85</c:v>
                </c:pt>
                <c:pt idx="22">
                  <c:v>10.44</c:v>
                </c:pt>
                <c:pt idx="23">
                  <c:v>10.08</c:v>
                </c:pt>
                <c:pt idx="24">
                  <c:v>10.14</c:v>
                </c:pt>
                <c:pt idx="25">
                  <c:v>9.1199999999999992</c:v>
                </c:pt>
                <c:pt idx="26">
                  <c:v>8.23</c:v>
                </c:pt>
                <c:pt idx="27">
                  <c:v>8.7200000000000006</c:v>
                </c:pt>
                <c:pt idx="28">
                  <c:v>8.58</c:v>
                </c:pt>
                <c:pt idx="29">
                  <c:v>8.31</c:v>
                </c:pt>
                <c:pt idx="30">
                  <c:v>9.1999999999999993</c:v>
                </c:pt>
                <c:pt idx="31">
                  <c:v>9.85</c:v>
                </c:pt>
                <c:pt idx="32">
                  <c:v>10.17</c:v>
                </c:pt>
                <c:pt idx="33">
                  <c:v>12.41</c:v>
                </c:pt>
                <c:pt idx="34">
                  <c:v>13.96</c:v>
                </c:pt>
                <c:pt idx="35">
                  <c:v>13.45</c:v>
                </c:pt>
                <c:pt idx="36">
                  <c:v>12.94</c:v>
                </c:pt>
                <c:pt idx="37">
                  <c:v>12.94</c:v>
                </c:pt>
                <c:pt idx="38">
                  <c:v>13.35</c:v>
                </c:pt>
                <c:pt idx="39">
                  <c:v>12.78</c:v>
                </c:pt>
                <c:pt idx="40">
                  <c:v>13.6</c:v>
                </c:pt>
                <c:pt idx="41">
                  <c:v>14.06</c:v>
                </c:pt>
                <c:pt idx="42">
                  <c:v>13.69</c:v>
                </c:pt>
                <c:pt idx="43">
                  <c:v>13.18</c:v>
                </c:pt>
                <c:pt idx="44">
                  <c:v>13.62</c:v>
                </c:pt>
                <c:pt idx="45">
                  <c:v>13.35</c:v>
                </c:pt>
                <c:pt idx="46">
                  <c:v>13.58</c:v>
                </c:pt>
                <c:pt idx="47">
                  <c:v>13.29</c:v>
                </c:pt>
                <c:pt idx="48">
                  <c:v>12.82</c:v>
                </c:pt>
                <c:pt idx="49">
                  <c:v>11.07</c:v>
                </c:pt>
                <c:pt idx="50">
                  <c:v>10.61</c:v>
                </c:pt>
                <c:pt idx="51">
                  <c:v>10.45</c:v>
                </c:pt>
                <c:pt idx="52">
                  <c:v>10.39</c:v>
                </c:pt>
                <c:pt idx="53">
                  <c:v>10.52</c:v>
                </c:pt>
                <c:pt idx="54">
                  <c:v>10.45</c:v>
                </c:pt>
                <c:pt idx="55">
                  <c:v>11.52</c:v>
                </c:pt>
                <c:pt idx="56">
                  <c:v>11.76</c:v>
                </c:pt>
                <c:pt idx="57">
                  <c:v>11.87</c:v>
                </c:pt>
                <c:pt idx="58">
                  <c:v>11.55</c:v>
                </c:pt>
                <c:pt idx="59">
                  <c:v>12.01</c:v>
                </c:pt>
                <c:pt idx="60">
                  <c:v>13.18</c:v>
                </c:pt>
                <c:pt idx="61">
                  <c:v>12.59</c:v>
                </c:pt>
                <c:pt idx="62">
                  <c:v>12.15</c:v>
                </c:pt>
                <c:pt idx="63">
                  <c:v>12.4</c:v>
                </c:pt>
                <c:pt idx="64">
                  <c:v>13.05</c:v>
                </c:pt>
                <c:pt idx="65">
                  <c:v>13.81</c:v>
                </c:pt>
                <c:pt idx="66">
                  <c:v>13.73</c:v>
                </c:pt>
                <c:pt idx="67">
                  <c:v>13.49</c:v>
                </c:pt>
                <c:pt idx="68">
                  <c:v>13.1</c:v>
                </c:pt>
                <c:pt idx="69">
                  <c:v>13.83</c:v>
                </c:pt>
                <c:pt idx="70">
                  <c:v>15.09</c:v>
                </c:pt>
                <c:pt idx="71">
                  <c:v>15.41</c:v>
                </c:pt>
                <c:pt idx="72">
                  <c:v>16.13</c:v>
                </c:pt>
                <c:pt idx="73">
                  <c:v>15.5</c:v>
                </c:pt>
                <c:pt idx="74">
                  <c:v>16.239999999999998</c:v>
                </c:pt>
                <c:pt idx="75">
                  <c:v>16.25</c:v>
                </c:pt>
                <c:pt idx="76">
                  <c:v>17.5</c:v>
                </c:pt>
                <c:pt idx="77">
                  <c:v>18.46</c:v>
                </c:pt>
                <c:pt idx="78">
                  <c:v>16.96</c:v>
                </c:pt>
                <c:pt idx="79">
                  <c:v>17.809999999999999</c:v>
                </c:pt>
                <c:pt idx="80">
                  <c:v>15.88</c:v>
                </c:pt>
                <c:pt idx="81">
                  <c:v>17.079999999999998</c:v>
                </c:pt>
                <c:pt idx="82">
                  <c:v>17.2</c:v>
                </c:pt>
                <c:pt idx="83">
                  <c:v>16.64</c:v>
                </c:pt>
                <c:pt idx="84">
                  <c:v>19.760000000000002</c:v>
                </c:pt>
                <c:pt idx="85">
                  <c:v>18.440000000000001</c:v>
                </c:pt>
                <c:pt idx="86">
                  <c:v>18.27</c:v>
                </c:pt>
                <c:pt idx="87">
                  <c:v>17.8</c:v>
                </c:pt>
                <c:pt idx="88">
                  <c:v>17.71</c:v>
                </c:pt>
                <c:pt idx="89">
                  <c:v>18.29</c:v>
                </c:pt>
                <c:pt idx="90">
                  <c:v>19.05</c:v>
                </c:pt>
                <c:pt idx="91">
                  <c:v>19.309999999999999</c:v>
                </c:pt>
                <c:pt idx="92">
                  <c:v>19.47</c:v>
                </c:pt>
                <c:pt idx="93">
                  <c:v>14.95</c:v>
                </c:pt>
                <c:pt idx="94">
                  <c:v>13.54</c:v>
                </c:pt>
                <c:pt idx="95">
                  <c:v>15</c:v>
                </c:pt>
                <c:pt idx="96">
                  <c:v>14.84</c:v>
                </c:pt>
                <c:pt idx="97">
                  <c:v>14.38</c:v>
                </c:pt>
                <c:pt idx="98">
                  <c:v>13.68</c:v>
                </c:pt>
                <c:pt idx="99">
                  <c:v>13.59</c:v>
                </c:pt>
                <c:pt idx="100">
                  <c:v>13.4</c:v>
                </c:pt>
                <c:pt idx="101">
                  <c:v>13.96</c:v>
                </c:pt>
                <c:pt idx="102">
                  <c:v>13.78</c:v>
                </c:pt>
                <c:pt idx="103">
                  <c:v>13.22</c:v>
                </c:pt>
                <c:pt idx="104">
                  <c:v>13.67</c:v>
                </c:pt>
                <c:pt idx="105">
                  <c:v>14.31</c:v>
                </c:pt>
                <c:pt idx="106">
                  <c:v>13.9</c:v>
                </c:pt>
                <c:pt idx="107">
                  <c:v>13.67</c:v>
                </c:pt>
                <c:pt idx="108">
                  <c:v>14.24</c:v>
                </c:pt>
                <c:pt idx="109">
                  <c:v>13.11</c:v>
                </c:pt>
                <c:pt idx="110">
                  <c:v>13.35</c:v>
                </c:pt>
                <c:pt idx="111">
                  <c:v>13.95</c:v>
                </c:pt>
                <c:pt idx="112">
                  <c:v>14.41</c:v>
                </c:pt>
                <c:pt idx="113">
                  <c:v>14.29</c:v>
                </c:pt>
                <c:pt idx="114">
                  <c:v>16.39</c:v>
                </c:pt>
                <c:pt idx="115">
                  <c:v>15.65</c:v>
                </c:pt>
                <c:pt idx="116">
                  <c:v>16.239999999999998</c:v>
                </c:pt>
                <c:pt idx="117">
                  <c:v>15.98</c:v>
                </c:pt>
                <c:pt idx="118">
                  <c:v>15.61</c:v>
                </c:pt>
                <c:pt idx="119">
                  <c:v>15.76</c:v>
                </c:pt>
                <c:pt idx="120">
                  <c:v>14.79</c:v>
                </c:pt>
                <c:pt idx="121">
                  <c:v>13.93</c:v>
                </c:pt>
                <c:pt idx="122">
                  <c:v>14.05</c:v>
                </c:pt>
                <c:pt idx="123">
                  <c:v>14.25</c:v>
                </c:pt>
                <c:pt idx="124">
                  <c:v>15.51</c:v>
                </c:pt>
                <c:pt idx="125">
                  <c:v>15.68</c:v>
                </c:pt>
                <c:pt idx="126">
                  <c:v>15.35</c:v>
                </c:pt>
                <c:pt idx="127">
                  <c:v>14.03</c:v>
                </c:pt>
                <c:pt idx="128">
                  <c:v>13.4</c:v>
                </c:pt>
                <c:pt idx="129">
                  <c:v>13.11</c:v>
                </c:pt>
                <c:pt idx="130">
                  <c:v>14.09</c:v>
                </c:pt>
                <c:pt idx="131">
                  <c:v>15.11</c:v>
                </c:pt>
                <c:pt idx="132">
                  <c:v>15.62</c:v>
                </c:pt>
                <c:pt idx="133">
                  <c:v>15.36</c:v>
                </c:pt>
                <c:pt idx="134">
                  <c:v>15.22</c:v>
                </c:pt>
                <c:pt idx="135">
                  <c:v>15.75</c:v>
                </c:pt>
                <c:pt idx="136">
                  <c:v>16.3</c:v>
                </c:pt>
                <c:pt idx="137">
                  <c:v>16.13</c:v>
                </c:pt>
                <c:pt idx="138">
                  <c:v>17.39</c:v>
                </c:pt>
                <c:pt idx="139">
                  <c:v>17.47</c:v>
                </c:pt>
                <c:pt idx="140">
                  <c:v>17.010000000000002</c:v>
                </c:pt>
                <c:pt idx="141">
                  <c:v>17.03</c:v>
                </c:pt>
                <c:pt idx="142">
                  <c:v>16.670000000000002</c:v>
                </c:pt>
                <c:pt idx="143">
                  <c:v>18.78</c:v>
                </c:pt>
                <c:pt idx="144">
                  <c:v>19.07</c:v>
                </c:pt>
                <c:pt idx="145">
                  <c:v>18.079999999999998</c:v>
                </c:pt>
                <c:pt idx="146">
                  <c:v>17.23</c:v>
                </c:pt>
                <c:pt idx="147">
                  <c:v>17.329999999999998</c:v>
                </c:pt>
                <c:pt idx="148">
                  <c:v>17.350000000000001</c:v>
                </c:pt>
                <c:pt idx="149">
                  <c:v>16.489999999999998</c:v>
                </c:pt>
                <c:pt idx="150">
                  <c:v>17.63</c:v>
                </c:pt>
                <c:pt idx="151">
                  <c:v>16.79</c:v>
                </c:pt>
                <c:pt idx="152">
                  <c:v>17.89</c:v>
                </c:pt>
                <c:pt idx="153">
                  <c:v>18.27</c:v>
                </c:pt>
                <c:pt idx="154">
                  <c:v>19.04</c:v>
                </c:pt>
                <c:pt idx="155">
                  <c:v>18.829999999999998</c:v>
                </c:pt>
                <c:pt idx="156">
                  <c:v>19.239999999999998</c:v>
                </c:pt>
                <c:pt idx="157">
                  <c:v>16.8</c:v>
                </c:pt>
                <c:pt idx="158">
                  <c:v>16.420000000000002</c:v>
                </c:pt>
                <c:pt idx="159">
                  <c:v>16.41</c:v>
                </c:pt>
                <c:pt idx="160">
                  <c:v>16.8</c:v>
                </c:pt>
                <c:pt idx="161">
                  <c:v>17.04</c:v>
                </c:pt>
                <c:pt idx="162">
                  <c:v>16.39</c:v>
                </c:pt>
                <c:pt idx="163">
                  <c:v>16.84</c:v>
                </c:pt>
                <c:pt idx="164">
                  <c:v>16.809999999999999</c:v>
                </c:pt>
                <c:pt idx="165">
                  <c:v>18.11</c:v>
                </c:pt>
                <c:pt idx="166">
                  <c:v>17.07</c:v>
                </c:pt>
                <c:pt idx="167">
                  <c:v>17.98</c:v>
                </c:pt>
                <c:pt idx="168">
                  <c:v>18.02</c:v>
                </c:pt>
                <c:pt idx="169">
                  <c:v>16.87</c:v>
                </c:pt>
                <c:pt idx="170">
                  <c:v>16.190000000000001</c:v>
                </c:pt>
                <c:pt idx="171">
                  <c:v>16.23</c:v>
                </c:pt>
                <c:pt idx="172">
                  <c:v>16.440000000000001</c:v>
                </c:pt>
                <c:pt idx="173">
                  <c:v>15.75</c:v>
                </c:pt>
                <c:pt idx="174">
                  <c:v>16.12</c:v>
                </c:pt>
                <c:pt idx="175">
                  <c:v>16.84</c:v>
                </c:pt>
                <c:pt idx="176">
                  <c:v>15.97</c:v>
                </c:pt>
                <c:pt idx="177">
                  <c:v>16.46</c:v>
                </c:pt>
                <c:pt idx="178">
                  <c:v>15.86</c:v>
                </c:pt>
                <c:pt idx="179">
                  <c:v>15.91</c:v>
                </c:pt>
                <c:pt idx="180">
                  <c:v>16.75</c:v>
                </c:pt>
                <c:pt idx="181">
                  <c:v>15.28</c:v>
                </c:pt>
                <c:pt idx="182">
                  <c:v>15.56</c:v>
                </c:pt>
                <c:pt idx="183">
                  <c:v>16.64</c:v>
                </c:pt>
                <c:pt idx="184">
                  <c:v>17.100000000000001</c:v>
                </c:pt>
                <c:pt idx="185">
                  <c:v>17.34</c:v>
                </c:pt>
                <c:pt idx="186">
                  <c:v>17.510000000000002</c:v>
                </c:pt>
                <c:pt idx="187">
                  <c:v>17.600000000000001</c:v>
                </c:pt>
                <c:pt idx="188">
                  <c:v>17.829999999999998</c:v>
                </c:pt>
                <c:pt idx="189">
                  <c:v>17.12</c:v>
                </c:pt>
                <c:pt idx="190">
                  <c:v>17.86</c:v>
                </c:pt>
                <c:pt idx="191">
                  <c:v>18.64</c:v>
                </c:pt>
                <c:pt idx="192">
                  <c:v>18.920000000000002</c:v>
                </c:pt>
                <c:pt idx="193">
                  <c:v>17.64</c:v>
                </c:pt>
                <c:pt idx="194">
                  <c:v>17.77</c:v>
                </c:pt>
                <c:pt idx="195">
                  <c:v>18.27</c:v>
                </c:pt>
                <c:pt idx="196">
                  <c:v>18.46</c:v>
                </c:pt>
                <c:pt idx="197">
                  <c:v>18.260000000000002</c:v>
                </c:pt>
                <c:pt idx="198">
                  <c:v>17.440000000000001</c:v>
                </c:pt>
                <c:pt idx="199">
                  <c:v>17.47</c:v>
                </c:pt>
                <c:pt idx="200">
                  <c:v>18.5</c:v>
                </c:pt>
                <c:pt idx="201">
                  <c:v>19.489999999999998</c:v>
                </c:pt>
                <c:pt idx="202">
                  <c:v>19.63</c:v>
                </c:pt>
                <c:pt idx="203">
                  <c:v>19.23</c:v>
                </c:pt>
                <c:pt idx="204">
                  <c:v>19.600000000000001</c:v>
                </c:pt>
                <c:pt idx="205">
                  <c:v>17.23</c:v>
                </c:pt>
                <c:pt idx="206">
                  <c:v>17.88</c:v>
                </c:pt>
                <c:pt idx="207">
                  <c:v>18</c:v>
                </c:pt>
                <c:pt idx="208">
                  <c:v>18.52</c:v>
                </c:pt>
                <c:pt idx="209">
                  <c:v>20.51</c:v>
                </c:pt>
                <c:pt idx="210">
                  <c:v>21.29</c:v>
                </c:pt>
                <c:pt idx="211">
                  <c:v>20.28</c:v>
                </c:pt>
                <c:pt idx="212">
                  <c:v>22.01</c:v>
                </c:pt>
                <c:pt idx="213">
                  <c:v>20.49</c:v>
                </c:pt>
                <c:pt idx="214">
                  <c:v>21.11</c:v>
                </c:pt>
                <c:pt idx="215">
                  <c:v>22.08</c:v>
                </c:pt>
                <c:pt idx="216">
                  <c:v>22.58</c:v>
                </c:pt>
                <c:pt idx="217">
                  <c:v>20.65</c:v>
                </c:pt>
                <c:pt idx="218">
                  <c:v>22.21</c:v>
                </c:pt>
                <c:pt idx="219">
                  <c:v>23.57</c:v>
                </c:pt>
                <c:pt idx="220">
                  <c:v>22.59</c:v>
                </c:pt>
                <c:pt idx="221">
                  <c:v>24.72</c:v>
                </c:pt>
                <c:pt idx="222">
                  <c:v>23.11</c:v>
                </c:pt>
                <c:pt idx="223">
                  <c:v>20.54</c:v>
                </c:pt>
                <c:pt idx="224">
                  <c:v>21.27</c:v>
                </c:pt>
                <c:pt idx="225">
                  <c:v>23.09</c:v>
                </c:pt>
                <c:pt idx="226">
                  <c:v>24.41</c:v>
                </c:pt>
                <c:pt idx="227">
                  <c:v>27.61</c:v>
                </c:pt>
                <c:pt idx="228">
                  <c:v>29.25</c:v>
                </c:pt>
                <c:pt idx="229">
                  <c:v>24.19</c:v>
                </c:pt>
                <c:pt idx="230">
                  <c:v>25.93</c:v>
                </c:pt>
                <c:pt idx="231">
                  <c:v>28</c:v>
                </c:pt>
                <c:pt idx="232">
                  <c:v>25.4</c:v>
                </c:pt>
                <c:pt idx="233">
                  <c:v>26.59</c:v>
                </c:pt>
                <c:pt idx="234">
                  <c:v>29.39</c:v>
                </c:pt>
                <c:pt idx="235">
                  <c:v>26.74</c:v>
                </c:pt>
                <c:pt idx="236">
                  <c:v>25</c:v>
                </c:pt>
                <c:pt idx="237">
                  <c:v>28.13</c:v>
                </c:pt>
                <c:pt idx="238">
                  <c:v>28.46</c:v>
                </c:pt>
                <c:pt idx="239">
                  <c:v>29.04</c:v>
                </c:pt>
                <c:pt idx="240">
                  <c:v>28.35</c:v>
                </c:pt>
                <c:pt idx="241">
                  <c:v>26.13</c:v>
                </c:pt>
                <c:pt idx="242">
                  <c:v>26.44</c:v>
                </c:pt>
                <c:pt idx="243">
                  <c:v>25.84</c:v>
                </c:pt>
                <c:pt idx="244">
                  <c:v>26.28</c:v>
                </c:pt>
                <c:pt idx="245">
                  <c:v>28.74</c:v>
                </c:pt>
                <c:pt idx="246">
                  <c:v>29.95</c:v>
                </c:pt>
                <c:pt idx="247">
                  <c:v>31.01</c:v>
                </c:pt>
                <c:pt idx="248">
                  <c:v>31.38</c:v>
                </c:pt>
                <c:pt idx="249">
                  <c:v>29.86</c:v>
                </c:pt>
                <c:pt idx="250">
                  <c:v>28.3</c:v>
                </c:pt>
                <c:pt idx="251">
                  <c:v>32.17</c:v>
                </c:pt>
                <c:pt idx="252">
                  <c:v>29.9</c:v>
                </c:pt>
                <c:pt idx="253">
                  <c:v>24.15</c:v>
                </c:pt>
                <c:pt idx="254">
                  <c:v>23.73</c:v>
                </c:pt>
                <c:pt idx="255">
                  <c:v>25.83</c:v>
                </c:pt>
                <c:pt idx="256">
                  <c:v>25.61</c:v>
                </c:pt>
                <c:pt idx="257">
                  <c:v>25.08</c:v>
                </c:pt>
                <c:pt idx="258">
                  <c:v>25.38</c:v>
                </c:pt>
                <c:pt idx="259">
                  <c:v>25</c:v>
                </c:pt>
                <c:pt idx="260">
                  <c:v>23.08</c:v>
                </c:pt>
                <c:pt idx="261">
                  <c:v>25.64</c:v>
                </c:pt>
                <c:pt idx="262">
                  <c:v>27.07</c:v>
                </c:pt>
                <c:pt idx="263">
                  <c:v>27.75</c:v>
                </c:pt>
                <c:pt idx="264">
                  <c:v>27.5</c:v>
                </c:pt>
                <c:pt idx="265">
                  <c:v>26.55</c:v>
                </c:pt>
                <c:pt idx="266">
                  <c:v>26.71</c:v>
                </c:pt>
                <c:pt idx="267">
                  <c:v>26.75</c:v>
                </c:pt>
                <c:pt idx="268">
                  <c:v>25.61</c:v>
                </c:pt>
                <c:pt idx="269">
                  <c:v>23.18</c:v>
                </c:pt>
                <c:pt idx="270">
                  <c:v>21.25</c:v>
                </c:pt>
                <c:pt idx="271">
                  <c:v>23.29</c:v>
                </c:pt>
                <c:pt idx="272">
                  <c:v>21.22</c:v>
                </c:pt>
                <c:pt idx="273">
                  <c:v>23.7</c:v>
                </c:pt>
                <c:pt idx="274">
                  <c:v>24.59</c:v>
                </c:pt>
                <c:pt idx="275">
                  <c:v>23.48</c:v>
                </c:pt>
                <c:pt idx="276">
                  <c:v>21.07</c:v>
                </c:pt>
                <c:pt idx="277">
                  <c:v>19.34</c:v>
                </c:pt>
                <c:pt idx="278">
                  <c:v>19.989999999999998</c:v>
                </c:pt>
                <c:pt idx="279">
                  <c:v>21.48</c:v>
                </c:pt>
                <c:pt idx="280">
                  <c:v>22.59</c:v>
                </c:pt>
                <c:pt idx="281">
                  <c:v>22.98</c:v>
                </c:pt>
                <c:pt idx="282">
                  <c:v>23.37</c:v>
                </c:pt>
                <c:pt idx="283">
                  <c:v>23.71</c:v>
                </c:pt>
                <c:pt idx="284">
                  <c:v>23.76</c:v>
                </c:pt>
                <c:pt idx="285">
                  <c:v>24.25</c:v>
                </c:pt>
                <c:pt idx="286">
                  <c:v>23.63</c:v>
                </c:pt>
                <c:pt idx="287">
                  <c:v>24.65</c:v>
                </c:pt>
                <c:pt idx="288">
                  <c:v>25.16</c:v>
                </c:pt>
                <c:pt idx="289">
                  <c:v>23.52</c:v>
                </c:pt>
                <c:pt idx="290">
                  <c:v>23.41</c:v>
                </c:pt>
                <c:pt idx="291">
                  <c:v>23.31</c:v>
                </c:pt>
                <c:pt idx="292">
                  <c:v>23.16</c:v>
                </c:pt>
                <c:pt idx="293">
                  <c:v>23.42</c:v>
                </c:pt>
                <c:pt idx="294">
                  <c:v>21.79</c:v>
                </c:pt>
                <c:pt idx="295">
                  <c:v>20</c:v>
                </c:pt>
                <c:pt idx="296">
                  <c:v>20.51</c:v>
                </c:pt>
                <c:pt idx="297">
                  <c:v>22.76</c:v>
                </c:pt>
                <c:pt idx="298">
                  <c:v>23.46</c:v>
                </c:pt>
                <c:pt idx="299">
                  <c:v>24.34</c:v>
                </c:pt>
                <c:pt idx="300">
                  <c:v>23.47</c:v>
                </c:pt>
                <c:pt idx="301">
                  <c:v>21.63</c:v>
                </c:pt>
                <c:pt idx="302">
                  <c:v>20.8</c:v>
                </c:pt>
                <c:pt idx="303">
                  <c:v>20.41</c:v>
                </c:pt>
                <c:pt idx="304">
                  <c:v>20.59</c:v>
                </c:pt>
                <c:pt idx="305">
                  <c:v>20.2</c:v>
                </c:pt>
                <c:pt idx="306">
                  <c:v>22.02</c:v>
                </c:pt>
                <c:pt idx="307">
                  <c:v>21.71</c:v>
                </c:pt>
                <c:pt idx="308">
                  <c:v>21.26</c:v>
                </c:pt>
                <c:pt idx="309">
                  <c:v>19.649999999999999</c:v>
                </c:pt>
                <c:pt idx="310">
                  <c:v>20.97</c:v>
                </c:pt>
                <c:pt idx="311">
                  <c:v>21.26</c:v>
                </c:pt>
                <c:pt idx="312">
                  <c:v>22.73</c:v>
                </c:pt>
                <c:pt idx="313">
                  <c:v>20.05</c:v>
                </c:pt>
                <c:pt idx="314">
                  <c:v>20.58</c:v>
                </c:pt>
                <c:pt idx="315">
                  <c:v>20.350000000000001</c:v>
                </c:pt>
                <c:pt idx="316">
                  <c:v>19.440000000000001</c:v>
                </c:pt>
                <c:pt idx="317">
                  <c:v>18.850000000000001</c:v>
                </c:pt>
                <c:pt idx="318">
                  <c:v>19.059999999999999</c:v>
                </c:pt>
                <c:pt idx="319">
                  <c:v>19.34</c:v>
                </c:pt>
                <c:pt idx="320">
                  <c:v>19.52</c:v>
                </c:pt>
                <c:pt idx="321">
                  <c:v>19.809999999999999</c:v>
                </c:pt>
                <c:pt idx="322">
                  <c:v>20.48</c:v>
                </c:pt>
                <c:pt idx="323">
                  <c:v>20.97</c:v>
                </c:pt>
                <c:pt idx="324">
                  <c:v>21.54</c:v>
                </c:pt>
                <c:pt idx="325">
                  <c:v>19.559999999999999</c:v>
                </c:pt>
                <c:pt idx="326">
                  <c:v>19.63</c:v>
                </c:pt>
                <c:pt idx="327">
                  <c:v>20.399999999999999</c:v>
                </c:pt>
                <c:pt idx="328">
                  <c:v>20.61</c:v>
                </c:pt>
                <c:pt idx="329">
                  <c:v>19.760000000000002</c:v>
                </c:pt>
                <c:pt idx="330">
                  <c:v>19.5</c:v>
                </c:pt>
                <c:pt idx="331">
                  <c:v>18.96</c:v>
                </c:pt>
                <c:pt idx="332">
                  <c:v>20.059999999999999</c:v>
                </c:pt>
                <c:pt idx="333">
                  <c:v>20.75</c:v>
                </c:pt>
                <c:pt idx="334">
                  <c:v>20.73</c:v>
                </c:pt>
                <c:pt idx="335">
                  <c:v>20.68</c:v>
                </c:pt>
                <c:pt idx="336">
                  <c:v>18.37</c:v>
                </c:pt>
                <c:pt idx="337">
                  <c:v>16.46</c:v>
                </c:pt>
                <c:pt idx="338">
                  <c:v>16.61</c:v>
                </c:pt>
                <c:pt idx="339">
                  <c:v>17.440000000000001</c:v>
                </c:pt>
                <c:pt idx="340">
                  <c:v>17.600000000000001</c:v>
                </c:pt>
                <c:pt idx="341">
                  <c:v>16.97</c:v>
                </c:pt>
                <c:pt idx="342">
                  <c:v>16.97</c:v>
                </c:pt>
                <c:pt idx="343">
                  <c:v>17.72</c:v>
                </c:pt>
                <c:pt idx="344">
                  <c:v>16.170000000000002</c:v>
                </c:pt>
                <c:pt idx="345">
                  <c:v>14.38</c:v>
                </c:pt>
                <c:pt idx="346">
                  <c:v>14.04</c:v>
                </c:pt>
                <c:pt idx="347">
                  <c:v>14.44</c:v>
                </c:pt>
                <c:pt idx="348">
                  <c:v>14.02</c:v>
                </c:pt>
                <c:pt idx="349">
                  <c:v>12.6</c:v>
                </c:pt>
                <c:pt idx="350">
                  <c:v>14.11</c:v>
                </c:pt>
                <c:pt idx="351">
                  <c:v>15.51</c:v>
                </c:pt>
                <c:pt idx="352">
                  <c:v>15.94</c:v>
                </c:pt>
                <c:pt idx="353">
                  <c:v>16.739999999999998</c:v>
                </c:pt>
                <c:pt idx="354">
                  <c:v>17.95</c:v>
                </c:pt>
                <c:pt idx="355">
                  <c:v>18.899999999999999</c:v>
                </c:pt>
                <c:pt idx="356">
                  <c:v>20.170000000000002</c:v>
                </c:pt>
                <c:pt idx="357">
                  <c:v>19.13</c:v>
                </c:pt>
                <c:pt idx="358">
                  <c:v>18.57</c:v>
                </c:pt>
                <c:pt idx="359">
                  <c:v>19.66</c:v>
                </c:pt>
                <c:pt idx="360">
                  <c:v>18.260000000000002</c:v>
                </c:pt>
                <c:pt idx="361">
                  <c:v>16.61</c:v>
                </c:pt>
                <c:pt idx="362">
                  <c:v>17.38</c:v>
                </c:pt>
                <c:pt idx="363">
                  <c:v>18.57</c:v>
                </c:pt>
                <c:pt idx="364">
                  <c:v>16.03</c:v>
                </c:pt>
                <c:pt idx="365">
                  <c:v>15.49</c:v>
                </c:pt>
                <c:pt idx="366">
                  <c:v>16.670000000000002</c:v>
                </c:pt>
                <c:pt idx="367">
                  <c:v>15.69</c:v>
                </c:pt>
                <c:pt idx="368">
                  <c:v>17.7</c:v>
                </c:pt>
                <c:pt idx="369">
                  <c:v>18.62</c:v>
                </c:pt>
                <c:pt idx="370">
                  <c:v>18.27</c:v>
                </c:pt>
                <c:pt idx="371">
                  <c:v>19.23</c:v>
                </c:pt>
                <c:pt idx="372">
                  <c:v>17.989999999999998</c:v>
                </c:pt>
                <c:pt idx="373">
                  <c:v>17.79</c:v>
                </c:pt>
                <c:pt idx="374">
                  <c:v>17.3</c:v>
                </c:pt>
                <c:pt idx="375">
                  <c:v>18.329999999999998</c:v>
                </c:pt>
                <c:pt idx="376">
                  <c:v>17.760000000000002</c:v>
                </c:pt>
                <c:pt idx="377">
                  <c:v>17.399999999999999</c:v>
                </c:pt>
                <c:pt idx="378">
                  <c:v>17.2</c:v>
                </c:pt>
                <c:pt idx="379">
                  <c:v>15.82</c:v>
                </c:pt>
                <c:pt idx="380">
                  <c:v>15.35</c:v>
                </c:pt>
                <c:pt idx="381">
                  <c:v>17.41</c:v>
                </c:pt>
                <c:pt idx="382">
                  <c:v>17.05</c:v>
                </c:pt>
                <c:pt idx="383">
                  <c:v>17.420000000000002</c:v>
                </c:pt>
                <c:pt idx="384">
                  <c:v>17.88</c:v>
                </c:pt>
                <c:pt idx="385">
                  <c:v>17.579999999999998</c:v>
                </c:pt>
                <c:pt idx="386">
                  <c:v>17.86</c:v>
                </c:pt>
                <c:pt idx="387">
                  <c:v>17.48</c:v>
                </c:pt>
                <c:pt idx="388">
                  <c:v>16.47</c:v>
                </c:pt>
                <c:pt idx="389">
                  <c:v>17.5</c:v>
                </c:pt>
                <c:pt idx="390">
                  <c:v>17.2</c:v>
                </c:pt>
                <c:pt idx="391">
                  <c:v>17.940000000000001</c:v>
                </c:pt>
                <c:pt idx="392">
                  <c:v>18.3</c:v>
                </c:pt>
                <c:pt idx="393">
                  <c:v>17.73</c:v>
                </c:pt>
                <c:pt idx="394">
                  <c:v>18.02</c:v>
                </c:pt>
                <c:pt idx="395">
                  <c:v>18.29</c:v>
                </c:pt>
                <c:pt idx="396">
                  <c:v>19.170000000000002</c:v>
                </c:pt>
                <c:pt idx="397">
                  <c:v>17.86</c:v>
                </c:pt>
                <c:pt idx="398">
                  <c:v>18.66</c:v>
                </c:pt>
                <c:pt idx="399">
                  <c:v>18.47</c:v>
                </c:pt>
                <c:pt idx="400">
                  <c:v>18.850000000000001</c:v>
                </c:pt>
                <c:pt idx="401">
                  <c:v>18.64</c:v>
                </c:pt>
                <c:pt idx="402">
                  <c:v>19.78</c:v>
                </c:pt>
                <c:pt idx="403">
                  <c:v>19.39</c:v>
                </c:pt>
                <c:pt idx="404">
                  <c:v>20.65</c:v>
                </c:pt>
                <c:pt idx="405">
                  <c:v>20.99</c:v>
                </c:pt>
                <c:pt idx="406">
                  <c:v>21.58</c:v>
                </c:pt>
                <c:pt idx="407">
                  <c:v>22.54</c:v>
                </c:pt>
                <c:pt idx="408">
                  <c:v>21.16</c:v>
                </c:pt>
                <c:pt idx="409">
                  <c:v>21.3</c:v>
                </c:pt>
                <c:pt idx="410">
                  <c:v>20.61</c:v>
                </c:pt>
                <c:pt idx="411">
                  <c:v>20.32</c:v>
                </c:pt>
                <c:pt idx="412">
                  <c:v>20.89</c:v>
                </c:pt>
                <c:pt idx="413">
                  <c:v>21.34</c:v>
                </c:pt>
                <c:pt idx="414">
                  <c:v>20.68</c:v>
                </c:pt>
                <c:pt idx="415">
                  <c:v>21.12</c:v>
                </c:pt>
                <c:pt idx="416">
                  <c:v>21.36</c:v>
                </c:pt>
                <c:pt idx="417">
                  <c:v>22.41</c:v>
                </c:pt>
                <c:pt idx="418">
                  <c:v>22.86</c:v>
                </c:pt>
                <c:pt idx="419">
                  <c:v>22.97</c:v>
                </c:pt>
                <c:pt idx="420">
                  <c:v>22.56</c:v>
                </c:pt>
                <c:pt idx="421">
                  <c:v>22.63</c:v>
                </c:pt>
                <c:pt idx="422">
                  <c:v>22.55</c:v>
                </c:pt>
                <c:pt idx="423">
                  <c:v>22.64</c:v>
                </c:pt>
                <c:pt idx="424">
                  <c:v>23.12</c:v>
                </c:pt>
                <c:pt idx="425">
                  <c:v>23.17</c:v>
                </c:pt>
                <c:pt idx="426">
                  <c:v>23.81</c:v>
                </c:pt>
                <c:pt idx="427">
                  <c:v>21.59</c:v>
                </c:pt>
                <c:pt idx="428">
                  <c:v>21.56</c:v>
                </c:pt>
                <c:pt idx="429">
                  <c:v>22.66</c:v>
                </c:pt>
                <c:pt idx="430">
                  <c:v>23.3</c:v>
                </c:pt>
                <c:pt idx="431">
                  <c:v>23.15</c:v>
                </c:pt>
                <c:pt idx="432">
                  <c:v>22.35</c:v>
                </c:pt>
                <c:pt idx="433">
                  <c:v>19.420000000000002</c:v>
                </c:pt>
                <c:pt idx="434">
                  <c:v>21.01</c:v>
                </c:pt>
                <c:pt idx="435">
                  <c:v>21.36</c:v>
                </c:pt>
                <c:pt idx="436">
                  <c:v>21.72</c:v>
                </c:pt>
                <c:pt idx="437">
                  <c:v>21.98</c:v>
                </c:pt>
                <c:pt idx="438">
                  <c:v>22.85</c:v>
                </c:pt>
                <c:pt idx="439">
                  <c:v>22.42</c:v>
                </c:pt>
                <c:pt idx="440">
                  <c:v>22.2</c:v>
                </c:pt>
                <c:pt idx="441">
                  <c:v>21.44</c:v>
                </c:pt>
                <c:pt idx="442">
                  <c:v>22.5</c:v>
                </c:pt>
                <c:pt idx="443">
                  <c:v>21.85</c:v>
                </c:pt>
                <c:pt idx="444">
                  <c:v>22.78</c:v>
                </c:pt>
                <c:pt idx="445">
                  <c:v>21.54</c:v>
                </c:pt>
                <c:pt idx="446">
                  <c:v>21.47</c:v>
                </c:pt>
                <c:pt idx="447">
                  <c:v>22.45</c:v>
                </c:pt>
                <c:pt idx="448">
                  <c:v>23</c:v>
                </c:pt>
                <c:pt idx="449">
                  <c:v>23.16</c:v>
                </c:pt>
                <c:pt idx="450">
                  <c:v>23.5</c:v>
                </c:pt>
                <c:pt idx="451">
                  <c:v>23.6</c:v>
                </c:pt>
                <c:pt idx="452">
                  <c:v>24.43</c:v>
                </c:pt>
                <c:pt idx="453">
                  <c:v>25.09</c:v>
                </c:pt>
                <c:pt idx="454">
                  <c:v>25.7</c:v>
                </c:pt>
                <c:pt idx="455">
                  <c:v>25.64</c:v>
                </c:pt>
                <c:pt idx="456">
                  <c:v>25.77</c:v>
                </c:pt>
                <c:pt idx="457">
                  <c:v>23.46</c:v>
                </c:pt>
                <c:pt idx="458">
                  <c:v>22.8</c:v>
                </c:pt>
                <c:pt idx="459">
                  <c:v>21.97</c:v>
                </c:pt>
                <c:pt idx="460">
                  <c:v>23.01</c:v>
                </c:pt>
                <c:pt idx="461">
                  <c:v>23.75</c:v>
                </c:pt>
                <c:pt idx="462">
                  <c:v>24.14</c:v>
                </c:pt>
                <c:pt idx="463">
                  <c:v>24.61</c:v>
                </c:pt>
                <c:pt idx="464">
                  <c:v>24.78</c:v>
                </c:pt>
                <c:pt idx="465">
                  <c:v>23.99</c:v>
                </c:pt>
                <c:pt idx="466">
                  <c:v>24.24</c:v>
                </c:pt>
                <c:pt idx="467">
                  <c:v>23.55</c:v>
                </c:pt>
                <c:pt idx="468">
                  <c:v>24.15</c:v>
                </c:pt>
                <c:pt idx="469">
                  <c:v>24.53</c:v>
                </c:pt>
                <c:pt idx="470">
                  <c:v>25.05</c:v>
                </c:pt>
                <c:pt idx="471">
                  <c:v>26.25</c:v>
                </c:pt>
                <c:pt idx="472">
                  <c:v>25.54</c:v>
                </c:pt>
                <c:pt idx="473">
                  <c:v>27.08</c:v>
                </c:pt>
                <c:pt idx="474">
                  <c:v>26.58</c:v>
                </c:pt>
                <c:pt idx="475">
                  <c:v>27.41</c:v>
                </c:pt>
                <c:pt idx="476">
                  <c:v>27.02</c:v>
                </c:pt>
                <c:pt idx="477">
                  <c:v>25.71</c:v>
                </c:pt>
                <c:pt idx="478">
                  <c:v>25.78</c:v>
                </c:pt>
                <c:pt idx="479">
                  <c:v>26.38</c:v>
                </c:pt>
                <c:pt idx="480">
                  <c:v>28.13</c:v>
                </c:pt>
                <c:pt idx="481">
                  <c:v>24.39</c:v>
                </c:pt>
                <c:pt idx="482">
                  <c:v>21.32</c:v>
                </c:pt>
                <c:pt idx="483">
                  <c:v>26.67</c:v>
                </c:pt>
                <c:pt idx="484">
                  <c:v>29.95</c:v>
                </c:pt>
                <c:pt idx="485">
                  <c:v>30.44</c:v>
                </c:pt>
                <c:pt idx="486">
                  <c:v>32.119999999999997</c:v>
                </c:pt>
                <c:pt idx="487">
                  <c:v>33.14</c:v>
                </c:pt>
                <c:pt idx="488">
                  <c:v>32.409999999999997</c:v>
                </c:pt>
                <c:pt idx="489">
                  <c:v>32.26</c:v>
                </c:pt>
                <c:pt idx="490">
                  <c:v>35.74</c:v>
                </c:pt>
                <c:pt idx="491">
                  <c:v>37.93</c:v>
                </c:pt>
                <c:pt idx="492">
                  <c:v>35.35</c:v>
                </c:pt>
                <c:pt idx="493">
                  <c:v>32.89</c:v>
                </c:pt>
                <c:pt idx="494">
                  <c:v>33.590000000000003</c:v>
                </c:pt>
                <c:pt idx="495">
                  <c:v>34.61</c:v>
                </c:pt>
                <c:pt idx="496">
                  <c:v>33.94</c:v>
                </c:pt>
                <c:pt idx="497">
                  <c:v>34.79</c:v>
                </c:pt>
                <c:pt idx="498">
                  <c:v>36.56</c:v>
                </c:pt>
                <c:pt idx="499">
                  <c:v>35.69</c:v>
                </c:pt>
                <c:pt idx="500">
                  <c:v>33.979999999999997</c:v>
                </c:pt>
                <c:pt idx="501">
                  <c:v>36.36</c:v>
                </c:pt>
                <c:pt idx="502">
                  <c:v>36.46</c:v>
                </c:pt>
                <c:pt idx="503">
                  <c:v>38.25</c:v>
                </c:pt>
                <c:pt idx="504">
                  <c:v>32.79</c:v>
                </c:pt>
                <c:pt idx="505">
                  <c:v>29.32</c:v>
                </c:pt>
                <c:pt idx="506">
                  <c:v>29.24</c:v>
                </c:pt>
                <c:pt idx="507">
                  <c:v>26.87</c:v>
                </c:pt>
                <c:pt idx="508">
                  <c:v>26.38</c:v>
                </c:pt>
                <c:pt idx="509">
                  <c:v>25.21</c:v>
                </c:pt>
                <c:pt idx="510">
                  <c:v>28.53</c:v>
                </c:pt>
                <c:pt idx="511">
                  <c:v>27.73</c:v>
                </c:pt>
                <c:pt idx="512">
                  <c:v>25.32</c:v>
                </c:pt>
                <c:pt idx="513">
                  <c:v>26.75</c:v>
                </c:pt>
                <c:pt idx="514">
                  <c:v>28.71</c:v>
                </c:pt>
                <c:pt idx="515">
                  <c:v>27.22</c:v>
                </c:pt>
                <c:pt idx="516">
                  <c:v>30.56</c:v>
                </c:pt>
                <c:pt idx="517">
                  <c:v>25.81</c:v>
                </c:pt>
                <c:pt idx="518">
                  <c:v>27.42</c:v>
                </c:pt>
                <c:pt idx="519">
                  <c:v>28.22</c:v>
                </c:pt>
                <c:pt idx="520">
                  <c:v>26.47</c:v>
                </c:pt>
                <c:pt idx="521">
                  <c:v>29.57</c:v>
                </c:pt>
                <c:pt idx="522">
                  <c:v>30.6</c:v>
                </c:pt>
                <c:pt idx="523">
                  <c:v>28.18</c:v>
                </c:pt>
                <c:pt idx="524">
                  <c:v>26.14</c:v>
                </c:pt>
                <c:pt idx="525">
                  <c:v>25.18</c:v>
                </c:pt>
                <c:pt idx="526">
                  <c:v>28.34</c:v>
                </c:pt>
                <c:pt idx="527">
                  <c:v>29.47</c:v>
                </c:pt>
                <c:pt idx="528">
                  <c:v>29.76</c:v>
                </c:pt>
                <c:pt idx="529">
                  <c:v>29.88</c:v>
                </c:pt>
                <c:pt idx="530">
                  <c:v>28.62</c:v>
                </c:pt>
              </c:numCache>
            </c:numRef>
          </c:val>
          <c:smooth val="0"/>
          <c:extLst>
            <c:ext xmlns:c16="http://schemas.microsoft.com/office/drawing/2014/chart" uri="{C3380CC4-5D6E-409C-BE32-E72D297353CC}">
              <c16:uniqueId val="{00000001-F95F-C446-9824-8CD4B9430646}"/>
            </c:ext>
          </c:extLst>
        </c:ser>
        <c:dLbls>
          <c:showLegendKey val="0"/>
          <c:showVal val="0"/>
          <c:showCatName val="0"/>
          <c:showSerName val="0"/>
          <c:showPercent val="0"/>
          <c:showBubbleSize val="0"/>
        </c:dLbls>
        <c:smooth val="0"/>
        <c:axId val="162342400"/>
        <c:axId val="162344128"/>
      </c:lineChart>
      <c:dateAx>
        <c:axId val="162342400"/>
        <c:scaling>
          <c:orientation val="minMax"/>
          <c:max val="45379"/>
          <c:min val="31048"/>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crossAx val="162344128"/>
        <c:crosses val="autoZero"/>
        <c:auto val="1"/>
        <c:lblOffset val="100"/>
        <c:baseTimeUnit val="months"/>
        <c:majorUnit val="3"/>
        <c:majorTimeUnit val="years"/>
      </c:dateAx>
      <c:valAx>
        <c:axId val="162344128"/>
        <c:scaling>
          <c:orientation val="minMax"/>
          <c:max val="40"/>
        </c:scaling>
        <c:delete val="0"/>
        <c:axPos val="l"/>
        <c:numFmt formatCode="[=40]0&quot;x&quot;;0__"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spc="10" baseline="0">
                <a:solidFill>
                  <a:schemeClr val="tx1">
                    <a:lumMod val="65000"/>
                    <a:lumOff val="35000"/>
                  </a:schemeClr>
                </a:solidFill>
                <a:latin typeface="+mn-lt"/>
                <a:ea typeface="+mn-ea"/>
                <a:cs typeface="+mn-cs"/>
              </a:defRPr>
            </a:pPr>
            <a:endParaRPr lang="en-US"/>
          </a:p>
        </c:txPr>
        <c:crossAx val="162342400"/>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P/E (FY1)</c:v>
                </c:pt>
              </c:strCache>
            </c:strRef>
          </c:tx>
          <c:spPr>
            <a:solidFill>
              <a:schemeClr val="accent1"/>
            </a:solidFill>
            <a:ln>
              <a:noFill/>
            </a:ln>
            <a:effectLst/>
          </c:spPr>
          <c:invertIfNegative val="0"/>
          <c:cat>
            <c:strRef>
              <c:f>Sheet1!$A$2:$A$6</c:f>
              <c:strCache>
                <c:ptCount val="5"/>
                <c:pt idx="0">
                  <c:v>Magnificent 7</c:v>
                </c:pt>
                <c:pt idx="1">
                  <c:v>Remainder of S&amp;P 500 Index</c:v>
                </c:pt>
                <c:pt idx="2">
                  <c:v>Aerospace equipment</c:v>
                </c:pt>
                <c:pt idx="3">
                  <c:v>Hotels resorts &amp; cruise lines</c:v>
                </c:pt>
                <c:pt idx="4">
                  <c:v>Transaction &amp; payment processing services</c:v>
                </c:pt>
              </c:strCache>
            </c:strRef>
          </c:cat>
          <c:val>
            <c:numRef>
              <c:f>Sheet1!$B$2:$B$6</c:f>
              <c:numCache>
                <c:formatCode>0.0</c:formatCode>
                <c:ptCount val="5"/>
                <c:pt idx="0">
                  <c:v>33.299999999999997</c:v>
                </c:pt>
                <c:pt idx="1">
                  <c:v>19.2</c:v>
                </c:pt>
                <c:pt idx="2" formatCode="0.00">
                  <c:v>19.86</c:v>
                </c:pt>
                <c:pt idx="3">
                  <c:v>22.1</c:v>
                </c:pt>
                <c:pt idx="4">
                  <c:v>23.3</c:v>
                </c:pt>
              </c:numCache>
            </c:numRef>
          </c:val>
          <c:extLst>
            <c:ext xmlns:c16="http://schemas.microsoft.com/office/drawing/2014/chart" uri="{C3380CC4-5D6E-409C-BE32-E72D297353CC}">
              <c16:uniqueId val="{00000000-E635-8B42-BE86-71220017925F}"/>
            </c:ext>
          </c:extLst>
        </c:ser>
        <c:ser>
          <c:idx val="1"/>
          <c:order val="1"/>
          <c:tx>
            <c:strRef>
              <c:f>Sheet1!$C$1</c:f>
              <c:strCache>
                <c:ptCount val="1"/>
                <c:pt idx="0">
                  <c:v>Estimated earnings growth</c:v>
                </c:pt>
              </c:strCache>
            </c:strRef>
          </c:tx>
          <c:spPr>
            <a:solidFill>
              <a:schemeClr val="accent2"/>
            </a:solidFill>
            <a:ln>
              <a:noFill/>
            </a:ln>
            <a:effectLst/>
          </c:spPr>
          <c:invertIfNegative val="0"/>
          <c:cat>
            <c:strRef>
              <c:f>Sheet1!$A$2:$A$6</c:f>
              <c:strCache>
                <c:ptCount val="5"/>
                <c:pt idx="0">
                  <c:v>Magnificent 7</c:v>
                </c:pt>
                <c:pt idx="1">
                  <c:v>Remainder of S&amp;P 500 Index</c:v>
                </c:pt>
                <c:pt idx="2">
                  <c:v>Aerospace equipment</c:v>
                </c:pt>
                <c:pt idx="3">
                  <c:v>Hotels resorts &amp; cruise lines</c:v>
                </c:pt>
                <c:pt idx="4">
                  <c:v>Transaction &amp; payment processing services</c:v>
                </c:pt>
              </c:strCache>
            </c:strRef>
          </c:cat>
          <c:val>
            <c:numRef>
              <c:f>Sheet1!$C$2:$C$6</c:f>
              <c:numCache>
                <c:formatCode>0.0</c:formatCode>
                <c:ptCount val="5"/>
                <c:pt idx="0">
                  <c:v>18.939475295464401</c:v>
                </c:pt>
                <c:pt idx="1">
                  <c:v>10.7208345230246</c:v>
                </c:pt>
                <c:pt idx="2" formatCode="0.00">
                  <c:v>12.8330468124096</c:v>
                </c:pt>
                <c:pt idx="3">
                  <c:v>18.199440914532101</c:v>
                </c:pt>
                <c:pt idx="4">
                  <c:v>16.293183691491802</c:v>
                </c:pt>
              </c:numCache>
            </c:numRef>
          </c:val>
          <c:extLst>
            <c:ext xmlns:c16="http://schemas.microsoft.com/office/drawing/2014/chart" uri="{C3380CC4-5D6E-409C-BE32-E72D297353CC}">
              <c16:uniqueId val="{00000001-E635-8B42-BE86-71220017925F}"/>
            </c:ext>
          </c:extLst>
        </c:ser>
        <c:dLbls>
          <c:showLegendKey val="0"/>
          <c:showVal val="0"/>
          <c:showCatName val="0"/>
          <c:showSerName val="0"/>
          <c:showPercent val="0"/>
          <c:showBubbleSize val="0"/>
        </c:dLbls>
        <c:gapWidth val="148"/>
        <c:overlap val="-16"/>
        <c:axId val="502838592"/>
        <c:axId val="502342208"/>
      </c:barChart>
      <c:catAx>
        <c:axId val="502838592"/>
        <c:scaling>
          <c:orientation val="minMax"/>
        </c:scaling>
        <c:delete val="1"/>
        <c:axPos val="b"/>
        <c:numFmt formatCode="General" sourceLinked="1"/>
        <c:majorTickMark val="none"/>
        <c:minorTickMark val="none"/>
        <c:tickLblPos val="nextTo"/>
        <c:crossAx val="502342208"/>
        <c:crosses val="autoZero"/>
        <c:auto val="1"/>
        <c:lblAlgn val="ctr"/>
        <c:lblOffset val="100"/>
        <c:noMultiLvlLbl val="0"/>
      </c:catAx>
      <c:valAx>
        <c:axId val="50234220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502838592"/>
        <c:crosses val="autoZero"/>
        <c:crossBetween val="between"/>
        <c:maj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cat>
            <c:numRef>
              <c:f>Sheet1!$A$2:$A$204</c:f>
              <c:numCache>
                <c:formatCode>mm/dd/yy</c:formatCode>
                <c:ptCount val="203"/>
                <c:pt idx="0">
                  <c:v>39233</c:v>
                </c:pt>
                <c:pt idx="1">
                  <c:v>39263</c:v>
                </c:pt>
                <c:pt idx="2">
                  <c:v>39294</c:v>
                </c:pt>
                <c:pt idx="3">
                  <c:v>39325</c:v>
                </c:pt>
                <c:pt idx="4">
                  <c:v>39355</c:v>
                </c:pt>
                <c:pt idx="5">
                  <c:v>39386</c:v>
                </c:pt>
                <c:pt idx="6">
                  <c:v>39416</c:v>
                </c:pt>
                <c:pt idx="7">
                  <c:v>39447</c:v>
                </c:pt>
                <c:pt idx="8">
                  <c:v>39478</c:v>
                </c:pt>
                <c:pt idx="9">
                  <c:v>39507</c:v>
                </c:pt>
                <c:pt idx="10">
                  <c:v>39538</c:v>
                </c:pt>
                <c:pt idx="11">
                  <c:v>39568</c:v>
                </c:pt>
                <c:pt idx="12">
                  <c:v>39599</c:v>
                </c:pt>
                <c:pt idx="13">
                  <c:v>39629</c:v>
                </c:pt>
                <c:pt idx="14">
                  <c:v>39660</c:v>
                </c:pt>
                <c:pt idx="15">
                  <c:v>39691</c:v>
                </c:pt>
                <c:pt idx="16">
                  <c:v>39721</c:v>
                </c:pt>
                <c:pt idx="17">
                  <c:v>39752</c:v>
                </c:pt>
                <c:pt idx="18">
                  <c:v>39782</c:v>
                </c:pt>
                <c:pt idx="19">
                  <c:v>39813</c:v>
                </c:pt>
                <c:pt idx="20">
                  <c:v>39844</c:v>
                </c:pt>
                <c:pt idx="21">
                  <c:v>39872</c:v>
                </c:pt>
                <c:pt idx="22">
                  <c:v>39903</c:v>
                </c:pt>
                <c:pt idx="23">
                  <c:v>39933</c:v>
                </c:pt>
                <c:pt idx="24">
                  <c:v>39964</c:v>
                </c:pt>
                <c:pt idx="25">
                  <c:v>39994</c:v>
                </c:pt>
                <c:pt idx="26">
                  <c:v>40025</c:v>
                </c:pt>
                <c:pt idx="27">
                  <c:v>40056</c:v>
                </c:pt>
                <c:pt idx="28">
                  <c:v>40086</c:v>
                </c:pt>
                <c:pt idx="29">
                  <c:v>40117</c:v>
                </c:pt>
                <c:pt idx="30">
                  <c:v>40147</c:v>
                </c:pt>
                <c:pt idx="31">
                  <c:v>40178</c:v>
                </c:pt>
                <c:pt idx="32">
                  <c:v>40209</c:v>
                </c:pt>
                <c:pt idx="33">
                  <c:v>40237</c:v>
                </c:pt>
                <c:pt idx="34">
                  <c:v>40268</c:v>
                </c:pt>
                <c:pt idx="35">
                  <c:v>40298</c:v>
                </c:pt>
                <c:pt idx="36">
                  <c:v>40329</c:v>
                </c:pt>
                <c:pt idx="37">
                  <c:v>40359</c:v>
                </c:pt>
                <c:pt idx="38">
                  <c:v>40390</c:v>
                </c:pt>
                <c:pt idx="39">
                  <c:v>40421</c:v>
                </c:pt>
                <c:pt idx="40">
                  <c:v>40451</c:v>
                </c:pt>
                <c:pt idx="41">
                  <c:v>40482</c:v>
                </c:pt>
                <c:pt idx="42">
                  <c:v>40512</c:v>
                </c:pt>
                <c:pt idx="43">
                  <c:v>40543</c:v>
                </c:pt>
                <c:pt idx="44">
                  <c:v>40574</c:v>
                </c:pt>
                <c:pt idx="45">
                  <c:v>40602</c:v>
                </c:pt>
                <c:pt idx="46">
                  <c:v>40633</c:v>
                </c:pt>
                <c:pt idx="47">
                  <c:v>40663</c:v>
                </c:pt>
                <c:pt idx="48">
                  <c:v>40694</c:v>
                </c:pt>
                <c:pt idx="49">
                  <c:v>40724</c:v>
                </c:pt>
                <c:pt idx="50">
                  <c:v>40755</c:v>
                </c:pt>
                <c:pt idx="51">
                  <c:v>40786</c:v>
                </c:pt>
                <c:pt idx="52">
                  <c:v>40816</c:v>
                </c:pt>
                <c:pt idx="53">
                  <c:v>40847</c:v>
                </c:pt>
                <c:pt idx="54">
                  <c:v>40877</c:v>
                </c:pt>
                <c:pt idx="55">
                  <c:v>40908</c:v>
                </c:pt>
                <c:pt idx="56">
                  <c:v>40939</c:v>
                </c:pt>
                <c:pt idx="57">
                  <c:v>40968</c:v>
                </c:pt>
                <c:pt idx="58">
                  <c:v>40999</c:v>
                </c:pt>
                <c:pt idx="59">
                  <c:v>41029</c:v>
                </c:pt>
                <c:pt idx="60">
                  <c:v>41060</c:v>
                </c:pt>
                <c:pt idx="61">
                  <c:v>41090</c:v>
                </c:pt>
                <c:pt idx="62">
                  <c:v>41121</c:v>
                </c:pt>
                <c:pt idx="63">
                  <c:v>41152</c:v>
                </c:pt>
                <c:pt idx="64">
                  <c:v>41182</c:v>
                </c:pt>
                <c:pt idx="65">
                  <c:v>41213</c:v>
                </c:pt>
                <c:pt idx="66">
                  <c:v>41243</c:v>
                </c:pt>
                <c:pt idx="67">
                  <c:v>41274</c:v>
                </c:pt>
                <c:pt idx="68">
                  <c:v>41305</c:v>
                </c:pt>
                <c:pt idx="69">
                  <c:v>41333</c:v>
                </c:pt>
                <c:pt idx="70">
                  <c:v>41364</c:v>
                </c:pt>
                <c:pt idx="71">
                  <c:v>41394</c:v>
                </c:pt>
                <c:pt idx="72">
                  <c:v>41425</c:v>
                </c:pt>
                <c:pt idx="73">
                  <c:v>41455</c:v>
                </c:pt>
                <c:pt idx="74">
                  <c:v>41486</c:v>
                </c:pt>
                <c:pt idx="75">
                  <c:v>41517</c:v>
                </c:pt>
                <c:pt idx="76">
                  <c:v>41547</c:v>
                </c:pt>
                <c:pt idx="77">
                  <c:v>41578</c:v>
                </c:pt>
                <c:pt idx="78">
                  <c:v>41608</c:v>
                </c:pt>
                <c:pt idx="79">
                  <c:v>41639</c:v>
                </c:pt>
                <c:pt idx="80">
                  <c:v>41670</c:v>
                </c:pt>
                <c:pt idx="81">
                  <c:v>41698</c:v>
                </c:pt>
                <c:pt idx="82">
                  <c:v>41729</c:v>
                </c:pt>
                <c:pt idx="83">
                  <c:v>41759</c:v>
                </c:pt>
                <c:pt idx="84">
                  <c:v>41790</c:v>
                </c:pt>
                <c:pt idx="85">
                  <c:v>41820</c:v>
                </c:pt>
                <c:pt idx="86">
                  <c:v>41851</c:v>
                </c:pt>
                <c:pt idx="87">
                  <c:v>41882</c:v>
                </c:pt>
                <c:pt idx="88">
                  <c:v>41912</c:v>
                </c:pt>
                <c:pt idx="89">
                  <c:v>41943</c:v>
                </c:pt>
                <c:pt idx="90">
                  <c:v>41973</c:v>
                </c:pt>
                <c:pt idx="91">
                  <c:v>42004</c:v>
                </c:pt>
                <c:pt idx="92">
                  <c:v>42035</c:v>
                </c:pt>
                <c:pt idx="93">
                  <c:v>42063</c:v>
                </c:pt>
                <c:pt idx="94">
                  <c:v>42094</c:v>
                </c:pt>
                <c:pt idx="95">
                  <c:v>42124</c:v>
                </c:pt>
                <c:pt idx="96">
                  <c:v>42155</c:v>
                </c:pt>
                <c:pt idx="97">
                  <c:v>42185</c:v>
                </c:pt>
                <c:pt idx="98">
                  <c:v>42216</c:v>
                </c:pt>
                <c:pt idx="99">
                  <c:v>42247</c:v>
                </c:pt>
                <c:pt idx="100">
                  <c:v>42277</c:v>
                </c:pt>
                <c:pt idx="101">
                  <c:v>42308</c:v>
                </c:pt>
                <c:pt idx="102">
                  <c:v>42338</c:v>
                </c:pt>
                <c:pt idx="103">
                  <c:v>42369</c:v>
                </c:pt>
                <c:pt idx="104">
                  <c:v>42400</c:v>
                </c:pt>
                <c:pt idx="105">
                  <c:v>42429</c:v>
                </c:pt>
                <c:pt idx="106">
                  <c:v>42460</c:v>
                </c:pt>
                <c:pt idx="107">
                  <c:v>42490</c:v>
                </c:pt>
                <c:pt idx="108">
                  <c:v>42521</c:v>
                </c:pt>
                <c:pt idx="109">
                  <c:v>42551</c:v>
                </c:pt>
                <c:pt idx="110">
                  <c:v>42582</c:v>
                </c:pt>
                <c:pt idx="111">
                  <c:v>42613</c:v>
                </c:pt>
                <c:pt idx="112">
                  <c:v>42643</c:v>
                </c:pt>
                <c:pt idx="113">
                  <c:v>42674</c:v>
                </c:pt>
                <c:pt idx="114">
                  <c:v>42704</c:v>
                </c:pt>
                <c:pt idx="115">
                  <c:v>42735</c:v>
                </c:pt>
                <c:pt idx="116">
                  <c:v>42766</c:v>
                </c:pt>
                <c:pt idx="117">
                  <c:v>42794</c:v>
                </c:pt>
                <c:pt idx="118">
                  <c:v>42825</c:v>
                </c:pt>
                <c:pt idx="119">
                  <c:v>42855</c:v>
                </c:pt>
                <c:pt idx="120">
                  <c:v>42886</c:v>
                </c:pt>
                <c:pt idx="121">
                  <c:v>42916</c:v>
                </c:pt>
                <c:pt idx="122">
                  <c:v>42947</c:v>
                </c:pt>
                <c:pt idx="123">
                  <c:v>42978</c:v>
                </c:pt>
                <c:pt idx="124">
                  <c:v>43008</c:v>
                </c:pt>
                <c:pt idx="125">
                  <c:v>43039</c:v>
                </c:pt>
                <c:pt idx="126">
                  <c:v>43069</c:v>
                </c:pt>
                <c:pt idx="127">
                  <c:v>43100</c:v>
                </c:pt>
                <c:pt idx="128">
                  <c:v>43131</c:v>
                </c:pt>
                <c:pt idx="129">
                  <c:v>43159</c:v>
                </c:pt>
                <c:pt idx="130">
                  <c:v>43190</c:v>
                </c:pt>
                <c:pt idx="131">
                  <c:v>43220</c:v>
                </c:pt>
                <c:pt idx="132">
                  <c:v>43251</c:v>
                </c:pt>
                <c:pt idx="133">
                  <c:v>43281</c:v>
                </c:pt>
                <c:pt idx="134">
                  <c:v>43312</c:v>
                </c:pt>
                <c:pt idx="135">
                  <c:v>43343</c:v>
                </c:pt>
                <c:pt idx="136">
                  <c:v>43373</c:v>
                </c:pt>
                <c:pt idx="137">
                  <c:v>43404</c:v>
                </c:pt>
                <c:pt idx="138">
                  <c:v>43434</c:v>
                </c:pt>
                <c:pt idx="139">
                  <c:v>43465</c:v>
                </c:pt>
                <c:pt idx="140">
                  <c:v>43496</c:v>
                </c:pt>
                <c:pt idx="141">
                  <c:v>43524</c:v>
                </c:pt>
                <c:pt idx="142">
                  <c:v>43555</c:v>
                </c:pt>
                <c:pt idx="143">
                  <c:v>43585</c:v>
                </c:pt>
                <c:pt idx="144">
                  <c:v>43616</c:v>
                </c:pt>
                <c:pt idx="145">
                  <c:v>43646</c:v>
                </c:pt>
                <c:pt idx="146">
                  <c:v>43677</c:v>
                </c:pt>
                <c:pt idx="147">
                  <c:v>43708</c:v>
                </c:pt>
                <c:pt idx="148">
                  <c:v>43738</c:v>
                </c:pt>
                <c:pt idx="149">
                  <c:v>43769</c:v>
                </c:pt>
                <c:pt idx="150">
                  <c:v>43799</c:v>
                </c:pt>
                <c:pt idx="151">
                  <c:v>43830</c:v>
                </c:pt>
                <c:pt idx="152">
                  <c:v>43861</c:v>
                </c:pt>
                <c:pt idx="153">
                  <c:v>43890</c:v>
                </c:pt>
                <c:pt idx="154">
                  <c:v>43921</c:v>
                </c:pt>
                <c:pt idx="155">
                  <c:v>43951</c:v>
                </c:pt>
                <c:pt idx="156">
                  <c:v>43982</c:v>
                </c:pt>
                <c:pt idx="157">
                  <c:v>44012</c:v>
                </c:pt>
                <c:pt idx="158">
                  <c:v>44043</c:v>
                </c:pt>
                <c:pt idx="159">
                  <c:v>44074</c:v>
                </c:pt>
                <c:pt idx="160">
                  <c:v>44104</c:v>
                </c:pt>
                <c:pt idx="161">
                  <c:v>44135</c:v>
                </c:pt>
                <c:pt idx="162">
                  <c:v>44165</c:v>
                </c:pt>
                <c:pt idx="163">
                  <c:v>44196</c:v>
                </c:pt>
                <c:pt idx="164">
                  <c:v>44227</c:v>
                </c:pt>
                <c:pt idx="165">
                  <c:v>44255</c:v>
                </c:pt>
                <c:pt idx="166">
                  <c:v>44286</c:v>
                </c:pt>
                <c:pt idx="167">
                  <c:v>44316</c:v>
                </c:pt>
                <c:pt idx="168">
                  <c:v>44347</c:v>
                </c:pt>
                <c:pt idx="169">
                  <c:v>44377</c:v>
                </c:pt>
                <c:pt idx="170">
                  <c:v>44408</c:v>
                </c:pt>
                <c:pt idx="171">
                  <c:v>44439</c:v>
                </c:pt>
                <c:pt idx="172">
                  <c:v>44469</c:v>
                </c:pt>
                <c:pt idx="173">
                  <c:v>44500</c:v>
                </c:pt>
                <c:pt idx="174">
                  <c:v>44530</c:v>
                </c:pt>
                <c:pt idx="175">
                  <c:v>44561</c:v>
                </c:pt>
                <c:pt idx="176">
                  <c:v>44592</c:v>
                </c:pt>
                <c:pt idx="177">
                  <c:v>44620</c:v>
                </c:pt>
                <c:pt idx="178">
                  <c:v>44651</c:v>
                </c:pt>
                <c:pt idx="179">
                  <c:v>44681</c:v>
                </c:pt>
                <c:pt idx="180">
                  <c:v>44712</c:v>
                </c:pt>
                <c:pt idx="181">
                  <c:v>44742</c:v>
                </c:pt>
                <c:pt idx="182">
                  <c:v>44773</c:v>
                </c:pt>
                <c:pt idx="183">
                  <c:v>44804</c:v>
                </c:pt>
                <c:pt idx="184">
                  <c:v>44834</c:v>
                </c:pt>
                <c:pt idx="185">
                  <c:v>44865</c:v>
                </c:pt>
                <c:pt idx="186">
                  <c:v>44895</c:v>
                </c:pt>
                <c:pt idx="187">
                  <c:v>44926</c:v>
                </c:pt>
                <c:pt idx="188">
                  <c:v>44957</c:v>
                </c:pt>
                <c:pt idx="189">
                  <c:v>44985</c:v>
                </c:pt>
                <c:pt idx="190">
                  <c:v>45016</c:v>
                </c:pt>
                <c:pt idx="191">
                  <c:v>45046</c:v>
                </c:pt>
                <c:pt idx="192">
                  <c:v>45077</c:v>
                </c:pt>
                <c:pt idx="193">
                  <c:v>45107</c:v>
                </c:pt>
                <c:pt idx="194">
                  <c:v>45138</c:v>
                </c:pt>
                <c:pt idx="195">
                  <c:v>45169</c:v>
                </c:pt>
                <c:pt idx="196">
                  <c:v>45199</c:v>
                </c:pt>
                <c:pt idx="197">
                  <c:v>45230</c:v>
                </c:pt>
                <c:pt idx="198">
                  <c:v>45260</c:v>
                </c:pt>
                <c:pt idx="199">
                  <c:v>45289</c:v>
                </c:pt>
                <c:pt idx="200">
                  <c:v>45322</c:v>
                </c:pt>
                <c:pt idx="201">
                  <c:v>45351</c:v>
                </c:pt>
                <c:pt idx="202">
                  <c:v>45380</c:v>
                </c:pt>
              </c:numCache>
            </c:numRef>
          </c:cat>
          <c:val>
            <c:numRef>
              <c:f>Sheet1!$B$2:$B$204</c:f>
              <c:numCache>
                <c:formatCode>#,##0.00</c:formatCode>
                <c:ptCount val="203"/>
                <c:pt idx="0">
                  <c:v>1.25692</c:v>
                </c:pt>
                <c:pt idx="1">
                  <c:v>1.25766</c:v>
                </c:pt>
                <c:pt idx="2">
                  <c:v>1.2384599999999999</c:v>
                </c:pt>
                <c:pt idx="3">
                  <c:v>1.2297499999999999</c:v>
                </c:pt>
                <c:pt idx="4">
                  <c:v>1.1982299999999999</c:v>
                </c:pt>
                <c:pt idx="5">
                  <c:v>1.20072</c:v>
                </c:pt>
                <c:pt idx="6">
                  <c:v>1.1654199999999999</c:v>
                </c:pt>
                <c:pt idx="7">
                  <c:v>1.1474899999999999</c:v>
                </c:pt>
                <c:pt idx="8">
                  <c:v>1.1424300000000001</c:v>
                </c:pt>
                <c:pt idx="9">
                  <c:v>1.15723</c:v>
                </c:pt>
                <c:pt idx="10">
                  <c:v>1.1760600000000001</c:v>
                </c:pt>
                <c:pt idx="11">
                  <c:v>1.15686</c:v>
                </c:pt>
                <c:pt idx="12">
                  <c:v>1.18564</c:v>
                </c:pt>
                <c:pt idx="13">
                  <c:v>1.1882299999999999</c:v>
                </c:pt>
                <c:pt idx="14">
                  <c:v>1.20655</c:v>
                </c:pt>
                <c:pt idx="15">
                  <c:v>1.2336400000000001</c:v>
                </c:pt>
                <c:pt idx="16">
                  <c:v>1.19923</c:v>
                </c:pt>
                <c:pt idx="17">
                  <c:v>1.1191800000000001</c:v>
                </c:pt>
                <c:pt idx="18">
                  <c:v>1.07883</c:v>
                </c:pt>
                <c:pt idx="19">
                  <c:v>1.1082700000000001</c:v>
                </c:pt>
                <c:pt idx="20">
                  <c:v>1.07622</c:v>
                </c:pt>
                <c:pt idx="21">
                  <c:v>1.2175199999999999</c:v>
                </c:pt>
                <c:pt idx="22">
                  <c:v>1.1966300000000001</c:v>
                </c:pt>
                <c:pt idx="23">
                  <c:v>1.2804199999999999</c:v>
                </c:pt>
                <c:pt idx="24">
                  <c:v>1.5448</c:v>
                </c:pt>
                <c:pt idx="25">
                  <c:v>1.57958</c:v>
                </c:pt>
                <c:pt idx="26">
                  <c:v>1.5665500000000001</c:v>
                </c:pt>
                <c:pt idx="27">
                  <c:v>1.4899800000000001</c:v>
                </c:pt>
                <c:pt idx="28">
                  <c:v>1.50726</c:v>
                </c:pt>
                <c:pt idx="29">
                  <c:v>1.4777899999999999</c:v>
                </c:pt>
                <c:pt idx="30">
                  <c:v>1.3974299999999999</c:v>
                </c:pt>
                <c:pt idx="31">
                  <c:v>1.38897</c:v>
                </c:pt>
                <c:pt idx="32">
                  <c:v>1.4023099999999999</c:v>
                </c:pt>
                <c:pt idx="33">
                  <c:v>1.39524</c:v>
                </c:pt>
                <c:pt idx="34">
                  <c:v>1.3960900000000001</c:v>
                </c:pt>
                <c:pt idx="35">
                  <c:v>1.4126000000000001</c:v>
                </c:pt>
                <c:pt idx="36">
                  <c:v>1.35897</c:v>
                </c:pt>
                <c:pt idx="37">
                  <c:v>1.30989</c:v>
                </c:pt>
                <c:pt idx="38">
                  <c:v>1.29684</c:v>
                </c:pt>
                <c:pt idx="39">
                  <c:v>1.2719499999999999</c:v>
                </c:pt>
                <c:pt idx="40">
                  <c:v>1.2846599999999999</c:v>
                </c:pt>
                <c:pt idx="41">
                  <c:v>1.2701</c:v>
                </c:pt>
                <c:pt idx="42">
                  <c:v>1.2923100000000001</c:v>
                </c:pt>
                <c:pt idx="43">
                  <c:v>1.3069</c:v>
                </c:pt>
                <c:pt idx="44">
                  <c:v>1.2871600000000001</c:v>
                </c:pt>
                <c:pt idx="45">
                  <c:v>1.2859700000000001</c:v>
                </c:pt>
                <c:pt idx="46">
                  <c:v>1.3187500000000001</c:v>
                </c:pt>
                <c:pt idx="47">
                  <c:v>1.3141499999999999</c:v>
                </c:pt>
                <c:pt idx="48">
                  <c:v>1.3226800000000001</c:v>
                </c:pt>
                <c:pt idx="49">
                  <c:v>1.2865599999999999</c:v>
                </c:pt>
                <c:pt idx="50">
                  <c:v>1.2697000000000001</c:v>
                </c:pt>
                <c:pt idx="51">
                  <c:v>1.2605500000000001</c:v>
                </c:pt>
                <c:pt idx="52">
                  <c:v>1.2263500000000001</c:v>
                </c:pt>
                <c:pt idx="53">
                  <c:v>1.2323599999999999</c:v>
                </c:pt>
                <c:pt idx="54">
                  <c:v>1.2543200000000001</c:v>
                </c:pt>
                <c:pt idx="55">
                  <c:v>1.2261899999999999</c:v>
                </c:pt>
                <c:pt idx="56">
                  <c:v>1.23115</c:v>
                </c:pt>
                <c:pt idx="57">
                  <c:v>1.2444</c:v>
                </c:pt>
                <c:pt idx="58">
                  <c:v>1.24363</c:v>
                </c:pt>
                <c:pt idx="59">
                  <c:v>1.2515000000000001</c:v>
                </c:pt>
                <c:pt idx="60">
                  <c:v>1.25291</c:v>
                </c:pt>
                <c:pt idx="61">
                  <c:v>1.20713</c:v>
                </c:pt>
                <c:pt idx="62">
                  <c:v>1.1778200000000001</c:v>
                </c:pt>
                <c:pt idx="63">
                  <c:v>1.1992700000000001</c:v>
                </c:pt>
                <c:pt idx="64">
                  <c:v>1.2093700000000001</c:v>
                </c:pt>
                <c:pt idx="65">
                  <c:v>1.21278</c:v>
                </c:pt>
                <c:pt idx="66">
                  <c:v>1.2127399999999999</c:v>
                </c:pt>
                <c:pt idx="67">
                  <c:v>1.2308399999999999</c:v>
                </c:pt>
                <c:pt idx="68">
                  <c:v>1.24441</c:v>
                </c:pt>
                <c:pt idx="69">
                  <c:v>1.2562199999999999</c:v>
                </c:pt>
                <c:pt idx="70">
                  <c:v>1.2659899999999999</c:v>
                </c:pt>
                <c:pt idx="71">
                  <c:v>1.2469399999999999</c:v>
                </c:pt>
                <c:pt idx="72">
                  <c:v>1.27559</c:v>
                </c:pt>
                <c:pt idx="73">
                  <c:v>1.2539100000000001</c:v>
                </c:pt>
                <c:pt idx="74">
                  <c:v>1.2662199999999999</c:v>
                </c:pt>
                <c:pt idx="75">
                  <c:v>1.2657</c:v>
                </c:pt>
                <c:pt idx="76">
                  <c:v>1.2787599999999999</c:v>
                </c:pt>
                <c:pt idx="77">
                  <c:v>1.2628600000000001</c:v>
                </c:pt>
                <c:pt idx="78">
                  <c:v>1.26108</c:v>
                </c:pt>
                <c:pt idx="79">
                  <c:v>1.2630300000000001</c:v>
                </c:pt>
                <c:pt idx="80">
                  <c:v>1.2849699999999999</c:v>
                </c:pt>
                <c:pt idx="81">
                  <c:v>1.2924800000000001</c:v>
                </c:pt>
                <c:pt idx="82">
                  <c:v>1.2817099999999999</c:v>
                </c:pt>
                <c:pt idx="83">
                  <c:v>1.23563</c:v>
                </c:pt>
                <c:pt idx="84">
                  <c:v>1.2297800000000001</c:v>
                </c:pt>
                <c:pt idx="85">
                  <c:v>1.25179</c:v>
                </c:pt>
                <c:pt idx="86">
                  <c:v>1.2100599999999999</c:v>
                </c:pt>
                <c:pt idx="87">
                  <c:v>1.2276899999999999</c:v>
                </c:pt>
                <c:pt idx="88">
                  <c:v>1.19458</c:v>
                </c:pt>
                <c:pt idx="89">
                  <c:v>1.2035800000000001</c:v>
                </c:pt>
                <c:pt idx="90">
                  <c:v>1.1830400000000001</c:v>
                </c:pt>
                <c:pt idx="91">
                  <c:v>1.1981200000000001</c:v>
                </c:pt>
                <c:pt idx="92">
                  <c:v>1.19147</c:v>
                </c:pt>
                <c:pt idx="93">
                  <c:v>1.1881900000000001</c:v>
                </c:pt>
                <c:pt idx="94">
                  <c:v>1.2223299999999999</c:v>
                </c:pt>
                <c:pt idx="95">
                  <c:v>1.2110799999999999</c:v>
                </c:pt>
                <c:pt idx="96">
                  <c:v>1.24343</c:v>
                </c:pt>
                <c:pt idx="97">
                  <c:v>1.23386</c:v>
                </c:pt>
                <c:pt idx="98">
                  <c:v>1.2101</c:v>
                </c:pt>
                <c:pt idx="99">
                  <c:v>1.2272400000000001</c:v>
                </c:pt>
                <c:pt idx="100">
                  <c:v>1.2178</c:v>
                </c:pt>
                <c:pt idx="101">
                  <c:v>1.18252</c:v>
                </c:pt>
                <c:pt idx="102">
                  <c:v>1.22326</c:v>
                </c:pt>
                <c:pt idx="103">
                  <c:v>1.20749</c:v>
                </c:pt>
                <c:pt idx="104">
                  <c:v>1.17584</c:v>
                </c:pt>
                <c:pt idx="105">
                  <c:v>1.18713</c:v>
                </c:pt>
                <c:pt idx="106">
                  <c:v>1.2076199999999999</c:v>
                </c:pt>
                <c:pt idx="107">
                  <c:v>1.1998</c:v>
                </c:pt>
                <c:pt idx="108">
                  <c:v>1.1985300000000001</c:v>
                </c:pt>
                <c:pt idx="109">
                  <c:v>1.15778</c:v>
                </c:pt>
                <c:pt idx="110">
                  <c:v>1.16981</c:v>
                </c:pt>
                <c:pt idx="111">
                  <c:v>1.17058</c:v>
                </c:pt>
                <c:pt idx="112">
                  <c:v>1.1777</c:v>
                </c:pt>
                <c:pt idx="113">
                  <c:v>1.1815199999999999</c:v>
                </c:pt>
                <c:pt idx="114">
                  <c:v>1.2204200000000001</c:v>
                </c:pt>
                <c:pt idx="115">
                  <c:v>1.21068</c:v>
                </c:pt>
                <c:pt idx="116">
                  <c:v>1.2142299999999999</c:v>
                </c:pt>
                <c:pt idx="117">
                  <c:v>1.21052</c:v>
                </c:pt>
                <c:pt idx="118">
                  <c:v>1.20366</c:v>
                </c:pt>
                <c:pt idx="119">
                  <c:v>1.20302</c:v>
                </c:pt>
                <c:pt idx="120">
                  <c:v>1.1713100000000001</c:v>
                </c:pt>
                <c:pt idx="121">
                  <c:v>1.1646799999999999</c:v>
                </c:pt>
                <c:pt idx="122">
                  <c:v>1.16455</c:v>
                </c:pt>
                <c:pt idx="123">
                  <c:v>1.17069</c:v>
                </c:pt>
                <c:pt idx="124">
                  <c:v>1.18499</c:v>
                </c:pt>
                <c:pt idx="125">
                  <c:v>1.1734800000000001</c:v>
                </c:pt>
                <c:pt idx="126">
                  <c:v>1.1999200000000001</c:v>
                </c:pt>
                <c:pt idx="127">
                  <c:v>1.1872799999999999</c:v>
                </c:pt>
                <c:pt idx="128">
                  <c:v>1.16048</c:v>
                </c:pt>
                <c:pt idx="129">
                  <c:v>1.1656899999999999</c:v>
                </c:pt>
                <c:pt idx="130">
                  <c:v>1.1991400000000001</c:v>
                </c:pt>
                <c:pt idx="131">
                  <c:v>1.2059299999999999</c:v>
                </c:pt>
                <c:pt idx="132">
                  <c:v>1.2326699999999999</c:v>
                </c:pt>
                <c:pt idx="133">
                  <c:v>1.2252000000000001</c:v>
                </c:pt>
                <c:pt idx="134">
                  <c:v>1.2054100000000001</c:v>
                </c:pt>
                <c:pt idx="135">
                  <c:v>1.22342</c:v>
                </c:pt>
                <c:pt idx="136">
                  <c:v>1.2047600000000001</c:v>
                </c:pt>
                <c:pt idx="137">
                  <c:v>1.1704600000000001</c:v>
                </c:pt>
                <c:pt idx="138">
                  <c:v>1.17316</c:v>
                </c:pt>
                <c:pt idx="139">
                  <c:v>1.1247499999999999</c:v>
                </c:pt>
                <c:pt idx="140">
                  <c:v>1.1541999999999999</c:v>
                </c:pt>
                <c:pt idx="141">
                  <c:v>1.1715199999999999</c:v>
                </c:pt>
                <c:pt idx="142">
                  <c:v>1.16472</c:v>
                </c:pt>
                <c:pt idx="143">
                  <c:v>1.16137</c:v>
                </c:pt>
                <c:pt idx="144">
                  <c:v>1.1456500000000001</c:v>
                </c:pt>
                <c:pt idx="145">
                  <c:v>1.1334900000000001</c:v>
                </c:pt>
                <c:pt idx="146">
                  <c:v>1.13727</c:v>
                </c:pt>
                <c:pt idx="147">
                  <c:v>1.1254599999999999</c:v>
                </c:pt>
                <c:pt idx="148">
                  <c:v>1.14255</c:v>
                </c:pt>
                <c:pt idx="149">
                  <c:v>1.1352100000000001</c:v>
                </c:pt>
                <c:pt idx="150">
                  <c:v>1.12432</c:v>
                </c:pt>
                <c:pt idx="151">
                  <c:v>1.12564</c:v>
                </c:pt>
                <c:pt idx="152">
                  <c:v>1.1036300000000001</c:v>
                </c:pt>
                <c:pt idx="153">
                  <c:v>1.0968199999999999</c:v>
                </c:pt>
                <c:pt idx="154">
                  <c:v>1.00396</c:v>
                </c:pt>
                <c:pt idx="155">
                  <c:v>1.0759099999999999</c:v>
                </c:pt>
                <c:pt idx="156">
                  <c:v>1.2065600000000001</c:v>
                </c:pt>
                <c:pt idx="157">
                  <c:v>1.2282500000000001</c:v>
                </c:pt>
                <c:pt idx="158">
                  <c:v>1.1990700000000001</c:v>
                </c:pt>
                <c:pt idx="159">
                  <c:v>1.1496500000000001</c:v>
                </c:pt>
                <c:pt idx="160">
                  <c:v>1.14151</c:v>
                </c:pt>
                <c:pt idx="161">
                  <c:v>1.1362300000000001</c:v>
                </c:pt>
                <c:pt idx="162">
                  <c:v>1.13002</c:v>
                </c:pt>
                <c:pt idx="163">
                  <c:v>1.0907199999999999</c:v>
                </c:pt>
                <c:pt idx="164">
                  <c:v>1.1087100000000001</c:v>
                </c:pt>
                <c:pt idx="165">
                  <c:v>1.1325099999999999</c:v>
                </c:pt>
                <c:pt idx="166">
                  <c:v>1.12242</c:v>
                </c:pt>
                <c:pt idx="167">
                  <c:v>1.1105799999999999</c:v>
                </c:pt>
                <c:pt idx="168">
                  <c:v>1.1243000000000001</c:v>
                </c:pt>
                <c:pt idx="169">
                  <c:v>1.08823</c:v>
                </c:pt>
                <c:pt idx="170">
                  <c:v>1.05816</c:v>
                </c:pt>
                <c:pt idx="171">
                  <c:v>1.0345599999999999</c:v>
                </c:pt>
                <c:pt idx="172">
                  <c:v>1.0338400000000001</c:v>
                </c:pt>
                <c:pt idx="173">
                  <c:v>0.994529</c:v>
                </c:pt>
                <c:pt idx="174">
                  <c:v>0.95660199999999995</c:v>
                </c:pt>
                <c:pt idx="175">
                  <c:v>0.93987100000000001</c:v>
                </c:pt>
                <c:pt idx="176">
                  <c:v>0.91474299999999997</c:v>
                </c:pt>
                <c:pt idx="177">
                  <c:v>0.94006299999999998</c:v>
                </c:pt>
                <c:pt idx="178">
                  <c:v>0.93559199999999998</c:v>
                </c:pt>
                <c:pt idx="179">
                  <c:v>0.93766400000000005</c:v>
                </c:pt>
                <c:pt idx="180">
                  <c:v>0.90981599999999996</c:v>
                </c:pt>
                <c:pt idx="181">
                  <c:v>0.91847699999999999</c:v>
                </c:pt>
                <c:pt idx="182">
                  <c:v>0.92589900000000003</c:v>
                </c:pt>
                <c:pt idx="183">
                  <c:v>0.94012099999999998</c:v>
                </c:pt>
                <c:pt idx="184">
                  <c:v>0.94240900000000005</c:v>
                </c:pt>
                <c:pt idx="185">
                  <c:v>0.94865200000000005</c:v>
                </c:pt>
                <c:pt idx="186">
                  <c:v>0.94291100000000005</c:v>
                </c:pt>
                <c:pt idx="187">
                  <c:v>0.95639399999999997</c:v>
                </c:pt>
                <c:pt idx="188">
                  <c:v>0.97015300000000004</c:v>
                </c:pt>
                <c:pt idx="189">
                  <c:v>0.97859399999999996</c:v>
                </c:pt>
                <c:pt idx="190">
                  <c:v>0.93247800000000003</c:v>
                </c:pt>
                <c:pt idx="191">
                  <c:v>0.92391199999999996</c:v>
                </c:pt>
                <c:pt idx="192">
                  <c:v>0.91617199999999999</c:v>
                </c:pt>
                <c:pt idx="193">
                  <c:v>0.90507800000000005</c:v>
                </c:pt>
                <c:pt idx="194">
                  <c:v>0.91922800000000005</c:v>
                </c:pt>
                <c:pt idx="195">
                  <c:v>0.92986000000000002</c:v>
                </c:pt>
                <c:pt idx="196">
                  <c:v>0.92438299999999995</c:v>
                </c:pt>
                <c:pt idx="197">
                  <c:v>0.89699099999999998</c:v>
                </c:pt>
                <c:pt idx="198">
                  <c:v>0.90720500000000004</c:v>
                </c:pt>
                <c:pt idx="199">
                  <c:v>0.92781899999999995</c:v>
                </c:pt>
                <c:pt idx="200">
                  <c:v>0.89</c:v>
                </c:pt>
                <c:pt idx="201" formatCode="0.00">
                  <c:v>0.9</c:v>
                </c:pt>
                <c:pt idx="202" formatCode="0.00">
                  <c:v>0.91</c:v>
                </c:pt>
              </c:numCache>
            </c:numRef>
          </c:val>
          <c:smooth val="0"/>
          <c:extLst>
            <c:ext xmlns:c16="http://schemas.microsoft.com/office/drawing/2014/chart" uri="{C3380CC4-5D6E-409C-BE32-E72D297353CC}">
              <c16:uniqueId val="{00000000-AF87-604C-AB3B-1F1E3AE2A10B}"/>
            </c:ext>
          </c:extLst>
        </c:ser>
        <c:dLbls>
          <c:showLegendKey val="0"/>
          <c:showVal val="0"/>
          <c:showCatName val="0"/>
          <c:showSerName val="0"/>
          <c:showPercent val="0"/>
          <c:showBubbleSize val="0"/>
        </c:dLbls>
        <c:smooth val="0"/>
        <c:axId val="913015344"/>
        <c:axId val="913017616"/>
      </c:lineChart>
      <c:dateAx>
        <c:axId val="913015344"/>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3017616"/>
        <c:crosses val="autoZero"/>
        <c:auto val="1"/>
        <c:lblOffset val="100"/>
        <c:baseTimeUnit val="days"/>
        <c:majorUnit val="24"/>
        <c:majorTimeUnit val="months"/>
      </c:dateAx>
      <c:valAx>
        <c:axId val="913017616"/>
        <c:scaling>
          <c:orientation val="minMax"/>
          <c:max val="1.6"/>
          <c:min val="0.8"/>
        </c:scaling>
        <c:delete val="0"/>
        <c:axPos val="l"/>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913015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NFIB</c:v>
                </c:pt>
              </c:strCache>
            </c:strRef>
          </c:tx>
          <c:spPr>
            <a:ln w="19050" cap="rnd">
              <a:solidFill>
                <a:schemeClr val="accent2"/>
              </a:solidFill>
              <a:round/>
            </a:ln>
            <a:effectLst/>
          </c:spPr>
          <c:marker>
            <c:symbol val="none"/>
          </c:marker>
          <c:cat>
            <c:numRef>
              <c:f>Sheet1!$A$2:$A$412</c:f>
              <c:numCache>
                <c:formatCode>m/d/yy</c:formatCode>
                <c:ptCount val="411"/>
                <c:pt idx="0">
                  <c:v>32871</c:v>
                </c:pt>
                <c:pt idx="1">
                  <c:v>32904</c:v>
                </c:pt>
                <c:pt idx="2">
                  <c:v>32932</c:v>
                </c:pt>
                <c:pt idx="3">
                  <c:v>32963</c:v>
                </c:pt>
                <c:pt idx="4">
                  <c:v>32993</c:v>
                </c:pt>
                <c:pt idx="5">
                  <c:v>33024</c:v>
                </c:pt>
                <c:pt idx="6">
                  <c:v>33054</c:v>
                </c:pt>
                <c:pt idx="7">
                  <c:v>33085</c:v>
                </c:pt>
                <c:pt idx="8">
                  <c:v>33116</c:v>
                </c:pt>
                <c:pt idx="9">
                  <c:v>33146</c:v>
                </c:pt>
                <c:pt idx="10">
                  <c:v>33177</c:v>
                </c:pt>
                <c:pt idx="11">
                  <c:v>33207</c:v>
                </c:pt>
                <c:pt idx="12">
                  <c:v>33238</c:v>
                </c:pt>
                <c:pt idx="13">
                  <c:v>33269</c:v>
                </c:pt>
                <c:pt idx="14">
                  <c:v>33297</c:v>
                </c:pt>
                <c:pt idx="15">
                  <c:v>33328</c:v>
                </c:pt>
                <c:pt idx="16">
                  <c:v>33358</c:v>
                </c:pt>
                <c:pt idx="17">
                  <c:v>33389</c:v>
                </c:pt>
                <c:pt idx="18">
                  <c:v>33419</c:v>
                </c:pt>
                <c:pt idx="19">
                  <c:v>33450</c:v>
                </c:pt>
                <c:pt idx="20">
                  <c:v>33481</c:v>
                </c:pt>
                <c:pt idx="21">
                  <c:v>33511</c:v>
                </c:pt>
                <c:pt idx="22">
                  <c:v>33542</c:v>
                </c:pt>
                <c:pt idx="23">
                  <c:v>33572</c:v>
                </c:pt>
                <c:pt idx="24">
                  <c:v>33603</c:v>
                </c:pt>
                <c:pt idx="25">
                  <c:v>33634</c:v>
                </c:pt>
                <c:pt idx="26">
                  <c:v>33663</c:v>
                </c:pt>
                <c:pt idx="27">
                  <c:v>33694</c:v>
                </c:pt>
                <c:pt idx="28">
                  <c:v>33724</c:v>
                </c:pt>
                <c:pt idx="29">
                  <c:v>33755</c:v>
                </c:pt>
                <c:pt idx="30">
                  <c:v>33785</c:v>
                </c:pt>
                <c:pt idx="31">
                  <c:v>33816</c:v>
                </c:pt>
                <c:pt idx="32">
                  <c:v>33847</c:v>
                </c:pt>
                <c:pt idx="33">
                  <c:v>33877</c:v>
                </c:pt>
                <c:pt idx="34">
                  <c:v>33908</c:v>
                </c:pt>
                <c:pt idx="35">
                  <c:v>33938</c:v>
                </c:pt>
                <c:pt idx="36">
                  <c:v>33969</c:v>
                </c:pt>
                <c:pt idx="37">
                  <c:v>34000</c:v>
                </c:pt>
                <c:pt idx="38">
                  <c:v>34028</c:v>
                </c:pt>
                <c:pt idx="39">
                  <c:v>34059</c:v>
                </c:pt>
                <c:pt idx="40">
                  <c:v>34089</c:v>
                </c:pt>
                <c:pt idx="41">
                  <c:v>34120</c:v>
                </c:pt>
                <c:pt idx="42">
                  <c:v>34150</c:v>
                </c:pt>
                <c:pt idx="43">
                  <c:v>34181</c:v>
                </c:pt>
                <c:pt idx="44">
                  <c:v>34212</c:v>
                </c:pt>
                <c:pt idx="45">
                  <c:v>34242</c:v>
                </c:pt>
                <c:pt idx="46">
                  <c:v>34273</c:v>
                </c:pt>
                <c:pt idx="47">
                  <c:v>34303</c:v>
                </c:pt>
                <c:pt idx="48">
                  <c:v>34334</c:v>
                </c:pt>
                <c:pt idx="49">
                  <c:v>34365</c:v>
                </c:pt>
                <c:pt idx="50">
                  <c:v>34393</c:v>
                </c:pt>
                <c:pt idx="51">
                  <c:v>34424</c:v>
                </c:pt>
                <c:pt idx="52">
                  <c:v>34454</c:v>
                </c:pt>
                <c:pt idx="53">
                  <c:v>34485</c:v>
                </c:pt>
                <c:pt idx="54">
                  <c:v>34515</c:v>
                </c:pt>
                <c:pt idx="55">
                  <c:v>34546</c:v>
                </c:pt>
                <c:pt idx="56">
                  <c:v>34577</c:v>
                </c:pt>
                <c:pt idx="57">
                  <c:v>34607</c:v>
                </c:pt>
                <c:pt idx="58">
                  <c:v>34638</c:v>
                </c:pt>
                <c:pt idx="59">
                  <c:v>34668</c:v>
                </c:pt>
                <c:pt idx="60">
                  <c:v>34699</c:v>
                </c:pt>
                <c:pt idx="61">
                  <c:v>34730</c:v>
                </c:pt>
                <c:pt idx="62">
                  <c:v>34758</c:v>
                </c:pt>
                <c:pt idx="63">
                  <c:v>34789</c:v>
                </c:pt>
                <c:pt idx="64">
                  <c:v>34819</c:v>
                </c:pt>
                <c:pt idx="65">
                  <c:v>34850</c:v>
                </c:pt>
                <c:pt idx="66">
                  <c:v>34880</c:v>
                </c:pt>
                <c:pt idx="67">
                  <c:v>34911</c:v>
                </c:pt>
                <c:pt idx="68">
                  <c:v>34942</c:v>
                </c:pt>
                <c:pt idx="69">
                  <c:v>34972</c:v>
                </c:pt>
                <c:pt idx="70">
                  <c:v>35003</c:v>
                </c:pt>
                <c:pt idx="71">
                  <c:v>35033</c:v>
                </c:pt>
                <c:pt idx="72">
                  <c:v>35064</c:v>
                </c:pt>
                <c:pt idx="73">
                  <c:v>35095</c:v>
                </c:pt>
                <c:pt idx="74">
                  <c:v>35124</c:v>
                </c:pt>
                <c:pt idx="75">
                  <c:v>35155</c:v>
                </c:pt>
                <c:pt idx="76">
                  <c:v>35185</c:v>
                </c:pt>
                <c:pt idx="77">
                  <c:v>35216</c:v>
                </c:pt>
                <c:pt idx="78">
                  <c:v>35246</c:v>
                </c:pt>
                <c:pt idx="79">
                  <c:v>35277</c:v>
                </c:pt>
                <c:pt idx="80">
                  <c:v>35308</c:v>
                </c:pt>
                <c:pt idx="81">
                  <c:v>35338</c:v>
                </c:pt>
                <c:pt idx="82">
                  <c:v>35369</c:v>
                </c:pt>
                <c:pt idx="83">
                  <c:v>35399</c:v>
                </c:pt>
                <c:pt idx="84">
                  <c:v>35430</c:v>
                </c:pt>
                <c:pt idx="85">
                  <c:v>35461</c:v>
                </c:pt>
                <c:pt idx="86">
                  <c:v>35489</c:v>
                </c:pt>
                <c:pt idx="87">
                  <c:v>35520</c:v>
                </c:pt>
                <c:pt idx="88">
                  <c:v>35550</c:v>
                </c:pt>
                <c:pt idx="89">
                  <c:v>35581</c:v>
                </c:pt>
                <c:pt idx="90">
                  <c:v>35611</c:v>
                </c:pt>
                <c:pt idx="91">
                  <c:v>35642</c:v>
                </c:pt>
                <c:pt idx="92">
                  <c:v>35673</c:v>
                </c:pt>
                <c:pt idx="93">
                  <c:v>35703</c:v>
                </c:pt>
                <c:pt idx="94">
                  <c:v>35734</c:v>
                </c:pt>
                <c:pt idx="95">
                  <c:v>35764</c:v>
                </c:pt>
                <c:pt idx="96">
                  <c:v>35795</c:v>
                </c:pt>
                <c:pt idx="97">
                  <c:v>35826</c:v>
                </c:pt>
                <c:pt idx="98">
                  <c:v>35854</c:v>
                </c:pt>
                <c:pt idx="99">
                  <c:v>35885</c:v>
                </c:pt>
                <c:pt idx="100">
                  <c:v>35915</c:v>
                </c:pt>
                <c:pt idx="101">
                  <c:v>35946</c:v>
                </c:pt>
                <c:pt idx="102">
                  <c:v>35976</c:v>
                </c:pt>
                <c:pt idx="103">
                  <c:v>36007</c:v>
                </c:pt>
                <c:pt idx="104">
                  <c:v>36038</c:v>
                </c:pt>
                <c:pt idx="105">
                  <c:v>36068</c:v>
                </c:pt>
                <c:pt idx="106">
                  <c:v>36099</c:v>
                </c:pt>
                <c:pt idx="107">
                  <c:v>36129</c:v>
                </c:pt>
                <c:pt idx="108">
                  <c:v>36160</c:v>
                </c:pt>
                <c:pt idx="109">
                  <c:v>36191</c:v>
                </c:pt>
                <c:pt idx="110">
                  <c:v>36219</c:v>
                </c:pt>
                <c:pt idx="111">
                  <c:v>36250</c:v>
                </c:pt>
                <c:pt idx="112">
                  <c:v>36280</c:v>
                </c:pt>
                <c:pt idx="113">
                  <c:v>36311</c:v>
                </c:pt>
                <c:pt idx="114">
                  <c:v>36341</c:v>
                </c:pt>
                <c:pt idx="115">
                  <c:v>36372</c:v>
                </c:pt>
                <c:pt idx="116">
                  <c:v>36403</c:v>
                </c:pt>
                <c:pt idx="117">
                  <c:v>36433</c:v>
                </c:pt>
                <c:pt idx="118">
                  <c:v>36464</c:v>
                </c:pt>
                <c:pt idx="119">
                  <c:v>36494</c:v>
                </c:pt>
                <c:pt idx="120">
                  <c:v>36525</c:v>
                </c:pt>
                <c:pt idx="121">
                  <c:v>36556</c:v>
                </c:pt>
                <c:pt idx="122">
                  <c:v>36585</c:v>
                </c:pt>
                <c:pt idx="123">
                  <c:v>36616</c:v>
                </c:pt>
                <c:pt idx="124">
                  <c:v>36646</c:v>
                </c:pt>
                <c:pt idx="125">
                  <c:v>36677</c:v>
                </c:pt>
                <c:pt idx="126">
                  <c:v>36707</c:v>
                </c:pt>
                <c:pt idx="127">
                  <c:v>36738</c:v>
                </c:pt>
                <c:pt idx="128">
                  <c:v>36769</c:v>
                </c:pt>
                <c:pt idx="129">
                  <c:v>36799</c:v>
                </c:pt>
                <c:pt idx="130">
                  <c:v>36830</c:v>
                </c:pt>
                <c:pt idx="131">
                  <c:v>36860</c:v>
                </c:pt>
                <c:pt idx="132">
                  <c:v>36891</c:v>
                </c:pt>
                <c:pt idx="133">
                  <c:v>36922</c:v>
                </c:pt>
                <c:pt idx="134">
                  <c:v>36950</c:v>
                </c:pt>
                <c:pt idx="135">
                  <c:v>36981</c:v>
                </c:pt>
                <c:pt idx="136">
                  <c:v>37011</c:v>
                </c:pt>
                <c:pt idx="137">
                  <c:v>37042</c:v>
                </c:pt>
                <c:pt idx="138">
                  <c:v>37072</c:v>
                </c:pt>
                <c:pt idx="139">
                  <c:v>37103</c:v>
                </c:pt>
                <c:pt idx="140">
                  <c:v>37134</c:v>
                </c:pt>
                <c:pt idx="141">
                  <c:v>37164</c:v>
                </c:pt>
                <c:pt idx="142">
                  <c:v>37195</c:v>
                </c:pt>
                <c:pt idx="143">
                  <c:v>37225</c:v>
                </c:pt>
                <c:pt idx="144">
                  <c:v>37256</c:v>
                </c:pt>
                <c:pt idx="145">
                  <c:v>37287</c:v>
                </c:pt>
                <c:pt idx="146">
                  <c:v>37315</c:v>
                </c:pt>
                <c:pt idx="147">
                  <c:v>37346</c:v>
                </c:pt>
                <c:pt idx="148">
                  <c:v>37376</c:v>
                </c:pt>
                <c:pt idx="149">
                  <c:v>37407</c:v>
                </c:pt>
                <c:pt idx="150">
                  <c:v>37437</c:v>
                </c:pt>
                <c:pt idx="151">
                  <c:v>37468</c:v>
                </c:pt>
                <c:pt idx="152">
                  <c:v>37499</c:v>
                </c:pt>
                <c:pt idx="153">
                  <c:v>37529</c:v>
                </c:pt>
                <c:pt idx="154">
                  <c:v>37560</c:v>
                </c:pt>
                <c:pt idx="155">
                  <c:v>37590</c:v>
                </c:pt>
                <c:pt idx="156">
                  <c:v>37621</c:v>
                </c:pt>
                <c:pt idx="157">
                  <c:v>37652</c:v>
                </c:pt>
                <c:pt idx="158">
                  <c:v>37680</c:v>
                </c:pt>
                <c:pt idx="159">
                  <c:v>37711</c:v>
                </c:pt>
                <c:pt idx="160">
                  <c:v>37741</c:v>
                </c:pt>
                <c:pt idx="161">
                  <c:v>37772</c:v>
                </c:pt>
                <c:pt idx="162">
                  <c:v>37802</c:v>
                </c:pt>
                <c:pt idx="163">
                  <c:v>37833</c:v>
                </c:pt>
                <c:pt idx="164">
                  <c:v>37864</c:v>
                </c:pt>
                <c:pt idx="165">
                  <c:v>37894</c:v>
                </c:pt>
                <c:pt idx="166">
                  <c:v>37925</c:v>
                </c:pt>
                <c:pt idx="167">
                  <c:v>37955</c:v>
                </c:pt>
                <c:pt idx="168">
                  <c:v>37986</c:v>
                </c:pt>
                <c:pt idx="169">
                  <c:v>38017</c:v>
                </c:pt>
                <c:pt idx="170">
                  <c:v>38046</c:v>
                </c:pt>
                <c:pt idx="171">
                  <c:v>38077</c:v>
                </c:pt>
                <c:pt idx="172">
                  <c:v>38107</c:v>
                </c:pt>
                <c:pt idx="173">
                  <c:v>38138</c:v>
                </c:pt>
                <c:pt idx="174">
                  <c:v>38168</c:v>
                </c:pt>
                <c:pt idx="175">
                  <c:v>38199</c:v>
                </c:pt>
                <c:pt idx="176">
                  <c:v>38230</c:v>
                </c:pt>
                <c:pt idx="177">
                  <c:v>38260</c:v>
                </c:pt>
                <c:pt idx="178">
                  <c:v>38291</c:v>
                </c:pt>
                <c:pt idx="179">
                  <c:v>38321</c:v>
                </c:pt>
                <c:pt idx="180">
                  <c:v>38352</c:v>
                </c:pt>
                <c:pt idx="181">
                  <c:v>38383</c:v>
                </c:pt>
                <c:pt idx="182">
                  <c:v>38411</c:v>
                </c:pt>
                <c:pt idx="183">
                  <c:v>38442</c:v>
                </c:pt>
                <c:pt idx="184">
                  <c:v>38472</c:v>
                </c:pt>
                <c:pt idx="185">
                  <c:v>38503</c:v>
                </c:pt>
                <c:pt idx="186">
                  <c:v>38533</c:v>
                </c:pt>
                <c:pt idx="187">
                  <c:v>38564</c:v>
                </c:pt>
                <c:pt idx="188">
                  <c:v>38595</c:v>
                </c:pt>
                <c:pt idx="189">
                  <c:v>38625</c:v>
                </c:pt>
                <c:pt idx="190">
                  <c:v>38656</c:v>
                </c:pt>
                <c:pt idx="191">
                  <c:v>38686</c:v>
                </c:pt>
                <c:pt idx="192">
                  <c:v>38717</c:v>
                </c:pt>
                <c:pt idx="193">
                  <c:v>38748</c:v>
                </c:pt>
                <c:pt idx="194">
                  <c:v>38776</c:v>
                </c:pt>
                <c:pt idx="195">
                  <c:v>38807</c:v>
                </c:pt>
                <c:pt idx="196">
                  <c:v>38837</c:v>
                </c:pt>
                <c:pt idx="197">
                  <c:v>38868</c:v>
                </c:pt>
                <c:pt idx="198">
                  <c:v>38898</c:v>
                </c:pt>
                <c:pt idx="199">
                  <c:v>38929</c:v>
                </c:pt>
                <c:pt idx="200">
                  <c:v>38960</c:v>
                </c:pt>
                <c:pt idx="201">
                  <c:v>38990</c:v>
                </c:pt>
                <c:pt idx="202">
                  <c:v>39021</c:v>
                </c:pt>
                <c:pt idx="203">
                  <c:v>39051</c:v>
                </c:pt>
                <c:pt idx="204">
                  <c:v>39082</c:v>
                </c:pt>
                <c:pt idx="205">
                  <c:v>39113</c:v>
                </c:pt>
                <c:pt idx="206">
                  <c:v>39141</c:v>
                </c:pt>
                <c:pt idx="207">
                  <c:v>39172</c:v>
                </c:pt>
                <c:pt idx="208">
                  <c:v>39202</c:v>
                </c:pt>
                <c:pt idx="209">
                  <c:v>39233</c:v>
                </c:pt>
                <c:pt idx="210">
                  <c:v>39263</c:v>
                </c:pt>
                <c:pt idx="211">
                  <c:v>39294</c:v>
                </c:pt>
                <c:pt idx="212">
                  <c:v>39325</c:v>
                </c:pt>
                <c:pt idx="213">
                  <c:v>39355</c:v>
                </c:pt>
                <c:pt idx="214">
                  <c:v>39386</c:v>
                </c:pt>
                <c:pt idx="215">
                  <c:v>39416</c:v>
                </c:pt>
                <c:pt idx="216">
                  <c:v>39447</c:v>
                </c:pt>
                <c:pt idx="217">
                  <c:v>39478</c:v>
                </c:pt>
                <c:pt idx="218">
                  <c:v>39507</c:v>
                </c:pt>
                <c:pt idx="219">
                  <c:v>39538</c:v>
                </c:pt>
                <c:pt idx="220">
                  <c:v>39568</c:v>
                </c:pt>
                <c:pt idx="221">
                  <c:v>39599</c:v>
                </c:pt>
                <c:pt idx="222">
                  <c:v>39629</c:v>
                </c:pt>
                <c:pt idx="223">
                  <c:v>39660</c:v>
                </c:pt>
                <c:pt idx="224">
                  <c:v>39691</c:v>
                </c:pt>
                <c:pt idx="225">
                  <c:v>39721</c:v>
                </c:pt>
                <c:pt idx="226">
                  <c:v>39752</c:v>
                </c:pt>
                <c:pt idx="227">
                  <c:v>39782</c:v>
                </c:pt>
                <c:pt idx="228">
                  <c:v>39813</c:v>
                </c:pt>
                <c:pt idx="229">
                  <c:v>39844</c:v>
                </c:pt>
                <c:pt idx="230">
                  <c:v>39872</c:v>
                </c:pt>
                <c:pt idx="231">
                  <c:v>39903</c:v>
                </c:pt>
                <c:pt idx="232">
                  <c:v>39933</c:v>
                </c:pt>
                <c:pt idx="233">
                  <c:v>39964</c:v>
                </c:pt>
                <c:pt idx="234">
                  <c:v>39994</c:v>
                </c:pt>
                <c:pt idx="235">
                  <c:v>40025</c:v>
                </c:pt>
                <c:pt idx="236">
                  <c:v>40056</c:v>
                </c:pt>
                <c:pt idx="237">
                  <c:v>40086</c:v>
                </c:pt>
                <c:pt idx="238">
                  <c:v>40117</c:v>
                </c:pt>
                <c:pt idx="239">
                  <c:v>40147</c:v>
                </c:pt>
                <c:pt idx="240">
                  <c:v>40178</c:v>
                </c:pt>
                <c:pt idx="241">
                  <c:v>40209</c:v>
                </c:pt>
                <c:pt idx="242">
                  <c:v>40237</c:v>
                </c:pt>
                <c:pt idx="243">
                  <c:v>40268</c:v>
                </c:pt>
                <c:pt idx="244">
                  <c:v>40298</c:v>
                </c:pt>
                <c:pt idx="245">
                  <c:v>40329</c:v>
                </c:pt>
                <c:pt idx="246">
                  <c:v>40359</c:v>
                </c:pt>
                <c:pt idx="247">
                  <c:v>40390</c:v>
                </c:pt>
                <c:pt idx="248">
                  <c:v>40421</c:v>
                </c:pt>
                <c:pt idx="249">
                  <c:v>40451</c:v>
                </c:pt>
                <c:pt idx="250">
                  <c:v>40482</c:v>
                </c:pt>
                <c:pt idx="251">
                  <c:v>40512</c:v>
                </c:pt>
                <c:pt idx="252">
                  <c:v>40543</c:v>
                </c:pt>
                <c:pt idx="253">
                  <c:v>40574</c:v>
                </c:pt>
                <c:pt idx="254">
                  <c:v>40602</c:v>
                </c:pt>
                <c:pt idx="255">
                  <c:v>40633</c:v>
                </c:pt>
                <c:pt idx="256">
                  <c:v>40663</c:v>
                </c:pt>
                <c:pt idx="257">
                  <c:v>40694</c:v>
                </c:pt>
                <c:pt idx="258">
                  <c:v>40724</c:v>
                </c:pt>
                <c:pt idx="259">
                  <c:v>40755</c:v>
                </c:pt>
                <c:pt idx="260">
                  <c:v>40786</c:v>
                </c:pt>
                <c:pt idx="261">
                  <c:v>40816</c:v>
                </c:pt>
                <c:pt idx="262">
                  <c:v>40847</c:v>
                </c:pt>
                <c:pt idx="263">
                  <c:v>40877</c:v>
                </c:pt>
                <c:pt idx="264">
                  <c:v>40908</c:v>
                </c:pt>
                <c:pt idx="265">
                  <c:v>40939</c:v>
                </c:pt>
                <c:pt idx="266">
                  <c:v>40968</c:v>
                </c:pt>
                <c:pt idx="267">
                  <c:v>40999</c:v>
                </c:pt>
                <c:pt idx="268">
                  <c:v>41029</c:v>
                </c:pt>
                <c:pt idx="269">
                  <c:v>41060</c:v>
                </c:pt>
                <c:pt idx="270">
                  <c:v>41090</c:v>
                </c:pt>
                <c:pt idx="271">
                  <c:v>41121</c:v>
                </c:pt>
                <c:pt idx="272">
                  <c:v>41152</c:v>
                </c:pt>
                <c:pt idx="273">
                  <c:v>41182</c:v>
                </c:pt>
                <c:pt idx="274">
                  <c:v>41213</c:v>
                </c:pt>
                <c:pt idx="275">
                  <c:v>41243</c:v>
                </c:pt>
                <c:pt idx="276">
                  <c:v>41274</c:v>
                </c:pt>
                <c:pt idx="277">
                  <c:v>41305</c:v>
                </c:pt>
                <c:pt idx="278">
                  <c:v>41333</c:v>
                </c:pt>
                <c:pt idx="279">
                  <c:v>41364</c:v>
                </c:pt>
                <c:pt idx="280">
                  <c:v>41394</c:v>
                </c:pt>
                <c:pt idx="281">
                  <c:v>41425</c:v>
                </c:pt>
                <c:pt idx="282">
                  <c:v>41455</c:v>
                </c:pt>
                <c:pt idx="283">
                  <c:v>41486</c:v>
                </c:pt>
                <c:pt idx="284">
                  <c:v>41517</c:v>
                </c:pt>
                <c:pt idx="285">
                  <c:v>41547</c:v>
                </c:pt>
                <c:pt idx="286">
                  <c:v>41578</c:v>
                </c:pt>
                <c:pt idx="287">
                  <c:v>41608</c:v>
                </c:pt>
                <c:pt idx="288">
                  <c:v>41639</c:v>
                </c:pt>
                <c:pt idx="289">
                  <c:v>41670</c:v>
                </c:pt>
                <c:pt idx="290">
                  <c:v>41698</c:v>
                </c:pt>
                <c:pt idx="291">
                  <c:v>41729</c:v>
                </c:pt>
                <c:pt idx="292">
                  <c:v>41759</c:v>
                </c:pt>
                <c:pt idx="293">
                  <c:v>41790</c:v>
                </c:pt>
                <c:pt idx="294">
                  <c:v>41820</c:v>
                </c:pt>
                <c:pt idx="295">
                  <c:v>41851</c:v>
                </c:pt>
                <c:pt idx="296">
                  <c:v>41882</c:v>
                </c:pt>
                <c:pt idx="297">
                  <c:v>41912</c:v>
                </c:pt>
                <c:pt idx="298">
                  <c:v>41943</c:v>
                </c:pt>
                <c:pt idx="299">
                  <c:v>41973</c:v>
                </c:pt>
                <c:pt idx="300">
                  <c:v>42004</c:v>
                </c:pt>
                <c:pt idx="301">
                  <c:v>42035</c:v>
                </c:pt>
                <c:pt idx="302">
                  <c:v>42063</c:v>
                </c:pt>
                <c:pt idx="303">
                  <c:v>42094</c:v>
                </c:pt>
                <c:pt idx="304">
                  <c:v>42124</c:v>
                </c:pt>
                <c:pt idx="305">
                  <c:v>42155</c:v>
                </c:pt>
                <c:pt idx="306">
                  <c:v>42185</c:v>
                </c:pt>
                <c:pt idx="307">
                  <c:v>42216</c:v>
                </c:pt>
                <c:pt idx="308">
                  <c:v>42247</c:v>
                </c:pt>
                <c:pt idx="309">
                  <c:v>42277</c:v>
                </c:pt>
                <c:pt idx="310">
                  <c:v>42308</c:v>
                </c:pt>
                <c:pt idx="311">
                  <c:v>42338</c:v>
                </c:pt>
                <c:pt idx="312">
                  <c:v>42369</c:v>
                </c:pt>
                <c:pt idx="313">
                  <c:v>42400</c:v>
                </c:pt>
                <c:pt idx="314">
                  <c:v>42429</c:v>
                </c:pt>
                <c:pt idx="315">
                  <c:v>42460</c:v>
                </c:pt>
                <c:pt idx="316">
                  <c:v>42490</c:v>
                </c:pt>
                <c:pt idx="317">
                  <c:v>42521</c:v>
                </c:pt>
                <c:pt idx="318">
                  <c:v>42551</c:v>
                </c:pt>
                <c:pt idx="319">
                  <c:v>42582</c:v>
                </c:pt>
                <c:pt idx="320">
                  <c:v>42613</c:v>
                </c:pt>
                <c:pt idx="321">
                  <c:v>42643</c:v>
                </c:pt>
                <c:pt idx="322">
                  <c:v>42674</c:v>
                </c:pt>
                <c:pt idx="323">
                  <c:v>42704</c:v>
                </c:pt>
                <c:pt idx="324">
                  <c:v>42735</c:v>
                </c:pt>
                <c:pt idx="325">
                  <c:v>42766</c:v>
                </c:pt>
                <c:pt idx="326">
                  <c:v>42794</c:v>
                </c:pt>
                <c:pt idx="327">
                  <c:v>42825</c:v>
                </c:pt>
                <c:pt idx="328">
                  <c:v>42855</c:v>
                </c:pt>
                <c:pt idx="329">
                  <c:v>42886</c:v>
                </c:pt>
                <c:pt idx="330">
                  <c:v>42916</c:v>
                </c:pt>
                <c:pt idx="331">
                  <c:v>42947</c:v>
                </c:pt>
                <c:pt idx="332">
                  <c:v>42978</c:v>
                </c:pt>
                <c:pt idx="333">
                  <c:v>43008</c:v>
                </c:pt>
                <c:pt idx="334">
                  <c:v>43039</c:v>
                </c:pt>
                <c:pt idx="335">
                  <c:v>43069</c:v>
                </c:pt>
                <c:pt idx="336">
                  <c:v>43100</c:v>
                </c:pt>
                <c:pt idx="337">
                  <c:v>43131</c:v>
                </c:pt>
                <c:pt idx="338">
                  <c:v>43159</c:v>
                </c:pt>
                <c:pt idx="339">
                  <c:v>43190</c:v>
                </c:pt>
                <c:pt idx="340">
                  <c:v>43220</c:v>
                </c:pt>
                <c:pt idx="341">
                  <c:v>43251</c:v>
                </c:pt>
                <c:pt idx="342">
                  <c:v>43281</c:v>
                </c:pt>
                <c:pt idx="343">
                  <c:v>43312</c:v>
                </c:pt>
                <c:pt idx="344">
                  <c:v>43343</c:v>
                </c:pt>
                <c:pt idx="345">
                  <c:v>43373</c:v>
                </c:pt>
                <c:pt idx="346">
                  <c:v>43404</c:v>
                </c:pt>
                <c:pt idx="347">
                  <c:v>43434</c:v>
                </c:pt>
                <c:pt idx="348">
                  <c:v>43465</c:v>
                </c:pt>
                <c:pt idx="349">
                  <c:v>43496</c:v>
                </c:pt>
                <c:pt idx="350">
                  <c:v>43524</c:v>
                </c:pt>
                <c:pt idx="351">
                  <c:v>43555</c:v>
                </c:pt>
                <c:pt idx="352">
                  <c:v>43585</c:v>
                </c:pt>
                <c:pt idx="353">
                  <c:v>43616</c:v>
                </c:pt>
                <c:pt idx="354">
                  <c:v>43646</c:v>
                </c:pt>
                <c:pt idx="355">
                  <c:v>43677</c:v>
                </c:pt>
                <c:pt idx="356">
                  <c:v>43708</c:v>
                </c:pt>
                <c:pt idx="357">
                  <c:v>43738</c:v>
                </c:pt>
                <c:pt idx="358">
                  <c:v>43769</c:v>
                </c:pt>
                <c:pt idx="359">
                  <c:v>43799</c:v>
                </c:pt>
                <c:pt idx="360">
                  <c:v>43830</c:v>
                </c:pt>
                <c:pt idx="361">
                  <c:v>43861</c:v>
                </c:pt>
                <c:pt idx="362">
                  <c:v>43890</c:v>
                </c:pt>
                <c:pt idx="363">
                  <c:v>43921</c:v>
                </c:pt>
                <c:pt idx="364">
                  <c:v>43951</c:v>
                </c:pt>
                <c:pt idx="365">
                  <c:v>43982</c:v>
                </c:pt>
                <c:pt idx="366">
                  <c:v>44012</c:v>
                </c:pt>
                <c:pt idx="367">
                  <c:v>44043</c:v>
                </c:pt>
                <c:pt idx="368">
                  <c:v>44074</c:v>
                </c:pt>
                <c:pt idx="369">
                  <c:v>44104</c:v>
                </c:pt>
                <c:pt idx="370">
                  <c:v>44135</c:v>
                </c:pt>
                <c:pt idx="371">
                  <c:v>44165</c:v>
                </c:pt>
                <c:pt idx="372">
                  <c:v>44196</c:v>
                </c:pt>
                <c:pt idx="373">
                  <c:v>44227</c:v>
                </c:pt>
                <c:pt idx="374">
                  <c:v>44255</c:v>
                </c:pt>
                <c:pt idx="375">
                  <c:v>44286</c:v>
                </c:pt>
                <c:pt idx="376">
                  <c:v>44316</c:v>
                </c:pt>
                <c:pt idx="377">
                  <c:v>44347</c:v>
                </c:pt>
                <c:pt idx="378">
                  <c:v>44377</c:v>
                </c:pt>
                <c:pt idx="379">
                  <c:v>44408</c:v>
                </c:pt>
                <c:pt idx="380">
                  <c:v>44439</c:v>
                </c:pt>
                <c:pt idx="381">
                  <c:v>44469</c:v>
                </c:pt>
                <c:pt idx="382">
                  <c:v>44500</c:v>
                </c:pt>
                <c:pt idx="383">
                  <c:v>44530</c:v>
                </c:pt>
                <c:pt idx="384">
                  <c:v>44561</c:v>
                </c:pt>
                <c:pt idx="385">
                  <c:v>44592</c:v>
                </c:pt>
                <c:pt idx="386">
                  <c:v>44620</c:v>
                </c:pt>
                <c:pt idx="387">
                  <c:v>44651</c:v>
                </c:pt>
                <c:pt idx="388">
                  <c:v>44681</c:v>
                </c:pt>
                <c:pt idx="389">
                  <c:v>44712</c:v>
                </c:pt>
                <c:pt idx="390">
                  <c:v>44742</c:v>
                </c:pt>
                <c:pt idx="391">
                  <c:v>44773</c:v>
                </c:pt>
                <c:pt idx="392">
                  <c:v>44804</c:v>
                </c:pt>
                <c:pt idx="393">
                  <c:v>44834</c:v>
                </c:pt>
                <c:pt idx="394">
                  <c:v>44865</c:v>
                </c:pt>
                <c:pt idx="395">
                  <c:v>44895</c:v>
                </c:pt>
                <c:pt idx="396">
                  <c:v>44926</c:v>
                </c:pt>
                <c:pt idx="397">
                  <c:v>44957</c:v>
                </c:pt>
                <c:pt idx="398">
                  <c:v>44985</c:v>
                </c:pt>
                <c:pt idx="399">
                  <c:v>45016</c:v>
                </c:pt>
                <c:pt idx="400">
                  <c:v>45046</c:v>
                </c:pt>
                <c:pt idx="401">
                  <c:v>45077</c:v>
                </c:pt>
                <c:pt idx="402">
                  <c:v>45107</c:v>
                </c:pt>
                <c:pt idx="403">
                  <c:v>45138</c:v>
                </c:pt>
                <c:pt idx="404">
                  <c:v>45169</c:v>
                </c:pt>
                <c:pt idx="405">
                  <c:v>45199</c:v>
                </c:pt>
                <c:pt idx="406">
                  <c:v>45230</c:v>
                </c:pt>
                <c:pt idx="407">
                  <c:v>45260</c:v>
                </c:pt>
                <c:pt idx="408">
                  <c:v>45291</c:v>
                </c:pt>
                <c:pt idx="409">
                  <c:v>45322</c:v>
                </c:pt>
                <c:pt idx="410">
                  <c:v>45351</c:v>
                </c:pt>
              </c:numCache>
            </c:numRef>
          </c:cat>
          <c:val>
            <c:numRef>
              <c:f>Sheet1!$B$2:$B$412</c:f>
              <c:numCache>
                <c:formatCode>General</c:formatCode>
                <c:ptCount val="411"/>
                <c:pt idx="0">
                  <c:v>12.28</c:v>
                </c:pt>
                <c:pt idx="1">
                  <c:v>12.16</c:v>
                </c:pt>
                <c:pt idx="2">
                  <c:v>12.12</c:v>
                </c:pt>
                <c:pt idx="3">
                  <c:v>12.14</c:v>
                </c:pt>
                <c:pt idx="4">
                  <c:v>12</c:v>
                </c:pt>
                <c:pt idx="5">
                  <c:v>11.93</c:v>
                </c:pt>
                <c:pt idx="6">
                  <c:v>12.09</c:v>
                </c:pt>
                <c:pt idx="7">
                  <c:v>11.93</c:v>
                </c:pt>
                <c:pt idx="8">
                  <c:v>11.91</c:v>
                </c:pt>
                <c:pt idx="9">
                  <c:v>11.85</c:v>
                </c:pt>
                <c:pt idx="10">
                  <c:v>11.85</c:v>
                </c:pt>
                <c:pt idx="11">
                  <c:v>11.9</c:v>
                </c:pt>
                <c:pt idx="12">
                  <c:v>11.87</c:v>
                </c:pt>
                <c:pt idx="13">
                  <c:v>11.9</c:v>
                </c:pt>
                <c:pt idx="14">
                  <c:v>11.59</c:v>
                </c:pt>
                <c:pt idx="15">
                  <c:v>11.55</c:v>
                </c:pt>
                <c:pt idx="16">
                  <c:v>11.17</c:v>
                </c:pt>
                <c:pt idx="17">
                  <c:v>11.14</c:v>
                </c:pt>
                <c:pt idx="18">
                  <c:v>10.86</c:v>
                </c:pt>
                <c:pt idx="19">
                  <c:v>10.98</c:v>
                </c:pt>
                <c:pt idx="20">
                  <c:v>10.81</c:v>
                </c:pt>
                <c:pt idx="21">
                  <c:v>11.04</c:v>
                </c:pt>
                <c:pt idx="22">
                  <c:v>10.46</c:v>
                </c:pt>
                <c:pt idx="23">
                  <c:v>10.52</c:v>
                </c:pt>
                <c:pt idx="24">
                  <c:v>10.43</c:v>
                </c:pt>
                <c:pt idx="25">
                  <c:v>9.81</c:v>
                </c:pt>
                <c:pt idx="26">
                  <c:v>9.76</c:v>
                </c:pt>
                <c:pt idx="27">
                  <c:v>9.1999999999999993</c:v>
                </c:pt>
                <c:pt idx="28">
                  <c:v>9.32</c:v>
                </c:pt>
                <c:pt idx="29">
                  <c:v>9.2100000000000009</c:v>
                </c:pt>
                <c:pt idx="30">
                  <c:v>8.5500000000000007</c:v>
                </c:pt>
                <c:pt idx="31">
                  <c:v>8.82</c:v>
                </c:pt>
                <c:pt idx="32">
                  <c:v>8.65</c:v>
                </c:pt>
                <c:pt idx="33">
                  <c:v>8.3699999999999992</c:v>
                </c:pt>
                <c:pt idx="34">
                  <c:v>8.7100000000000009</c:v>
                </c:pt>
                <c:pt idx="35">
                  <c:v>8.58</c:v>
                </c:pt>
                <c:pt idx="36">
                  <c:v>8.3800000000000008</c:v>
                </c:pt>
                <c:pt idx="37">
                  <c:v>8.73</c:v>
                </c:pt>
                <c:pt idx="38">
                  <c:v>8.77</c:v>
                </c:pt>
                <c:pt idx="39">
                  <c:v>8.5399999999999991</c:v>
                </c:pt>
                <c:pt idx="40">
                  <c:v>8.56</c:v>
                </c:pt>
                <c:pt idx="41">
                  <c:v>8.74</c:v>
                </c:pt>
                <c:pt idx="42">
                  <c:v>8.5399999999999991</c:v>
                </c:pt>
                <c:pt idx="43">
                  <c:v>8.31</c:v>
                </c:pt>
                <c:pt idx="44">
                  <c:v>8.35</c:v>
                </c:pt>
                <c:pt idx="45">
                  <c:v>8.5299999999999994</c:v>
                </c:pt>
                <c:pt idx="46">
                  <c:v>8.4499999999999993</c:v>
                </c:pt>
                <c:pt idx="47">
                  <c:v>8.34</c:v>
                </c:pt>
                <c:pt idx="48">
                  <c:v>8.51</c:v>
                </c:pt>
                <c:pt idx="49">
                  <c:v>8.25</c:v>
                </c:pt>
                <c:pt idx="50">
                  <c:v>8.43</c:v>
                </c:pt>
                <c:pt idx="51">
                  <c:v>8.33</c:v>
                </c:pt>
                <c:pt idx="52">
                  <c:v>8.31</c:v>
                </c:pt>
                <c:pt idx="53">
                  <c:v>8.7200000000000006</c:v>
                </c:pt>
                <c:pt idx="54">
                  <c:v>8.7100000000000009</c:v>
                </c:pt>
                <c:pt idx="55">
                  <c:v>9.1300000000000008</c:v>
                </c:pt>
                <c:pt idx="56">
                  <c:v>8.91</c:v>
                </c:pt>
                <c:pt idx="57">
                  <c:v>9.2200000000000006</c:v>
                </c:pt>
                <c:pt idx="58">
                  <c:v>9.51</c:v>
                </c:pt>
                <c:pt idx="59">
                  <c:v>9.64</c:v>
                </c:pt>
                <c:pt idx="60">
                  <c:v>9.85</c:v>
                </c:pt>
                <c:pt idx="61">
                  <c:v>10.039999999999999</c:v>
                </c:pt>
                <c:pt idx="62">
                  <c:v>10.119999999999999</c:v>
                </c:pt>
                <c:pt idx="63">
                  <c:v>10.49</c:v>
                </c:pt>
                <c:pt idx="64">
                  <c:v>10.41</c:v>
                </c:pt>
                <c:pt idx="65">
                  <c:v>10.48</c:v>
                </c:pt>
                <c:pt idx="66">
                  <c:v>10.62</c:v>
                </c:pt>
                <c:pt idx="67">
                  <c:v>10.5</c:v>
                </c:pt>
                <c:pt idx="68">
                  <c:v>10.4</c:v>
                </c:pt>
                <c:pt idx="69">
                  <c:v>10.4</c:v>
                </c:pt>
                <c:pt idx="70">
                  <c:v>10.3</c:v>
                </c:pt>
                <c:pt idx="71">
                  <c:v>10.4</c:v>
                </c:pt>
                <c:pt idx="72">
                  <c:v>10.3</c:v>
                </c:pt>
                <c:pt idx="73">
                  <c:v>10.1</c:v>
                </c:pt>
                <c:pt idx="74">
                  <c:v>9.99</c:v>
                </c:pt>
                <c:pt idx="75">
                  <c:v>9.98</c:v>
                </c:pt>
                <c:pt idx="76">
                  <c:v>9.91</c:v>
                </c:pt>
                <c:pt idx="77">
                  <c:v>9.8800000000000008</c:v>
                </c:pt>
                <c:pt idx="78">
                  <c:v>10</c:v>
                </c:pt>
                <c:pt idx="79">
                  <c:v>10.1</c:v>
                </c:pt>
                <c:pt idx="80">
                  <c:v>9.9</c:v>
                </c:pt>
                <c:pt idx="81">
                  <c:v>10.1</c:v>
                </c:pt>
                <c:pt idx="82">
                  <c:v>10.1</c:v>
                </c:pt>
                <c:pt idx="83">
                  <c:v>10.199999999999999</c:v>
                </c:pt>
                <c:pt idx="84">
                  <c:v>9.8000000000000007</c:v>
                </c:pt>
                <c:pt idx="85">
                  <c:v>9.9</c:v>
                </c:pt>
                <c:pt idx="86">
                  <c:v>9.9</c:v>
                </c:pt>
                <c:pt idx="87">
                  <c:v>9.6</c:v>
                </c:pt>
                <c:pt idx="88">
                  <c:v>10</c:v>
                </c:pt>
                <c:pt idx="89">
                  <c:v>9.9</c:v>
                </c:pt>
                <c:pt idx="90">
                  <c:v>9.9</c:v>
                </c:pt>
                <c:pt idx="91">
                  <c:v>10.1</c:v>
                </c:pt>
                <c:pt idx="92">
                  <c:v>9.8000000000000007</c:v>
                </c:pt>
                <c:pt idx="93">
                  <c:v>10.4</c:v>
                </c:pt>
                <c:pt idx="94">
                  <c:v>10</c:v>
                </c:pt>
                <c:pt idx="95">
                  <c:v>10</c:v>
                </c:pt>
                <c:pt idx="96">
                  <c:v>9.9</c:v>
                </c:pt>
                <c:pt idx="97">
                  <c:v>10.1</c:v>
                </c:pt>
                <c:pt idx="98">
                  <c:v>9.8000000000000007</c:v>
                </c:pt>
                <c:pt idx="99">
                  <c:v>9.6999999999999993</c:v>
                </c:pt>
                <c:pt idx="100">
                  <c:v>9.9</c:v>
                </c:pt>
                <c:pt idx="101">
                  <c:v>9.8000000000000007</c:v>
                </c:pt>
                <c:pt idx="102">
                  <c:v>10</c:v>
                </c:pt>
                <c:pt idx="103">
                  <c:v>9.8000000000000007</c:v>
                </c:pt>
                <c:pt idx="104">
                  <c:v>9.9</c:v>
                </c:pt>
                <c:pt idx="105">
                  <c:v>9.8000000000000007</c:v>
                </c:pt>
                <c:pt idx="106">
                  <c:v>9.8000000000000007</c:v>
                </c:pt>
                <c:pt idx="107">
                  <c:v>9.4</c:v>
                </c:pt>
                <c:pt idx="108">
                  <c:v>9.1999999999999993</c:v>
                </c:pt>
                <c:pt idx="109">
                  <c:v>9.3000000000000007</c:v>
                </c:pt>
                <c:pt idx="110">
                  <c:v>9.1</c:v>
                </c:pt>
                <c:pt idx="111">
                  <c:v>9.3000000000000007</c:v>
                </c:pt>
                <c:pt idx="112">
                  <c:v>8.9</c:v>
                </c:pt>
                <c:pt idx="113">
                  <c:v>9.1</c:v>
                </c:pt>
                <c:pt idx="114">
                  <c:v>8.8000000000000007</c:v>
                </c:pt>
                <c:pt idx="115">
                  <c:v>9.3000000000000007</c:v>
                </c:pt>
                <c:pt idx="116">
                  <c:v>9.4</c:v>
                </c:pt>
                <c:pt idx="117">
                  <c:v>9.1999999999999993</c:v>
                </c:pt>
                <c:pt idx="118">
                  <c:v>9.6</c:v>
                </c:pt>
                <c:pt idx="119">
                  <c:v>9.5</c:v>
                </c:pt>
                <c:pt idx="120">
                  <c:v>9.5</c:v>
                </c:pt>
                <c:pt idx="121">
                  <c:v>9.6</c:v>
                </c:pt>
                <c:pt idx="122">
                  <c:v>9.6999999999999993</c:v>
                </c:pt>
                <c:pt idx="123">
                  <c:v>9.8000000000000007</c:v>
                </c:pt>
                <c:pt idx="124">
                  <c:v>9.9</c:v>
                </c:pt>
                <c:pt idx="125">
                  <c:v>10</c:v>
                </c:pt>
                <c:pt idx="126">
                  <c:v>10.199999999999999</c:v>
                </c:pt>
                <c:pt idx="127">
                  <c:v>10.3</c:v>
                </c:pt>
                <c:pt idx="128">
                  <c:v>10.5</c:v>
                </c:pt>
                <c:pt idx="129">
                  <c:v>10.3</c:v>
                </c:pt>
                <c:pt idx="130">
                  <c:v>10.3</c:v>
                </c:pt>
                <c:pt idx="131">
                  <c:v>10.4</c:v>
                </c:pt>
                <c:pt idx="132">
                  <c:v>10.5</c:v>
                </c:pt>
                <c:pt idx="133">
                  <c:v>10.3</c:v>
                </c:pt>
                <c:pt idx="134">
                  <c:v>10.1</c:v>
                </c:pt>
                <c:pt idx="135">
                  <c:v>9.6</c:v>
                </c:pt>
                <c:pt idx="136">
                  <c:v>9.6999999999999993</c:v>
                </c:pt>
                <c:pt idx="137">
                  <c:v>9.3000000000000007</c:v>
                </c:pt>
                <c:pt idx="138">
                  <c:v>9.1</c:v>
                </c:pt>
                <c:pt idx="139">
                  <c:v>8.8000000000000007</c:v>
                </c:pt>
                <c:pt idx="140">
                  <c:v>8.1999999999999993</c:v>
                </c:pt>
                <c:pt idx="141">
                  <c:v>8.1</c:v>
                </c:pt>
                <c:pt idx="142">
                  <c:v>8.1999999999999993</c:v>
                </c:pt>
                <c:pt idx="143">
                  <c:v>7.6</c:v>
                </c:pt>
                <c:pt idx="144">
                  <c:v>7.1</c:v>
                </c:pt>
                <c:pt idx="145">
                  <c:v>7.2</c:v>
                </c:pt>
                <c:pt idx="146">
                  <c:v>7.3</c:v>
                </c:pt>
                <c:pt idx="147">
                  <c:v>6.9</c:v>
                </c:pt>
                <c:pt idx="148">
                  <c:v>7.2</c:v>
                </c:pt>
                <c:pt idx="149">
                  <c:v>7.4</c:v>
                </c:pt>
                <c:pt idx="150">
                  <c:v>7</c:v>
                </c:pt>
                <c:pt idx="151">
                  <c:v>6.9</c:v>
                </c:pt>
                <c:pt idx="152">
                  <c:v>6.6</c:v>
                </c:pt>
                <c:pt idx="153">
                  <c:v>6.8</c:v>
                </c:pt>
                <c:pt idx="154">
                  <c:v>6.9</c:v>
                </c:pt>
                <c:pt idx="155">
                  <c:v>6.6</c:v>
                </c:pt>
                <c:pt idx="156">
                  <c:v>6.5</c:v>
                </c:pt>
                <c:pt idx="157">
                  <c:v>6.5</c:v>
                </c:pt>
                <c:pt idx="158">
                  <c:v>6.7</c:v>
                </c:pt>
                <c:pt idx="159">
                  <c:v>6.2</c:v>
                </c:pt>
                <c:pt idx="160">
                  <c:v>6.1</c:v>
                </c:pt>
                <c:pt idx="161">
                  <c:v>6.1</c:v>
                </c:pt>
                <c:pt idx="162">
                  <c:v>6</c:v>
                </c:pt>
                <c:pt idx="163">
                  <c:v>6</c:v>
                </c:pt>
                <c:pt idx="164">
                  <c:v>6.4</c:v>
                </c:pt>
                <c:pt idx="165">
                  <c:v>5.7</c:v>
                </c:pt>
                <c:pt idx="166">
                  <c:v>5.9</c:v>
                </c:pt>
                <c:pt idx="167">
                  <c:v>6.3</c:v>
                </c:pt>
                <c:pt idx="168">
                  <c:v>6.2</c:v>
                </c:pt>
                <c:pt idx="169">
                  <c:v>5.9</c:v>
                </c:pt>
                <c:pt idx="170">
                  <c:v>5.9</c:v>
                </c:pt>
                <c:pt idx="171">
                  <c:v>6</c:v>
                </c:pt>
                <c:pt idx="172">
                  <c:v>6.5</c:v>
                </c:pt>
                <c:pt idx="173">
                  <c:v>6.1</c:v>
                </c:pt>
                <c:pt idx="174">
                  <c:v>5.7</c:v>
                </c:pt>
                <c:pt idx="175">
                  <c:v>5.9</c:v>
                </c:pt>
                <c:pt idx="176">
                  <c:v>6.2</c:v>
                </c:pt>
                <c:pt idx="177">
                  <c:v>6.4</c:v>
                </c:pt>
                <c:pt idx="178">
                  <c:v>6.2</c:v>
                </c:pt>
                <c:pt idx="179">
                  <c:v>6.8</c:v>
                </c:pt>
                <c:pt idx="180">
                  <c:v>6.4</c:v>
                </c:pt>
                <c:pt idx="181">
                  <c:v>7.4</c:v>
                </c:pt>
                <c:pt idx="182">
                  <c:v>6.7</c:v>
                </c:pt>
                <c:pt idx="183">
                  <c:v>7</c:v>
                </c:pt>
                <c:pt idx="184">
                  <c:v>7.3</c:v>
                </c:pt>
                <c:pt idx="185">
                  <c:v>7</c:v>
                </c:pt>
                <c:pt idx="186">
                  <c:v>7.1</c:v>
                </c:pt>
                <c:pt idx="187">
                  <c:v>7.8</c:v>
                </c:pt>
                <c:pt idx="188">
                  <c:v>7.6</c:v>
                </c:pt>
                <c:pt idx="189">
                  <c:v>7.5</c:v>
                </c:pt>
                <c:pt idx="190">
                  <c:v>8.1</c:v>
                </c:pt>
                <c:pt idx="191">
                  <c:v>8.1</c:v>
                </c:pt>
                <c:pt idx="192">
                  <c:v>7.9</c:v>
                </c:pt>
                <c:pt idx="193">
                  <c:v>8.1</c:v>
                </c:pt>
                <c:pt idx="194">
                  <c:v>8.3000000000000007</c:v>
                </c:pt>
                <c:pt idx="195">
                  <c:v>8</c:v>
                </c:pt>
                <c:pt idx="196">
                  <c:v>8.6999999999999993</c:v>
                </c:pt>
                <c:pt idx="197">
                  <c:v>8.1</c:v>
                </c:pt>
                <c:pt idx="198">
                  <c:v>8.6999999999999993</c:v>
                </c:pt>
                <c:pt idx="199">
                  <c:v>9.1</c:v>
                </c:pt>
                <c:pt idx="200">
                  <c:v>9</c:v>
                </c:pt>
                <c:pt idx="201">
                  <c:v>8.8000000000000007</c:v>
                </c:pt>
                <c:pt idx="202">
                  <c:v>8.8000000000000007</c:v>
                </c:pt>
                <c:pt idx="203">
                  <c:v>8.3000000000000007</c:v>
                </c:pt>
                <c:pt idx="204">
                  <c:v>9.8000000000000007</c:v>
                </c:pt>
                <c:pt idx="205">
                  <c:v>9.1</c:v>
                </c:pt>
                <c:pt idx="206">
                  <c:v>9.3000000000000007</c:v>
                </c:pt>
                <c:pt idx="207">
                  <c:v>9.3000000000000007</c:v>
                </c:pt>
                <c:pt idx="208">
                  <c:v>9.1999999999999993</c:v>
                </c:pt>
                <c:pt idx="209">
                  <c:v>9.5</c:v>
                </c:pt>
                <c:pt idx="210">
                  <c:v>9.3000000000000007</c:v>
                </c:pt>
                <c:pt idx="211">
                  <c:v>9.1999999999999993</c:v>
                </c:pt>
                <c:pt idx="212">
                  <c:v>8.6999999999999993</c:v>
                </c:pt>
                <c:pt idx="213">
                  <c:v>9</c:v>
                </c:pt>
                <c:pt idx="214">
                  <c:v>9.1</c:v>
                </c:pt>
                <c:pt idx="215">
                  <c:v>8.5</c:v>
                </c:pt>
                <c:pt idx="216">
                  <c:v>8.5</c:v>
                </c:pt>
                <c:pt idx="217">
                  <c:v>8.3000000000000007</c:v>
                </c:pt>
                <c:pt idx="218">
                  <c:v>8.1</c:v>
                </c:pt>
                <c:pt idx="219">
                  <c:v>8.3000000000000007</c:v>
                </c:pt>
                <c:pt idx="220">
                  <c:v>7.7</c:v>
                </c:pt>
                <c:pt idx="221">
                  <c:v>6.9</c:v>
                </c:pt>
                <c:pt idx="222">
                  <c:v>7.1</c:v>
                </c:pt>
                <c:pt idx="223">
                  <c:v>7</c:v>
                </c:pt>
                <c:pt idx="224">
                  <c:v>6.9</c:v>
                </c:pt>
                <c:pt idx="225">
                  <c:v>7.1</c:v>
                </c:pt>
                <c:pt idx="226">
                  <c:v>6.6</c:v>
                </c:pt>
                <c:pt idx="227">
                  <c:v>7</c:v>
                </c:pt>
                <c:pt idx="228">
                  <c:v>6.6</c:v>
                </c:pt>
                <c:pt idx="229">
                  <c:v>6.4</c:v>
                </c:pt>
                <c:pt idx="230">
                  <c:v>6.2</c:v>
                </c:pt>
                <c:pt idx="231">
                  <c:v>6.2</c:v>
                </c:pt>
                <c:pt idx="232">
                  <c:v>6.1</c:v>
                </c:pt>
                <c:pt idx="233">
                  <c:v>6.3</c:v>
                </c:pt>
                <c:pt idx="234">
                  <c:v>6.5</c:v>
                </c:pt>
                <c:pt idx="235">
                  <c:v>6.5</c:v>
                </c:pt>
                <c:pt idx="236">
                  <c:v>6.1</c:v>
                </c:pt>
                <c:pt idx="237">
                  <c:v>6.1</c:v>
                </c:pt>
                <c:pt idx="238">
                  <c:v>6</c:v>
                </c:pt>
                <c:pt idx="239">
                  <c:v>5.9</c:v>
                </c:pt>
                <c:pt idx="240">
                  <c:v>6.3</c:v>
                </c:pt>
                <c:pt idx="241">
                  <c:v>6.3</c:v>
                </c:pt>
                <c:pt idx="242">
                  <c:v>6</c:v>
                </c:pt>
                <c:pt idx="243">
                  <c:v>6.8</c:v>
                </c:pt>
                <c:pt idx="244">
                  <c:v>6.4</c:v>
                </c:pt>
                <c:pt idx="245">
                  <c:v>6.5</c:v>
                </c:pt>
                <c:pt idx="246">
                  <c:v>6</c:v>
                </c:pt>
                <c:pt idx="247">
                  <c:v>6.3</c:v>
                </c:pt>
                <c:pt idx="248">
                  <c:v>6.3</c:v>
                </c:pt>
                <c:pt idx="249">
                  <c:v>6.2</c:v>
                </c:pt>
                <c:pt idx="250">
                  <c:v>6</c:v>
                </c:pt>
                <c:pt idx="251">
                  <c:v>5.7</c:v>
                </c:pt>
                <c:pt idx="252">
                  <c:v>6.2</c:v>
                </c:pt>
                <c:pt idx="253">
                  <c:v>6</c:v>
                </c:pt>
                <c:pt idx="254">
                  <c:v>6</c:v>
                </c:pt>
                <c:pt idx="255">
                  <c:v>5.9</c:v>
                </c:pt>
                <c:pt idx="256">
                  <c:v>6.5</c:v>
                </c:pt>
                <c:pt idx="257">
                  <c:v>6</c:v>
                </c:pt>
                <c:pt idx="258">
                  <c:v>6</c:v>
                </c:pt>
                <c:pt idx="259">
                  <c:v>5.9</c:v>
                </c:pt>
                <c:pt idx="260">
                  <c:v>6.1</c:v>
                </c:pt>
                <c:pt idx="261">
                  <c:v>6.1</c:v>
                </c:pt>
                <c:pt idx="262">
                  <c:v>6.2</c:v>
                </c:pt>
                <c:pt idx="263">
                  <c:v>6.3</c:v>
                </c:pt>
                <c:pt idx="264">
                  <c:v>5.9</c:v>
                </c:pt>
                <c:pt idx="265">
                  <c:v>6</c:v>
                </c:pt>
                <c:pt idx="266">
                  <c:v>5.8</c:v>
                </c:pt>
                <c:pt idx="267">
                  <c:v>5.7</c:v>
                </c:pt>
                <c:pt idx="268">
                  <c:v>5.7</c:v>
                </c:pt>
                <c:pt idx="269">
                  <c:v>5.5</c:v>
                </c:pt>
                <c:pt idx="270">
                  <c:v>6.3</c:v>
                </c:pt>
                <c:pt idx="271">
                  <c:v>5.7</c:v>
                </c:pt>
                <c:pt idx="272">
                  <c:v>5.7</c:v>
                </c:pt>
                <c:pt idx="273">
                  <c:v>5.7</c:v>
                </c:pt>
                <c:pt idx="274">
                  <c:v>5.8</c:v>
                </c:pt>
                <c:pt idx="275">
                  <c:v>5.7</c:v>
                </c:pt>
                <c:pt idx="276">
                  <c:v>5.6</c:v>
                </c:pt>
                <c:pt idx="277">
                  <c:v>5.5</c:v>
                </c:pt>
                <c:pt idx="278">
                  <c:v>5.3</c:v>
                </c:pt>
                <c:pt idx="279">
                  <c:v>5.4</c:v>
                </c:pt>
                <c:pt idx="280">
                  <c:v>5.6</c:v>
                </c:pt>
                <c:pt idx="281">
                  <c:v>5.7</c:v>
                </c:pt>
                <c:pt idx="282">
                  <c:v>5.2</c:v>
                </c:pt>
                <c:pt idx="283">
                  <c:v>5.6</c:v>
                </c:pt>
                <c:pt idx="284">
                  <c:v>5.4</c:v>
                </c:pt>
                <c:pt idx="285">
                  <c:v>5.8</c:v>
                </c:pt>
                <c:pt idx="286">
                  <c:v>5.4</c:v>
                </c:pt>
                <c:pt idx="287">
                  <c:v>5.4</c:v>
                </c:pt>
                <c:pt idx="288">
                  <c:v>5.6</c:v>
                </c:pt>
                <c:pt idx="289">
                  <c:v>5.6</c:v>
                </c:pt>
                <c:pt idx="290">
                  <c:v>5.4</c:v>
                </c:pt>
                <c:pt idx="291">
                  <c:v>5.3</c:v>
                </c:pt>
                <c:pt idx="292">
                  <c:v>5.4</c:v>
                </c:pt>
                <c:pt idx="293">
                  <c:v>5.7</c:v>
                </c:pt>
                <c:pt idx="294">
                  <c:v>5.7</c:v>
                </c:pt>
                <c:pt idx="295">
                  <c:v>5.4</c:v>
                </c:pt>
                <c:pt idx="296">
                  <c:v>5.3</c:v>
                </c:pt>
                <c:pt idx="297">
                  <c:v>5.4</c:v>
                </c:pt>
                <c:pt idx="298">
                  <c:v>5.5</c:v>
                </c:pt>
                <c:pt idx="299">
                  <c:v>5.6</c:v>
                </c:pt>
                <c:pt idx="300">
                  <c:v>5.0999999999999996</c:v>
                </c:pt>
                <c:pt idx="301">
                  <c:v>5.3</c:v>
                </c:pt>
                <c:pt idx="302">
                  <c:v>5.0999999999999996</c:v>
                </c:pt>
                <c:pt idx="303">
                  <c:v>5.7</c:v>
                </c:pt>
                <c:pt idx="304">
                  <c:v>5</c:v>
                </c:pt>
                <c:pt idx="305">
                  <c:v>4.8</c:v>
                </c:pt>
                <c:pt idx="306">
                  <c:v>5</c:v>
                </c:pt>
                <c:pt idx="307">
                  <c:v>5.2</c:v>
                </c:pt>
                <c:pt idx="308">
                  <c:v>5.4</c:v>
                </c:pt>
                <c:pt idx="309">
                  <c:v>4.8</c:v>
                </c:pt>
                <c:pt idx="310">
                  <c:v>5.0999999999999996</c:v>
                </c:pt>
                <c:pt idx="311">
                  <c:v>4.7</c:v>
                </c:pt>
                <c:pt idx="312">
                  <c:v>5</c:v>
                </c:pt>
                <c:pt idx="313">
                  <c:v>5.4</c:v>
                </c:pt>
                <c:pt idx="314">
                  <c:v>5.3</c:v>
                </c:pt>
                <c:pt idx="315">
                  <c:v>5.2</c:v>
                </c:pt>
                <c:pt idx="316">
                  <c:v>5.7</c:v>
                </c:pt>
                <c:pt idx="317">
                  <c:v>5.3</c:v>
                </c:pt>
                <c:pt idx="318">
                  <c:v>5.7</c:v>
                </c:pt>
                <c:pt idx="319">
                  <c:v>5.3</c:v>
                </c:pt>
                <c:pt idx="320">
                  <c:v>5.2</c:v>
                </c:pt>
                <c:pt idx="321">
                  <c:v>6.2</c:v>
                </c:pt>
                <c:pt idx="322">
                  <c:v>5.2</c:v>
                </c:pt>
                <c:pt idx="323">
                  <c:v>5.6</c:v>
                </c:pt>
                <c:pt idx="324">
                  <c:v>5.5</c:v>
                </c:pt>
                <c:pt idx="325">
                  <c:v>5.7</c:v>
                </c:pt>
                <c:pt idx="326">
                  <c:v>5.4</c:v>
                </c:pt>
                <c:pt idx="327">
                  <c:v>5.4</c:v>
                </c:pt>
                <c:pt idx="328">
                  <c:v>5.4</c:v>
                </c:pt>
                <c:pt idx="329">
                  <c:v>5.9</c:v>
                </c:pt>
                <c:pt idx="330">
                  <c:v>5.6</c:v>
                </c:pt>
                <c:pt idx="331">
                  <c:v>5.9</c:v>
                </c:pt>
                <c:pt idx="332">
                  <c:v>5.5</c:v>
                </c:pt>
                <c:pt idx="333">
                  <c:v>5.6</c:v>
                </c:pt>
                <c:pt idx="334">
                  <c:v>6</c:v>
                </c:pt>
                <c:pt idx="335">
                  <c:v>5.7</c:v>
                </c:pt>
                <c:pt idx="336">
                  <c:v>6.1</c:v>
                </c:pt>
                <c:pt idx="337">
                  <c:v>5.9</c:v>
                </c:pt>
                <c:pt idx="338">
                  <c:v>5.7</c:v>
                </c:pt>
                <c:pt idx="339">
                  <c:v>6.1</c:v>
                </c:pt>
                <c:pt idx="340">
                  <c:v>6.4</c:v>
                </c:pt>
                <c:pt idx="341">
                  <c:v>6.4</c:v>
                </c:pt>
                <c:pt idx="342">
                  <c:v>6.1</c:v>
                </c:pt>
                <c:pt idx="343">
                  <c:v>6.3</c:v>
                </c:pt>
                <c:pt idx="344">
                  <c:v>6.1</c:v>
                </c:pt>
                <c:pt idx="345">
                  <c:v>7.3</c:v>
                </c:pt>
                <c:pt idx="346">
                  <c:v>6.4</c:v>
                </c:pt>
                <c:pt idx="347">
                  <c:v>6.1</c:v>
                </c:pt>
                <c:pt idx="348">
                  <c:v>6.4</c:v>
                </c:pt>
                <c:pt idx="349">
                  <c:v>6.9</c:v>
                </c:pt>
                <c:pt idx="350">
                  <c:v>6.2</c:v>
                </c:pt>
                <c:pt idx="351">
                  <c:v>6.1</c:v>
                </c:pt>
                <c:pt idx="352">
                  <c:v>6.7</c:v>
                </c:pt>
                <c:pt idx="353">
                  <c:v>7.8</c:v>
                </c:pt>
                <c:pt idx="354">
                  <c:v>6.8</c:v>
                </c:pt>
                <c:pt idx="355">
                  <c:v>6.4</c:v>
                </c:pt>
                <c:pt idx="356">
                  <c:v>6.1</c:v>
                </c:pt>
                <c:pt idx="357">
                  <c:v>6.7</c:v>
                </c:pt>
                <c:pt idx="358">
                  <c:v>6.8</c:v>
                </c:pt>
                <c:pt idx="359">
                  <c:v>6.6</c:v>
                </c:pt>
                <c:pt idx="360">
                  <c:v>6.4</c:v>
                </c:pt>
                <c:pt idx="361">
                  <c:v>6</c:v>
                </c:pt>
                <c:pt idx="362">
                  <c:v>5.4</c:v>
                </c:pt>
                <c:pt idx="363">
                  <c:v>5.8</c:v>
                </c:pt>
                <c:pt idx="364">
                  <c:v>5.8</c:v>
                </c:pt>
                <c:pt idx="365">
                  <c:v>4.5999999999999996</c:v>
                </c:pt>
                <c:pt idx="366">
                  <c:v>4.5</c:v>
                </c:pt>
                <c:pt idx="367">
                  <c:v>4.0999999999999996</c:v>
                </c:pt>
                <c:pt idx="368">
                  <c:v>4.8</c:v>
                </c:pt>
                <c:pt idx="369">
                  <c:v>5.0999999999999996</c:v>
                </c:pt>
                <c:pt idx="370">
                  <c:v>4.9000000000000004</c:v>
                </c:pt>
                <c:pt idx="371">
                  <c:v>4.7</c:v>
                </c:pt>
                <c:pt idx="372">
                  <c:v>4.8</c:v>
                </c:pt>
                <c:pt idx="373">
                  <c:v>4.9000000000000004</c:v>
                </c:pt>
                <c:pt idx="374">
                  <c:v>4.9000000000000004</c:v>
                </c:pt>
                <c:pt idx="375">
                  <c:v>5.0999999999999996</c:v>
                </c:pt>
                <c:pt idx="376">
                  <c:v>5.0999999999999996</c:v>
                </c:pt>
                <c:pt idx="377">
                  <c:v>4.9000000000000004</c:v>
                </c:pt>
                <c:pt idx="378">
                  <c:v>4.9000000000000004</c:v>
                </c:pt>
                <c:pt idx="379">
                  <c:v>4.9000000000000004</c:v>
                </c:pt>
                <c:pt idx="380">
                  <c:v>4.5999999999999996</c:v>
                </c:pt>
                <c:pt idx="381">
                  <c:v>5.6</c:v>
                </c:pt>
                <c:pt idx="382">
                  <c:v>4.9000000000000004</c:v>
                </c:pt>
                <c:pt idx="383">
                  <c:v>5.0999999999999996</c:v>
                </c:pt>
                <c:pt idx="384">
                  <c:v>5.3</c:v>
                </c:pt>
                <c:pt idx="385">
                  <c:v>5</c:v>
                </c:pt>
                <c:pt idx="386">
                  <c:v>5.7</c:v>
                </c:pt>
                <c:pt idx="387">
                  <c:v>5.7</c:v>
                </c:pt>
                <c:pt idx="388">
                  <c:v>5.3</c:v>
                </c:pt>
                <c:pt idx="389">
                  <c:v>5.7</c:v>
                </c:pt>
                <c:pt idx="390">
                  <c:v>5.3</c:v>
                </c:pt>
                <c:pt idx="391">
                  <c:v>5.9</c:v>
                </c:pt>
                <c:pt idx="392">
                  <c:v>6.2</c:v>
                </c:pt>
                <c:pt idx="393">
                  <c:v>6.7</c:v>
                </c:pt>
                <c:pt idx="394">
                  <c:v>6.7</c:v>
                </c:pt>
                <c:pt idx="395">
                  <c:v>7.9</c:v>
                </c:pt>
                <c:pt idx="396">
                  <c:v>7.7</c:v>
                </c:pt>
                <c:pt idx="397">
                  <c:v>7.6</c:v>
                </c:pt>
                <c:pt idx="398">
                  <c:v>7.9</c:v>
                </c:pt>
                <c:pt idx="399">
                  <c:v>7.8</c:v>
                </c:pt>
                <c:pt idx="400">
                  <c:v>8.5</c:v>
                </c:pt>
                <c:pt idx="401">
                  <c:v>7.8</c:v>
                </c:pt>
                <c:pt idx="402">
                  <c:v>9.1999999999999993</c:v>
                </c:pt>
                <c:pt idx="403">
                  <c:v>8.5</c:v>
                </c:pt>
                <c:pt idx="404">
                  <c:v>9</c:v>
                </c:pt>
                <c:pt idx="405">
                  <c:v>9.8000000000000007</c:v>
                </c:pt>
                <c:pt idx="406">
                  <c:v>9.1</c:v>
                </c:pt>
                <c:pt idx="407">
                  <c:v>9.3000000000000007</c:v>
                </c:pt>
                <c:pt idx="408">
                  <c:v>9.8000000000000007</c:v>
                </c:pt>
                <c:pt idx="409">
                  <c:v>9</c:v>
                </c:pt>
                <c:pt idx="410">
                  <c:v>8.6999999999999993</c:v>
                </c:pt>
              </c:numCache>
            </c:numRef>
          </c:val>
          <c:smooth val="0"/>
          <c:extLst>
            <c:ext xmlns:c16="http://schemas.microsoft.com/office/drawing/2014/chart" uri="{C3380CC4-5D6E-409C-BE32-E72D297353CC}">
              <c16:uniqueId val="{00000000-C8DB-7A49-A625-BDA4EFF0A893}"/>
            </c:ext>
          </c:extLst>
        </c:ser>
        <c:dLbls>
          <c:showLegendKey val="0"/>
          <c:showVal val="0"/>
          <c:showCatName val="0"/>
          <c:showSerName val="0"/>
          <c:showPercent val="0"/>
          <c:showBubbleSize val="0"/>
        </c:dLbls>
        <c:smooth val="0"/>
        <c:axId val="1980513632"/>
        <c:axId val="1980515904"/>
      </c:lineChart>
      <c:dateAx>
        <c:axId val="1980513632"/>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80515904"/>
        <c:crosses val="autoZero"/>
        <c:auto val="1"/>
        <c:lblOffset val="100"/>
        <c:baseTimeUnit val="months"/>
        <c:majorUnit val="36"/>
        <c:majorTimeUnit val="months"/>
      </c:dateAx>
      <c:valAx>
        <c:axId val="1980515904"/>
        <c:scaling>
          <c:orientation val="minMax"/>
          <c:min val="3"/>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9805136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10-year treasury </c:v>
                </c:pt>
              </c:strCache>
            </c:strRef>
          </c:tx>
          <c:spPr>
            <a:ln w="28575" cap="rnd">
              <a:solidFill>
                <a:schemeClr val="accent1"/>
              </a:solidFill>
              <a:round/>
            </a:ln>
            <a:effectLst/>
          </c:spPr>
          <c:marker>
            <c:symbol val="none"/>
          </c:marker>
          <c:cat>
            <c:numRef>
              <c:f>Sheet1!$A$2:$A$38</c:f>
              <c:numCache>
                <c:formatCode>m/d/yy</c:formatCode>
                <c:ptCount val="37"/>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numCache>
            </c:numRef>
          </c:cat>
          <c:val>
            <c:numRef>
              <c:f>Sheet1!$B$2:$B$38</c:f>
              <c:numCache>
                <c:formatCode>_(* #,##0.00_);_(* \(#,##0.00\);_(* "-"??_);_(@_)</c:formatCode>
                <c:ptCount val="37"/>
                <c:pt idx="0">
                  <c:v>0.93</c:v>
                </c:pt>
                <c:pt idx="1">
                  <c:v>1.1100000000000001</c:v>
                </c:pt>
                <c:pt idx="2">
                  <c:v>1.44</c:v>
                </c:pt>
                <c:pt idx="3">
                  <c:v>1.74</c:v>
                </c:pt>
                <c:pt idx="4">
                  <c:v>1.65</c:v>
                </c:pt>
                <c:pt idx="5">
                  <c:v>1.58</c:v>
                </c:pt>
                <c:pt idx="6">
                  <c:v>1.45</c:v>
                </c:pt>
                <c:pt idx="7">
                  <c:v>1.24</c:v>
                </c:pt>
                <c:pt idx="8">
                  <c:v>1.3</c:v>
                </c:pt>
                <c:pt idx="9">
                  <c:v>1.52</c:v>
                </c:pt>
                <c:pt idx="10">
                  <c:v>1.55</c:v>
                </c:pt>
                <c:pt idx="11">
                  <c:v>1.43</c:v>
                </c:pt>
                <c:pt idx="12">
                  <c:v>1.52</c:v>
                </c:pt>
                <c:pt idx="13">
                  <c:v>1.79</c:v>
                </c:pt>
                <c:pt idx="14">
                  <c:v>1.83</c:v>
                </c:pt>
                <c:pt idx="15">
                  <c:v>2.3199999999999998</c:v>
                </c:pt>
                <c:pt idx="16">
                  <c:v>2.89</c:v>
                </c:pt>
                <c:pt idx="17">
                  <c:v>2.85</c:v>
                </c:pt>
                <c:pt idx="18">
                  <c:v>2.98</c:v>
                </c:pt>
                <c:pt idx="19">
                  <c:v>2.67</c:v>
                </c:pt>
                <c:pt idx="20">
                  <c:v>3.15</c:v>
                </c:pt>
                <c:pt idx="21">
                  <c:v>3.83</c:v>
                </c:pt>
                <c:pt idx="22">
                  <c:v>4.0999999999999996</c:v>
                </c:pt>
                <c:pt idx="23">
                  <c:v>3.68</c:v>
                </c:pt>
                <c:pt idx="24">
                  <c:v>3.88</c:v>
                </c:pt>
                <c:pt idx="25">
                  <c:v>3.52</c:v>
                </c:pt>
                <c:pt idx="26">
                  <c:v>3.92</c:v>
                </c:pt>
                <c:pt idx="27">
                  <c:v>3.48</c:v>
                </c:pt>
                <c:pt idx="28">
                  <c:v>3.44</c:v>
                </c:pt>
                <c:pt idx="29">
                  <c:v>3.64</c:v>
                </c:pt>
                <c:pt idx="30">
                  <c:v>3.81</c:v>
                </c:pt>
                <c:pt idx="31">
                  <c:v>3.97</c:v>
                </c:pt>
                <c:pt idx="32">
                  <c:v>4.09</c:v>
                </c:pt>
                <c:pt idx="33">
                  <c:v>4.59</c:v>
                </c:pt>
                <c:pt idx="34">
                  <c:v>4.88</c:v>
                </c:pt>
                <c:pt idx="35">
                  <c:v>4.37</c:v>
                </c:pt>
                <c:pt idx="36">
                  <c:v>3.88</c:v>
                </c:pt>
              </c:numCache>
            </c:numRef>
          </c:val>
          <c:smooth val="0"/>
          <c:extLst>
            <c:ext xmlns:c16="http://schemas.microsoft.com/office/drawing/2014/chart" uri="{C3380CC4-5D6E-409C-BE32-E72D297353CC}">
              <c16:uniqueId val="{00000000-CD87-3548-8CB1-C6FA84A4C6EC}"/>
            </c:ext>
          </c:extLst>
        </c:ser>
        <c:ser>
          <c:idx val="1"/>
          <c:order val="1"/>
          <c:tx>
            <c:strRef>
              <c:f>Sheet1!$C$1</c:f>
              <c:strCache>
                <c:ptCount val="1"/>
                <c:pt idx="0">
                  <c:v> Fed Funds </c:v>
                </c:pt>
              </c:strCache>
            </c:strRef>
          </c:tx>
          <c:spPr>
            <a:ln w="28575" cap="rnd">
              <a:solidFill>
                <a:schemeClr val="accent4"/>
              </a:solidFill>
              <a:round/>
            </a:ln>
            <a:effectLst/>
          </c:spPr>
          <c:marker>
            <c:symbol val="none"/>
          </c:marker>
          <c:cat>
            <c:numRef>
              <c:f>Sheet1!$A$2:$A$38</c:f>
              <c:numCache>
                <c:formatCode>m/d/yy</c:formatCode>
                <c:ptCount val="37"/>
                <c:pt idx="0">
                  <c:v>44197</c:v>
                </c:pt>
                <c:pt idx="1">
                  <c:v>44228</c:v>
                </c:pt>
                <c:pt idx="2">
                  <c:v>44256</c:v>
                </c:pt>
                <c:pt idx="3">
                  <c:v>44287</c:v>
                </c:pt>
                <c:pt idx="4">
                  <c:v>44317</c:v>
                </c:pt>
                <c:pt idx="5">
                  <c:v>44348</c:v>
                </c:pt>
                <c:pt idx="6">
                  <c:v>44378</c:v>
                </c:pt>
                <c:pt idx="7">
                  <c:v>44409</c:v>
                </c:pt>
                <c:pt idx="8">
                  <c:v>44440</c:v>
                </c:pt>
                <c:pt idx="9">
                  <c:v>44470</c:v>
                </c:pt>
                <c:pt idx="10">
                  <c:v>44501</c:v>
                </c:pt>
                <c:pt idx="11">
                  <c:v>44531</c:v>
                </c:pt>
                <c:pt idx="12">
                  <c:v>44562</c:v>
                </c:pt>
                <c:pt idx="13">
                  <c:v>44593</c:v>
                </c:pt>
                <c:pt idx="14">
                  <c:v>44621</c:v>
                </c:pt>
                <c:pt idx="15">
                  <c:v>44652</c:v>
                </c:pt>
                <c:pt idx="16">
                  <c:v>44682</c:v>
                </c:pt>
                <c:pt idx="17">
                  <c:v>44713</c:v>
                </c:pt>
                <c:pt idx="18">
                  <c:v>44743</c:v>
                </c:pt>
                <c:pt idx="19">
                  <c:v>44774</c:v>
                </c:pt>
                <c:pt idx="20">
                  <c:v>44805</c:v>
                </c:pt>
                <c:pt idx="21">
                  <c:v>44835</c:v>
                </c:pt>
                <c:pt idx="22">
                  <c:v>44866</c:v>
                </c:pt>
                <c:pt idx="23">
                  <c:v>44896</c:v>
                </c:pt>
                <c:pt idx="24">
                  <c:v>44927</c:v>
                </c:pt>
                <c:pt idx="25">
                  <c:v>44958</c:v>
                </c:pt>
                <c:pt idx="26">
                  <c:v>44986</c:v>
                </c:pt>
                <c:pt idx="27">
                  <c:v>45017</c:v>
                </c:pt>
                <c:pt idx="28">
                  <c:v>45047</c:v>
                </c:pt>
                <c:pt idx="29">
                  <c:v>45078</c:v>
                </c:pt>
                <c:pt idx="30">
                  <c:v>45108</c:v>
                </c:pt>
                <c:pt idx="31">
                  <c:v>45139</c:v>
                </c:pt>
                <c:pt idx="32">
                  <c:v>45170</c:v>
                </c:pt>
                <c:pt idx="33">
                  <c:v>45200</c:v>
                </c:pt>
                <c:pt idx="34">
                  <c:v>45231</c:v>
                </c:pt>
                <c:pt idx="35">
                  <c:v>45261</c:v>
                </c:pt>
                <c:pt idx="36">
                  <c:v>45292</c:v>
                </c:pt>
              </c:numCache>
            </c:numRef>
          </c:cat>
          <c:val>
            <c:numRef>
              <c:f>Sheet1!$C$2:$C$38</c:f>
              <c:numCache>
                <c:formatCode>_(* #,##0.00_);_(* \(#,##0.00\);_(* "-"??_);_(@_)</c:formatCode>
                <c:ptCount val="37"/>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0.25</c:v>
                </c:pt>
                <c:pt idx="16">
                  <c:v>0.25</c:v>
                </c:pt>
                <c:pt idx="17">
                  <c:v>0.75</c:v>
                </c:pt>
                <c:pt idx="18">
                  <c:v>1.5</c:v>
                </c:pt>
                <c:pt idx="19">
                  <c:v>2.25</c:v>
                </c:pt>
                <c:pt idx="20">
                  <c:v>2.25</c:v>
                </c:pt>
                <c:pt idx="21">
                  <c:v>3</c:v>
                </c:pt>
                <c:pt idx="22">
                  <c:v>3</c:v>
                </c:pt>
                <c:pt idx="23">
                  <c:v>3.75</c:v>
                </c:pt>
                <c:pt idx="24">
                  <c:v>4.25</c:v>
                </c:pt>
                <c:pt idx="25">
                  <c:v>4.25</c:v>
                </c:pt>
                <c:pt idx="26">
                  <c:v>4.5</c:v>
                </c:pt>
                <c:pt idx="27">
                  <c:v>4.75</c:v>
                </c:pt>
                <c:pt idx="28">
                  <c:v>4.75</c:v>
                </c:pt>
                <c:pt idx="29">
                  <c:v>5</c:v>
                </c:pt>
                <c:pt idx="30">
                  <c:v>5</c:v>
                </c:pt>
                <c:pt idx="31">
                  <c:v>5.25</c:v>
                </c:pt>
                <c:pt idx="32">
                  <c:v>5.25</c:v>
                </c:pt>
                <c:pt idx="33">
                  <c:v>5.25</c:v>
                </c:pt>
                <c:pt idx="34">
                  <c:v>5.25</c:v>
                </c:pt>
                <c:pt idx="35">
                  <c:v>5.25</c:v>
                </c:pt>
                <c:pt idx="36">
                  <c:v>5.25</c:v>
                </c:pt>
              </c:numCache>
            </c:numRef>
          </c:val>
          <c:smooth val="0"/>
          <c:extLst>
            <c:ext xmlns:c16="http://schemas.microsoft.com/office/drawing/2014/chart" uri="{C3380CC4-5D6E-409C-BE32-E72D297353CC}">
              <c16:uniqueId val="{00000001-CD87-3548-8CB1-C6FA84A4C6EC}"/>
            </c:ext>
          </c:extLst>
        </c:ser>
        <c:dLbls>
          <c:showLegendKey val="0"/>
          <c:showVal val="0"/>
          <c:showCatName val="0"/>
          <c:showSerName val="0"/>
          <c:showPercent val="0"/>
          <c:showBubbleSize val="0"/>
        </c:dLbls>
        <c:smooth val="0"/>
        <c:axId val="377195296"/>
        <c:axId val="377197568"/>
      </c:lineChart>
      <c:dateAx>
        <c:axId val="377195296"/>
        <c:scaling>
          <c:orientation val="minMax"/>
        </c:scaling>
        <c:delete val="0"/>
        <c:axPos val="b"/>
        <c:numFmt formatCode="m/d/yy" sourceLinked="1"/>
        <c:majorTickMark val="out"/>
        <c:minorTickMark val="none"/>
        <c:tickLblPos val="nextTo"/>
        <c:spPr>
          <a:noFill/>
          <a:ln w="1270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377197568"/>
        <c:crosses val="autoZero"/>
        <c:auto val="1"/>
        <c:lblOffset val="100"/>
        <c:baseTimeUnit val="months"/>
        <c:majorUnit val="12"/>
        <c:majorTimeUnit val="months"/>
      </c:dateAx>
      <c:valAx>
        <c:axId val="377197568"/>
        <c:scaling>
          <c:orientation val="minMax"/>
        </c:scaling>
        <c:delete val="1"/>
        <c:axPos val="l"/>
        <c:numFmt formatCode="_(* #,##0.00_);_(* \(#,##0.00\);_(* &quot;-&quot;??_);_(@_)" sourceLinked="1"/>
        <c:majorTickMark val="none"/>
        <c:minorTickMark val="none"/>
        <c:tickLblPos val="nextTo"/>
        <c:crossAx val="377195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7955548129416188E-2"/>
          <c:y val="8.5351808914590155E-2"/>
          <c:w val="0.96408890374116762"/>
          <c:h val="0.70514829647687038"/>
        </c:manualLayout>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dLbls>
            <c:dLbl>
              <c:idx val="0"/>
              <c:layout>
                <c:manualLayout>
                  <c:x val="0"/>
                  <c:y val="7.75925535587183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B6-784F-8C10-AEDA289C4DD7}"/>
                </c:ext>
              </c:extLst>
            </c:dLbl>
            <c:dLbl>
              <c:idx val="1"/>
              <c:layout>
                <c:manualLayout>
                  <c:x val="0"/>
                  <c:y val="1.55185107117436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B6-784F-8C10-AEDA289C4DD7}"/>
                </c:ext>
              </c:extLst>
            </c:dLbl>
            <c:dLbl>
              <c:idx val="2"/>
              <c:layout>
                <c:manualLayout>
                  <c:x val="6.5038245766644167E-17"/>
                  <c:y val="7.7592553558718316E-3"/>
                </c:manualLayout>
              </c:layout>
              <c:tx>
                <c:rich>
                  <a:bodyPr/>
                  <a:lstStyle/>
                  <a:p>
                    <a:fld id="{E8319F5E-5779-DE4F-A317-AF322D6E7E4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E68-A34B-AF84-23C4D37E2C83}"/>
                </c:ext>
              </c:extLst>
            </c:dLbl>
            <c:dLbl>
              <c:idx val="3"/>
              <c:layout>
                <c:manualLayout>
                  <c:x val="-1.7737908298367444E-3"/>
                  <c:y val="1.55185107117436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B6-784F-8C10-AEDA289C4DD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venirNext LT Com Regular" panose="020B050302020202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U.S.</c:v>
                </c:pt>
                <c:pt idx="1">
                  <c:v>Europe</c:v>
                </c:pt>
                <c:pt idx="2">
                  <c:v>Japan</c:v>
                </c:pt>
                <c:pt idx="3">
                  <c:v>Emerging Markets</c:v>
                </c:pt>
              </c:strCache>
            </c:strRef>
          </c:cat>
          <c:val>
            <c:numRef>
              <c:f>Sheet1!$B$2:$B$5</c:f>
              <c:numCache>
                <c:formatCode>General</c:formatCode>
                <c:ptCount val="4"/>
                <c:pt idx="0">
                  <c:v>0.5</c:v>
                </c:pt>
                <c:pt idx="1">
                  <c:v>0.7</c:v>
                </c:pt>
                <c:pt idx="2">
                  <c:v>8.5</c:v>
                </c:pt>
                <c:pt idx="3">
                  <c:v>-13.8</c:v>
                </c:pt>
              </c:numCache>
            </c:numRef>
          </c:val>
          <c:extLst>
            <c:ext xmlns:c16="http://schemas.microsoft.com/office/drawing/2014/chart" uri="{C3380CC4-5D6E-409C-BE32-E72D297353CC}">
              <c16:uniqueId val="{00000000-70F4-4E44-9169-02459D5F5B54}"/>
            </c:ext>
          </c:extLst>
        </c:ser>
        <c:ser>
          <c:idx val="1"/>
          <c:order val="1"/>
          <c:tx>
            <c:strRef>
              <c:f>Sheet1!$C$1</c:f>
              <c:strCache>
                <c:ptCount val="1"/>
                <c:pt idx="0">
                  <c:v>2024</c:v>
                </c:pt>
              </c:strCache>
            </c:strRef>
          </c:tx>
          <c:spPr>
            <a:solidFill>
              <a:schemeClr val="accent2"/>
            </a:solidFill>
            <a:ln>
              <a:noFill/>
            </a:ln>
            <a:effectLst/>
          </c:spPr>
          <c:invertIfNegative val="0"/>
          <c:dLbls>
            <c:dLbl>
              <c:idx val="0"/>
              <c:layout>
                <c:manualLayout>
                  <c:x val="-1.7737908298366305E-3"/>
                  <c:y val="1.55185107117436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B6-784F-8C10-AEDA289C4DD7}"/>
                </c:ext>
              </c:extLst>
            </c:dLbl>
            <c:dLbl>
              <c:idx val="1"/>
              <c:layout>
                <c:manualLayout>
                  <c:x val="0"/>
                  <c:y val="1.5518510711743663E-2"/>
                </c:manualLayout>
              </c:layout>
              <c:tx>
                <c:rich>
                  <a:bodyPr/>
                  <a:lstStyle/>
                  <a:p>
                    <a:fld id="{93BBB7A6-088C-8C4E-950A-052282EF8BA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FF2-F346-A46F-CCF7878D7ADE}"/>
                </c:ext>
              </c:extLst>
            </c:dLbl>
            <c:dLbl>
              <c:idx val="2"/>
              <c:layout>
                <c:manualLayout>
                  <c:x val="0"/>
                  <c:y val="1.55185107117436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B6-784F-8C10-AEDA289C4DD7}"/>
                </c:ext>
              </c:extLst>
            </c:dLbl>
            <c:dLbl>
              <c:idx val="3"/>
              <c:layout>
                <c:manualLayout>
                  <c:x val="0"/>
                  <c:y val="1.55185107117436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B6-784F-8C10-AEDA289C4DD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U.S.</c:v>
                </c:pt>
                <c:pt idx="1">
                  <c:v>Europe</c:v>
                </c:pt>
                <c:pt idx="2">
                  <c:v>Japan</c:v>
                </c:pt>
                <c:pt idx="3">
                  <c:v>Emerging Markets</c:v>
                </c:pt>
              </c:strCache>
            </c:strRef>
          </c:cat>
          <c:val>
            <c:numRef>
              <c:f>Sheet1!$C$2:$C$5</c:f>
              <c:numCache>
                <c:formatCode>General</c:formatCode>
                <c:ptCount val="4"/>
                <c:pt idx="0">
                  <c:v>10.7</c:v>
                </c:pt>
                <c:pt idx="1">
                  <c:v>3.5</c:v>
                </c:pt>
                <c:pt idx="2">
                  <c:v>10.7</c:v>
                </c:pt>
                <c:pt idx="3">
                  <c:v>17.7</c:v>
                </c:pt>
              </c:numCache>
            </c:numRef>
          </c:val>
          <c:extLst>
            <c:ext xmlns:c16="http://schemas.microsoft.com/office/drawing/2014/chart" uri="{C3380CC4-5D6E-409C-BE32-E72D297353CC}">
              <c16:uniqueId val="{00000001-70F4-4E44-9169-02459D5F5B54}"/>
            </c:ext>
          </c:extLst>
        </c:ser>
        <c:ser>
          <c:idx val="2"/>
          <c:order val="2"/>
          <c:tx>
            <c:strRef>
              <c:f>Sheet1!$D$1</c:f>
              <c:strCache>
                <c:ptCount val="1"/>
                <c:pt idx="0">
                  <c:v>2025</c:v>
                </c:pt>
              </c:strCache>
            </c:strRef>
          </c:tx>
          <c:spPr>
            <a:solidFill>
              <a:schemeClr val="accent3"/>
            </a:solidFill>
            <a:ln>
              <a:noFill/>
            </a:ln>
            <a:effectLst/>
          </c:spPr>
          <c:invertIfNegative val="0"/>
          <c:dLbls>
            <c:dLbl>
              <c:idx val="0"/>
              <c:layout>
                <c:manualLayout>
                  <c:x val="-3.2519122883322083E-17"/>
                  <c:y val="1.55185107117436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B6-784F-8C10-AEDA289C4DD7}"/>
                </c:ext>
              </c:extLst>
            </c:dLbl>
            <c:dLbl>
              <c:idx val="1"/>
              <c:layout>
                <c:manualLayout>
                  <c:x val="0"/>
                  <c:y val="1.55185107117436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B6-784F-8C10-AEDA289C4DD7}"/>
                </c:ext>
              </c:extLst>
            </c:dLbl>
            <c:dLbl>
              <c:idx val="2"/>
              <c:layout>
                <c:manualLayout>
                  <c:x val="0"/>
                  <c:y val="1.55185107117436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B6-784F-8C10-AEDA289C4DD7}"/>
                </c:ext>
              </c:extLst>
            </c:dLbl>
            <c:dLbl>
              <c:idx val="3"/>
              <c:layout>
                <c:manualLayout>
                  <c:x val="0"/>
                  <c:y val="1.551851071174366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B6-784F-8C10-AEDA289C4DD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U.S.</c:v>
                </c:pt>
                <c:pt idx="1">
                  <c:v>Europe</c:v>
                </c:pt>
                <c:pt idx="2">
                  <c:v>Japan</c:v>
                </c:pt>
                <c:pt idx="3">
                  <c:v>Emerging Markets</c:v>
                </c:pt>
              </c:strCache>
            </c:strRef>
          </c:cat>
          <c:val>
            <c:numRef>
              <c:f>Sheet1!$D$2:$D$5</c:f>
              <c:numCache>
                <c:formatCode>General</c:formatCode>
                <c:ptCount val="4"/>
                <c:pt idx="0">
                  <c:v>13.4</c:v>
                </c:pt>
                <c:pt idx="1">
                  <c:v>10.4</c:v>
                </c:pt>
                <c:pt idx="2">
                  <c:v>8.1</c:v>
                </c:pt>
                <c:pt idx="3">
                  <c:v>15.3</c:v>
                </c:pt>
              </c:numCache>
            </c:numRef>
          </c:val>
          <c:extLst>
            <c:ext xmlns:c16="http://schemas.microsoft.com/office/drawing/2014/chart" uri="{C3380CC4-5D6E-409C-BE32-E72D297353CC}">
              <c16:uniqueId val="{00000000-47B6-784F-8C10-AEDA289C4DD7}"/>
            </c:ext>
          </c:extLst>
        </c:ser>
        <c:dLbls>
          <c:dLblPos val="outEnd"/>
          <c:showLegendKey val="0"/>
          <c:showVal val="1"/>
          <c:showCatName val="0"/>
          <c:showSerName val="0"/>
          <c:showPercent val="0"/>
          <c:showBubbleSize val="0"/>
        </c:dLbls>
        <c:gapWidth val="219"/>
        <c:overlap val="-27"/>
        <c:axId val="2038656112"/>
        <c:axId val="2038657840"/>
      </c:barChart>
      <c:catAx>
        <c:axId val="2038656112"/>
        <c:scaling>
          <c:orientation val="minMax"/>
        </c:scaling>
        <c:delete val="1"/>
        <c:axPos val="b"/>
        <c:numFmt formatCode="General" sourceLinked="1"/>
        <c:majorTickMark val="none"/>
        <c:minorTickMark val="none"/>
        <c:tickLblPos val="high"/>
        <c:crossAx val="2038657840"/>
        <c:crosses val="autoZero"/>
        <c:auto val="1"/>
        <c:lblAlgn val="ctr"/>
        <c:lblOffset val="100"/>
        <c:noMultiLvlLbl val="0"/>
      </c:catAx>
      <c:valAx>
        <c:axId val="2038657840"/>
        <c:scaling>
          <c:orientation val="minMax"/>
        </c:scaling>
        <c:delete val="1"/>
        <c:axPos val="l"/>
        <c:numFmt formatCode="General" sourceLinked="1"/>
        <c:majorTickMark val="none"/>
        <c:minorTickMark val="none"/>
        <c:tickLblPos val="nextTo"/>
        <c:crossAx val="203865611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2023</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c:v>
                </c:pt>
                <c:pt idx="1">
                  <c:v>Comm Services</c:v>
                </c:pt>
                <c:pt idx="2">
                  <c:v>Healthcare</c:v>
                </c:pt>
                <c:pt idx="3">
                  <c:v>Cons Disc</c:v>
                </c:pt>
                <c:pt idx="4">
                  <c:v>Utilities</c:v>
                </c:pt>
                <c:pt idx="5">
                  <c:v>Industrials</c:v>
                </c:pt>
                <c:pt idx="6">
                  <c:v>Materials</c:v>
                </c:pt>
                <c:pt idx="7">
                  <c:v>Financials</c:v>
                </c:pt>
                <c:pt idx="8">
                  <c:v>Cons Stap</c:v>
                </c:pt>
                <c:pt idx="9">
                  <c:v>Energy</c:v>
                </c:pt>
              </c:strCache>
            </c:strRef>
          </c:cat>
          <c:val>
            <c:numRef>
              <c:f>Sheet1!$B$2:$B$11</c:f>
              <c:numCache>
                <c:formatCode>General</c:formatCode>
                <c:ptCount val="10"/>
                <c:pt idx="0">
                  <c:v>-4.4749999999999996</c:v>
                </c:pt>
                <c:pt idx="1">
                  <c:v>23.818999999999999</c:v>
                </c:pt>
                <c:pt idx="2">
                  <c:v>-13.07</c:v>
                </c:pt>
                <c:pt idx="3">
                  <c:v>36.304000000000002</c:v>
                </c:pt>
                <c:pt idx="4">
                  <c:v>17.977</c:v>
                </c:pt>
                <c:pt idx="5">
                  <c:v>2.6749999999999998</c:v>
                </c:pt>
                <c:pt idx="6">
                  <c:v>-34.198999999999998</c:v>
                </c:pt>
                <c:pt idx="7">
                  <c:v>12.609</c:v>
                </c:pt>
                <c:pt idx="8">
                  <c:v>1.528</c:v>
                </c:pt>
                <c:pt idx="9">
                  <c:v>-23.683</c:v>
                </c:pt>
              </c:numCache>
            </c:numRef>
          </c:val>
          <c:extLst>
            <c:ext xmlns:c16="http://schemas.microsoft.com/office/drawing/2014/chart" uri="{C3380CC4-5D6E-409C-BE32-E72D297353CC}">
              <c16:uniqueId val="{00000000-7ECF-2146-B06E-8EC1625764FD}"/>
            </c:ext>
          </c:extLst>
        </c:ser>
        <c:ser>
          <c:idx val="1"/>
          <c:order val="1"/>
          <c:tx>
            <c:strRef>
              <c:f>Sheet1!$C$1</c:f>
              <c:strCache>
                <c:ptCount val="1"/>
                <c:pt idx="0">
                  <c:v>2024</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IT</c:v>
                </c:pt>
                <c:pt idx="1">
                  <c:v>Comm Services</c:v>
                </c:pt>
                <c:pt idx="2">
                  <c:v>Healthcare</c:v>
                </c:pt>
                <c:pt idx="3">
                  <c:v>Cons Disc</c:v>
                </c:pt>
                <c:pt idx="4">
                  <c:v>Utilities</c:v>
                </c:pt>
                <c:pt idx="5">
                  <c:v>Industrials</c:v>
                </c:pt>
                <c:pt idx="6">
                  <c:v>Materials</c:v>
                </c:pt>
                <c:pt idx="7">
                  <c:v>Financials</c:v>
                </c:pt>
                <c:pt idx="8">
                  <c:v>Cons Stap</c:v>
                </c:pt>
                <c:pt idx="9">
                  <c:v>Energy</c:v>
                </c:pt>
              </c:strCache>
            </c:strRef>
          </c:cat>
          <c:val>
            <c:numRef>
              <c:f>Sheet1!$C$2:$C$11</c:f>
              <c:numCache>
                <c:formatCode>General</c:formatCode>
                <c:ptCount val="10"/>
                <c:pt idx="0">
                  <c:v>20.009</c:v>
                </c:pt>
                <c:pt idx="1">
                  <c:v>17.254999999999999</c:v>
                </c:pt>
                <c:pt idx="2">
                  <c:v>12.497999999999999</c:v>
                </c:pt>
                <c:pt idx="3">
                  <c:v>11.108000000000001</c:v>
                </c:pt>
                <c:pt idx="4">
                  <c:v>10.097</c:v>
                </c:pt>
                <c:pt idx="5">
                  <c:v>9.1910000000000007</c:v>
                </c:pt>
                <c:pt idx="6">
                  <c:v>7.8470000000000004</c:v>
                </c:pt>
                <c:pt idx="7">
                  <c:v>6.8129999999999997</c:v>
                </c:pt>
                <c:pt idx="8">
                  <c:v>5.6589999999999998</c:v>
                </c:pt>
                <c:pt idx="9">
                  <c:v>-9.0640000000000001</c:v>
                </c:pt>
              </c:numCache>
            </c:numRef>
          </c:val>
          <c:extLst>
            <c:ext xmlns:c16="http://schemas.microsoft.com/office/drawing/2014/chart" uri="{C3380CC4-5D6E-409C-BE32-E72D297353CC}">
              <c16:uniqueId val="{00000001-7ECF-2146-B06E-8EC1625764FD}"/>
            </c:ext>
          </c:extLst>
        </c:ser>
        <c:dLbls>
          <c:showLegendKey val="0"/>
          <c:showVal val="0"/>
          <c:showCatName val="0"/>
          <c:showSerName val="0"/>
          <c:showPercent val="0"/>
          <c:showBubbleSize val="0"/>
        </c:dLbls>
        <c:gapWidth val="177"/>
        <c:overlap val="-19"/>
        <c:axId val="133275072"/>
        <c:axId val="133276800"/>
      </c:barChart>
      <c:catAx>
        <c:axId val="133275072"/>
        <c:scaling>
          <c:orientation val="minMax"/>
        </c:scaling>
        <c:delete val="1"/>
        <c:axPos val="b"/>
        <c:numFmt formatCode="General" sourceLinked="1"/>
        <c:majorTickMark val="none"/>
        <c:minorTickMark val="none"/>
        <c:tickLblPos val="nextTo"/>
        <c:crossAx val="133276800"/>
        <c:crosses val="autoZero"/>
        <c:auto val="1"/>
        <c:lblAlgn val="ctr"/>
        <c:lblOffset val="100"/>
        <c:noMultiLvlLbl val="0"/>
      </c:catAx>
      <c:valAx>
        <c:axId val="133276800"/>
        <c:scaling>
          <c:orientation val="minMax"/>
        </c:scaling>
        <c:delete val="1"/>
        <c:axPos val="l"/>
        <c:numFmt formatCode="General" sourceLinked="1"/>
        <c:majorTickMark val="none"/>
        <c:minorTickMark val="none"/>
        <c:tickLblPos val="nextTo"/>
        <c:crossAx val="1332750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45409655990616E-2"/>
          <c:y val="1.9131976888312582E-2"/>
          <c:w val="0.9391731995652941"/>
          <c:h val="0.94990326389956692"/>
        </c:manualLayout>
      </c:layout>
      <c:barChart>
        <c:barDir val="col"/>
        <c:grouping val="clustered"/>
        <c:varyColors val="0"/>
        <c:ser>
          <c:idx val="0"/>
          <c:order val="0"/>
          <c:tx>
            <c:strRef>
              <c:f>Sheet1!$B$1</c:f>
              <c:strCache>
                <c:ptCount val="1"/>
                <c:pt idx="0">
                  <c:v>Total return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noFill/>
                    <a:latin typeface="AvenirNext LT Com Regular" panose="020B05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1940s</c:v>
                </c:pt>
                <c:pt idx="1">
                  <c:v>1950s</c:v>
                </c:pt>
                <c:pt idx="2">
                  <c:v>1960s</c:v>
                </c:pt>
                <c:pt idx="3">
                  <c:v>1970s</c:v>
                </c:pt>
                <c:pt idx="4">
                  <c:v>1980s</c:v>
                </c:pt>
                <c:pt idx="5">
                  <c:v>1990s</c:v>
                </c:pt>
                <c:pt idx="6">
                  <c:v>2000s</c:v>
                </c:pt>
                <c:pt idx="7">
                  <c:v>2010s</c:v>
                </c:pt>
                <c:pt idx="8">
                  <c:v>2020 –
Dec 2023</c:v>
                </c:pt>
                <c:pt idx="9">
                  <c:v>Jan 1926 –
Dec 2023</c:v>
                </c:pt>
              </c:strCache>
            </c:strRef>
          </c:cat>
          <c:val>
            <c:numRef>
              <c:f>Sheet1!$B$2:$B$11</c:f>
              <c:numCache>
                <c:formatCode>0.0%</c:formatCode>
                <c:ptCount val="10"/>
                <c:pt idx="0">
                  <c:v>9.1455558080801649E-2</c:v>
                </c:pt>
                <c:pt idx="1">
                  <c:v>0.19335601586577922</c:v>
                </c:pt>
                <c:pt idx="2">
                  <c:v>7.8179271432366804E-2</c:v>
                </c:pt>
                <c:pt idx="3">
                  <c:v>5.8751464663131969E-2</c:v>
                </c:pt>
                <c:pt idx="4">
                  <c:v>0.17542355560205736</c:v>
                </c:pt>
                <c:pt idx="5">
                  <c:v>0.18192436683268531</c:v>
                </c:pt>
                <c:pt idx="6">
                  <c:v>-2.8000000000000001E-2</c:v>
                </c:pt>
                <c:pt idx="7">
                  <c:v>0.13548880608119585</c:v>
                </c:pt>
                <c:pt idx="8">
                  <c:v>0.12036321053750942</c:v>
                </c:pt>
                <c:pt idx="9">
                  <c:v>0.10269450533965042</c:v>
                </c:pt>
              </c:numCache>
            </c:numRef>
          </c:val>
          <c:extLst>
            <c:ext xmlns:c16="http://schemas.microsoft.com/office/drawing/2014/chart" uri="{C3380CC4-5D6E-409C-BE32-E72D297353CC}">
              <c16:uniqueId val="{00000000-CDC2-CF41-8514-B7258FC2EBEA}"/>
            </c:ext>
          </c:extLst>
        </c:ser>
        <c:ser>
          <c:idx val="1"/>
          <c:order val="1"/>
          <c:tx>
            <c:strRef>
              <c:f>Sheet1!$C$1</c:f>
              <c:strCache>
                <c:ptCount val="1"/>
                <c:pt idx="0">
                  <c:v>Dividend contribution to total return</c:v>
                </c:pt>
              </c:strCache>
            </c:strRef>
          </c:tx>
          <c:spPr>
            <a:solidFill>
              <a:schemeClr val="accent2"/>
            </a:solidFill>
            <a:ln>
              <a:noFill/>
            </a:ln>
            <a:effectLst/>
          </c:spPr>
          <c:invertIfNegative val="0"/>
          <c:dPt>
            <c:idx val="9"/>
            <c:invertIfNegative val="0"/>
            <c:bubble3D val="0"/>
            <c:spPr>
              <a:solidFill>
                <a:schemeClr val="accent2"/>
              </a:solidFill>
              <a:ln>
                <a:noFill/>
              </a:ln>
              <a:effectLst/>
            </c:spPr>
            <c:extLst>
              <c:ext xmlns:c16="http://schemas.microsoft.com/office/drawing/2014/chart" uri="{C3380CC4-5D6E-409C-BE32-E72D297353CC}">
                <c16:uniqueId val="{00000002-CDC2-CF41-8514-B7258FC2EBEA}"/>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noFill/>
                    <a:latin typeface="AvenirNext LT Com Regular" panose="020B050302020202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1940s</c:v>
                </c:pt>
                <c:pt idx="1">
                  <c:v>1950s</c:v>
                </c:pt>
                <c:pt idx="2">
                  <c:v>1960s</c:v>
                </c:pt>
                <c:pt idx="3">
                  <c:v>1970s</c:v>
                </c:pt>
                <c:pt idx="4">
                  <c:v>1980s</c:v>
                </c:pt>
                <c:pt idx="5">
                  <c:v>1990s</c:v>
                </c:pt>
                <c:pt idx="6">
                  <c:v>2000s</c:v>
                </c:pt>
                <c:pt idx="7">
                  <c:v>2010s</c:v>
                </c:pt>
                <c:pt idx="8">
                  <c:v>2020 –
Dec 2023</c:v>
                </c:pt>
                <c:pt idx="9">
                  <c:v>Jan 1926 –
Dec 2023</c:v>
                </c:pt>
              </c:strCache>
            </c:strRef>
          </c:cat>
          <c:val>
            <c:numRef>
              <c:f>Sheet1!$C$2:$C$11</c:f>
              <c:numCache>
                <c:formatCode>0.0%</c:formatCode>
                <c:ptCount val="10"/>
                <c:pt idx="0">
                  <c:v>5.9943916558264032E-2</c:v>
                </c:pt>
                <c:pt idx="1">
                  <c:v>5.1248367033986719E-2</c:v>
                </c:pt>
                <c:pt idx="2">
                  <c:v>3.2936114943743711E-2</c:v>
                </c:pt>
                <c:pt idx="3">
                  <c:v>4.2092509692583047E-2</c:v>
                </c:pt>
                <c:pt idx="4">
                  <c:v>4.4366996511397971E-2</c:v>
                </c:pt>
                <c:pt idx="5">
                  <c:v>2.523911344225116E-2</c:v>
                </c:pt>
                <c:pt idx="6">
                  <c:v>1.8150426027282451E-2</c:v>
                </c:pt>
                <c:pt idx="7">
                  <c:v>2.1058310644104905E-2</c:v>
                </c:pt>
                <c:pt idx="8">
                  <c:v>1.6532746531073395E-2</c:v>
                </c:pt>
                <c:pt idx="9">
                  <c:v>3.8300000000000001E-2</c:v>
                </c:pt>
              </c:numCache>
            </c:numRef>
          </c:val>
          <c:extLst>
            <c:ext xmlns:c16="http://schemas.microsoft.com/office/drawing/2014/chart" uri="{C3380CC4-5D6E-409C-BE32-E72D297353CC}">
              <c16:uniqueId val="{00000003-CDC2-CF41-8514-B7258FC2EBEA}"/>
            </c:ext>
          </c:extLst>
        </c:ser>
        <c:dLbls>
          <c:showLegendKey val="0"/>
          <c:showVal val="1"/>
          <c:showCatName val="0"/>
          <c:showSerName val="0"/>
          <c:showPercent val="0"/>
          <c:showBubbleSize val="0"/>
        </c:dLbls>
        <c:gapWidth val="44"/>
        <c:overlap val="100"/>
        <c:axId val="635848639"/>
        <c:axId val="635899071"/>
      </c:barChart>
      <c:catAx>
        <c:axId val="635848639"/>
        <c:scaling>
          <c:orientation val="minMax"/>
        </c:scaling>
        <c:delete val="0"/>
        <c:axPos val="b"/>
        <c:numFmt formatCode="General" sourceLinked="1"/>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venirNext LT Com Cn" panose="020B0506020202020204" pitchFamily="34" charset="0"/>
                <a:ea typeface="+mn-ea"/>
                <a:cs typeface="+mn-cs"/>
              </a:defRPr>
            </a:pPr>
            <a:endParaRPr lang="en-US"/>
          </a:p>
        </c:txPr>
        <c:crossAx val="635899071"/>
        <c:crosses val="autoZero"/>
        <c:auto val="1"/>
        <c:lblAlgn val="ctr"/>
        <c:lblOffset val="0"/>
        <c:noMultiLvlLbl val="0"/>
      </c:catAx>
      <c:valAx>
        <c:axId val="635899071"/>
        <c:scaling>
          <c:orientation val="minMax"/>
          <c:max val="0.2"/>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venirNext LT Com Regular" panose="020B0503020202020204" pitchFamily="34" charset="0"/>
                <a:ea typeface="+mn-ea"/>
                <a:cs typeface="+mn-cs"/>
              </a:defRPr>
            </a:pPr>
            <a:endParaRPr lang="en-US"/>
          </a:p>
        </c:txPr>
        <c:crossAx val="635848639"/>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solidFill>
            <a:schemeClr val="tx1"/>
          </a:solidFill>
          <a:latin typeface="AvenirNext LT Com Regular" panose="020B0503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 of high dividend stocks vs. S&amp;P 500 (%)</c:v>
                </c:pt>
              </c:strCache>
            </c:strRef>
          </c:tx>
          <c:spPr>
            <a:ln w="19050" cap="rnd">
              <a:solidFill>
                <a:schemeClr val="accent1"/>
              </a:solidFill>
              <a:round/>
            </a:ln>
            <a:effectLst/>
          </c:spPr>
          <c:marker>
            <c:symbol val="none"/>
          </c:marker>
          <c:dPt>
            <c:idx val="478"/>
            <c:marker>
              <c:symbol val="none"/>
            </c:marker>
            <c:bubble3D val="0"/>
            <c:spPr>
              <a:ln w="19050" cap="rnd">
                <a:solidFill>
                  <a:schemeClr val="accent1"/>
                </a:solidFill>
                <a:round/>
              </a:ln>
              <a:effectLst/>
            </c:spPr>
            <c:extLst>
              <c:ext xmlns:c16="http://schemas.microsoft.com/office/drawing/2014/chart" uri="{C3380CC4-5D6E-409C-BE32-E72D297353CC}">
                <c16:uniqueId val="{00000001-0F43-E544-B93D-C20A83B0F3D9}"/>
              </c:ext>
            </c:extLst>
          </c:dPt>
          <c:cat>
            <c:numRef>
              <c:f>Sheet1!$A$2:$A$532</c:f>
              <c:numCache>
                <c:formatCode>[$-409]mmm\-yy;@</c:formatCode>
                <c:ptCount val="531"/>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45315</c:v>
                </c:pt>
                <c:pt idx="529">
                  <c:v>45346</c:v>
                </c:pt>
                <c:pt idx="530">
                  <c:v>45375</c:v>
                </c:pt>
              </c:numCache>
            </c:numRef>
          </c:cat>
          <c:val>
            <c:numRef>
              <c:f>Sheet1!$B$2:$B$532</c:f>
              <c:numCache>
                <c:formatCode>0.0</c:formatCode>
                <c:ptCount val="531"/>
                <c:pt idx="0">
                  <c:v>-11.3</c:v>
                </c:pt>
                <c:pt idx="1">
                  <c:v>-11.35</c:v>
                </c:pt>
                <c:pt idx="2">
                  <c:v>-18.34</c:v>
                </c:pt>
                <c:pt idx="3">
                  <c:v>-8.7899999999999991</c:v>
                </c:pt>
                <c:pt idx="4">
                  <c:v>-12.14</c:v>
                </c:pt>
                <c:pt idx="5">
                  <c:v>-15.35</c:v>
                </c:pt>
                <c:pt idx="6">
                  <c:v>-11.56</c:v>
                </c:pt>
                <c:pt idx="7">
                  <c:v>-11.06</c:v>
                </c:pt>
                <c:pt idx="8">
                  <c:v>-11.94</c:v>
                </c:pt>
                <c:pt idx="9">
                  <c:v>-13.99</c:v>
                </c:pt>
                <c:pt idx="10">
                  <c:v>-15.66</c:v>
                </c:pt>
                <c:pt idx="11">
                  <c:v>-14.62</c:v>
                </c:pt>
                <c:pt idx="12">
                  <c:v>-12.43</c:v>
                </c:pt>
                <c:pt idx="13">
                  <c:v>-18.989999999999998</c:v>
                </c:pt>
                <c:pt idx="14">
                  <c:v>-11.03</c:v>
                </c:pt>
                <c:pt idx="15">
                  <c:v>-11.96</c:v>
                </c:pt>
                <c:pt idx="16">
                  <c:v>-12.78</c:v>
                </c:pt>
                <c:pt idx="17">
                  <c:v>-10.33</c:v>
                </c:pt>
                <c:pt idx="18">
                  <c:v>-9.48</c:v>
                </c:pt>
                <c:pt idx="19">
                  <c:v>-8.8000000000000007</c:v>
                </c:pt>
                <c:pt idx="20">
                  <c:v>-5.71</c:v>
                </c:pt>
                <c:pt idx="21">
                  <c:v>-9.89</c:v>
                </c:pt>
                <c:pt idx="22">
                  <c:v>-3.84</c:v>
                </c:pt>
                <c:pt idx="23">
                  <c:v>-7.54</c:v>
                </c:pt>
                <c:pt idx="24">
                  <c:v>-7.26</c:v>
                </c:pt>
                <c:pt idx="25">
                  <c:v>-7.56</c:v>
                </c:pt>
                <c:pt idx="26">
                  <c:v>-12.44</c:v>
                </c:pt>
                <c:pt idx="27">
                  <c:v>-7.63</c:v>
                </c:pt>
                <c:pt idx="28">
                  <c:v>-8.4600000000000009</c:v>
                </c:pt>
                <c:pt idx="29">
                  <c:v>-11.8</c:v>
                </c:pt>
                <c:pt idx="30">
                  <c:v>-10.97</c:v>
                </c:pt>
                <c:pt idx="31">
                  <c:v>-9.5299999999999994</c:v>
                </c:pt>
                <c:pt idx="32">
                  <c:v>-11.07</c:v>
                </c:pt>
                <c:pt idx="33">
                  <c:v>-12.28</c:v>
                </c:pt>
                <c:pt idx="34">
                  <c:v>-15.89</c:v>
                </c:pt>
                <c:pt idx="35">
                  <c:v>-17.86</c:v>
                </c:pt>
                <c:pt idx="36">
                  <c:v>-11.3</c:v>
                </c:pt>
                <c:pt idx="37">
                  <c:v>-15.17</c:v>
                </c:pt>
                <c:pt idx="38">
                  <c:v>-19.010000000000002</c:v>
                </c:pt>
                <c:pt idx="39">
                  <c:v>-14.89</c:v>
                </c:pt>
                <c:pt idx="40">
                  <c:v>-11.07</c:v>
                </c:pt>
                <c:pt idx="41">
                  <c:v>-10.82</c:v>
                </c:pt>
                <c:pt idx="42">
                  <c:v>-12.04</c:v>
                </c:pt>
                <c:pt idx="43">
                  <c:v>-11.85</c:v>
                </c:pt>
                <c:pt idx="44">
                  <c:v>-8.57</c:v>
                </c:pt>
                <c:pt idx="45">
                  <c:v>-9.19</c:v>
                </c:pt>
                <c:pt idx="46">
                  <c:v>-8.66</c:v>
                </c:pt>
                <c:pt idx="47">
                  <c:v>-6.12</c:v>
                </c:pt>
                <c:pt idx="48">
                  <c:v>-10.25</c:v>
                </c:pt>
                <c:pt idx="49">
                  <c:v>-11.03</c:v>
                </c:pt>
                <c:pt idx="50">
                  <c:v>-12.77</c:v>
                </c:pt>
                <c:pt idx="51">
                  <c:v>-7.9</c:v>
                </c:pt>
                <c:pt idx="52">
                  <c:v>-9.3699999999999992</c:v>
                </c:pt>
                <c:pt idx="53">
                  <c:v>-13.37</c:v>
                </c:pt>
                <c:pt idx="54">
                  <c:v>-14</c:v>
                </c:pt>
                <c:pt idx="55">
                  <c:v>-12.37</c:v>
                </c:pt>
                <c:pt idx="56">
                  <c:v>-12.35</c:v>
                </c:pt>
                <c:pt idx="57">
                  <c:v>-10.9</c:v>
                </c:pt>
                <c:pt idx="58">
                  <c:v>-10.41</c:v>
                </c:pt>
                <c:pt idx="59">
                  <c:v>-9.61</c:v>
                </c:pt>
                <c:pt idx="60">
                  <c:v>-7.66</c:v>
                </c:pt>
                <c:pt idx="61">
                  <c:v>-7.5</c:v>
                </c:pt>
                <c:pt idx="62">
                  <c:v>-8.9</c:v>
                </c:pt>
                <c:pt idx="63">
                  <c:v>-8.82</c:v>
                </c:pt>
                <c:pt idx="64">
                  <c:v>-8.73</c:v>
                </c:pt>
                <c:pt idx="65">
                  <c:v>-10.39</c:v>
                </c:pt>
                <c:pt idx="66">
                  <c:v>-8.77</c:v>
                </c:pt>
                <c:pt idx="67">
                  <c:v>-5.19</c:v>
                </c:pt>
                <c:pt idx="68">
                  <c:v>-9.2100000000000009</c:v>
                </c:pt>
                <c:pt idx="69">
                  <c:v>-12.09</c:v>
                </c:pt>
                <c:pt idx="70">
                  <c:v>-10.3</c:v>
                </c:pt>
                <c:pt idx="71">
                  <c:v>-12.89</c:v>
                </c:pt>
                <c:pt idx="72">
                  <c:v>-11.86</c:v>
                </c:pt>
                <c:pt idx="73">
                  <c:v>-11.39</c:v>
                </c:pt>
                <c:pt idx="74">
                  <c:v>-10.8</c:v>
                </c:pt>
                <c:pt idx="75">
                  <c:v>-11.97</c:v>
                </c:pt>
                <c:pt idx="76">
                  <c:v>-9</c:v>
                </c:pt>
                <c:pt idx="77">
                  <c:v>-10.42</c:v>
                </c:pt>
                <c:pt idx="78">
                  <c:v>-11.36</c:v>
                </c:pt>
                <c:pt idx="79">
                  <c:v>-11.46</c:v>
                </c:pt>
                <c:pt idx="80">
                  <c:v>-13.29</c:v>
                </c:pt>
                <c:pt idx="81">
                  <c:v>-13.1</c:v>
                </c:pt>
                <c:pt idx="82">
                  <c:v>-7.8</c:v>
                </c:pt>
                <c:pt idx="83">
                  <c:v>-10.01</c:v>
                </c:pt>
                <c:pt idx="84">
                  <c:v>-8.7100000000000009</c:v>
                </c:pt>
                <c:pt idx="85">
                  <c:v>-17.46</c:v>
                </c:pt>
                <c:pt idx="86">
                  <c:v>-13.75</c:v>
                </c:pt>
                <c:pt idx="87">
                  <c:v>-13.67</c:v>
                </c:pt>
                <c:pt idx="88">
                  <c:v>-13.26</c:v>
                </c:pt>
                <c:pt idx="89">
                  <c:v>-14.21</c:v>
                </c:pt>
                <c:pt idx="90">
                  <c:v>-15.82</c:v>
                </c:pt>
                <c:pt idx="91">
                  <c:v>-10.35</c:v>
                </c:pt>
                <c:pt idx="92">
                  <c:v>-10.89</c:v>
                </c:pt>
                <c:pt idx="93">
                  <c:v>-12.6</c:v>
                </c:pt>
                <c:pt idx="94">
                  <c:v>-11.56</c:v>
                </c:pt>
                <c:pt idx="95">
                  <c:v>-13.48</c:v>
                </c:pt>
                <c:pt idx="96">
                  <c:v>-14.78</c:v>
                </c:pt>
                <c:pt idx="97">
                  <c:v>-11.75</c:v>
                </c:pt>
                <c:pt idx="98">
                  <c:v>-12.01</c:v>
                </c:pt>
                <c:pt idx="99">
                  <c:v>-12.16</c:v>
                </c:pt>
                <c:pt idx="100">
                  <c:v>-12.01</c:v>
                </c:pt>
                <c:pt idx="101">
                  <c:v>-11.03</c:v>
                </c:pt>
                <c:pt idx="102">
                  <c:v>-11.33</c:v>
                </c:pt>
                <c:pt idx="103">
                  <c:v>-10.96</c:v>
                </c:pt>
                <c:pt idx="104">
                  <c:v>-9.91</c:v>
                </c:pt>
                <c:pt idx="105">
                  <c:v>-11.44</c:v>
                </c:pt>
                <c:pt idx="106">
                  <c:v>-12.07</c:v>
                </c:pt>
                <c:pt idx="107">
                  <c:v>-9.1999999999999993</c:v>
                </c:pt>
                <c:pt idx="108">
                  <c:v>-8.59</c:v>
                </c:pt>
                <c:pt idx="109">
                  <c:v>-9.32</c:v>
                </c:pt>
                <c:pt idx="110">
                  <c:v>-9.06</c:v>
                </c:pt>
                <c:pt idx="111">
                  <c:v>-9.11</c:v>
                </c:pt>
                <c:pt idx="112">
                  <c:v>-12.04</c:v>
                </c:pt>
                <c:pt idx="113">
                  <c:v>-9.86</c:v>
                </c:pt>
                <c:pt idx="114">
                  <c:v>-11.7</c:v>
                </c:pt>
                <c:pt idx="115">
                  <c:v>-10.24</c:v>
                </c:pt>
                <c:pt idx="116">
                  <c:v>-14.88</c:v>
                </c:pt>
                <c:pt idx="117">
                  <c:v>-12.72</c:v>
                </c:pt>
                <c:pt idx="118">
                  <c:v>-10.97</c:v>
                </c:pt>
                <c:pt idx="119">
                  <c:v>-12.63</c:v>
                </c:pt>
                <c:pt idx="120">
                  <c:v>-12.34</c:v>
                </c:pt>
                <c:pt idx="121">
                  <c:v>-15.97</c:v>
                </c:pt>
                <c:pt idx="122">
                  <c:v>-13.27</c:v>
                </c:pt>
                <c:pt idx="123">
                  <c:v>-13.3</c:v>
                </c:pt>
                <c:pt idx="124">
                  <c:v>-15.88</c:v>
                </c:pt>
                <c:pt idx="125">
                  <c:v>-15.67</c:v>
                </c:pt>
                <c:pt idx="126">
                  <c:v>-16.54</c:v>
                </c:pt>
                <c:pt idx="127">
                  <c:v>-13.05</c:v>
                </c:pt>
                <c:pt idx="128">
                  <c:v>-19.420000000000002</c:v>
                </c:pt>
                <c:pt idx="129">
                  <c:v>-11.07</c:v>
                </c:pt>
                <c:pt idx="130">
                  <c:v>-9.4499999999999993</c:v>
                </c:pt>
                <c:pt idx="131">
                  <c:v>-6.85</c:v>
                </c:pt>
                <c:pt idx="132">
                  <c:v>-12.57</c:v>
                </c:pt>
                <c:pt idx="133">
                  <c:v>-12.28</c:v>
                </c:pt>
                <c:pt idx="134">
                  <c:v>-11.73</c:v>
                </c:pt>
                <c:pt idx="135">
                  <c:v>-16.73</c:v>
                </c:pt>
                <c:pt idx="136">
                  <c:v>-11.8</c:v>
                </c:pt>
                <c:pt idx="137">
                  <c:v>-14.09</c:v>
                </c:pt>
                <c:pt idx="138">
                  <c:v>-8.4700000000000006</c:v>
                </c:pt>
                <c:pt idx="139">
                  <c:v>-12.87</c:v>
                </c:pt>
                <c:pt idx="140">
                  <c:v>-11.7</c:v>
                </c:pt>
                <c:pt idx="141">
                  <c:v>-12.37</c:v>
                </c:pt>
                <c:pt idx="142">
                  <c:v>-11.26</c:v>
                </c:pt>
                <c:pt idx="143">
                  <c:v>-13.71</c:v>
                </c:pt>
                <c:pt idx="144">
                  <c:v>-12.96</c:v>
                </c:pt>
                <c:pt idx="145">
                  <c:v>-12.35</c:v>
                </c:pt>
                <c:pt idx="146">
                  <c:v>-11.91</c:v>
                </c:pt>
                <c:pt idx="147">
                  <c:v>-13.01</c:v>
                </c:pt>
                <c:pt idx="148">
                  <c:v>-14.68</c:v>
                </c:pt>
                <c:pt idx="149">
                  <c:v>-14.27</c:v>
                </c:pt>
                <c:pt idx="150">
                  <c:v>-15.81</c:v>
                </c:pt>
                <c:pt idx="151">
                  <c:v>-11.53</c:v>
                </c:pt>
                <c:pt idx="152">
                  <c:v>-12.92</c:v>
                </c:pt>
                <c:pt idx="153">
                  <c:v>-11.29</c:v>
                </c:pt>
                <c:pt idx="154">
                  <c:v>-13.53</c:v>
                </c:pt>
                <c:pt idx="155">
                  <c:v>-14.42</c:v>
                </c:pt>
                <c:pt idx="156">
                  <c:v>-11.52</c:v>
                </c:pt>
                <c:pt idx="157">
                  <c:v>-12</c:v>
                </c:pt>
                <c:pt idx="158">
                  <c:v>-5.98</c:v>
                </c:pt>
                <c:pt idx="159">
                  <c:v>-13.65</c:v>
                </c:pt>
                <c:pt idx="160">
                  <c:v>-11.45</c:v>
                </c:pt>
                <c:pt idx="161">
                  <c:v>-9.33</c:v>
                </c:pt>
                <c:pt idx="162">
                  <c:v>-10.67</c:v>
                </c:pt>
                <c:pt idx="163">
                  <c:v>-10.49</c:v>
                </c:pt>
                <c:pt idx="164">
                  <c:v>-10.38</c:v>
                </c:pt>
                <c:pt idx="165">
                  <c:v>-10.83</c:v>
                </c:pt>
                <c:pt idx="166">
                  <c:v>-9.23</c:v>
                </c:pt>
                <c:pt idx="167">
                  <c:v>-9.7899999999999991</c:v>
                </c:pt>
                <c:pt idx="168">
                  <c:v>-6.41</c:v>
                </c:pt>
                <c:pt idx="169">
                  <c:v>-9.35</c:v>
                </c:pt>
                <c:pt idx="170">
                  <c:v>-5.96</c:v>
                </c:pt>
                <c:pt idx="171">
                  <c:v>-7.49</c:v>
                </c:pt>
                <c:pt idx="172">
                  <c:v>-7.17</c:v>
                </c:pt>
                <c:pt idx="173">
                  <c:v>-7.22</c:v>
                </c:pt>
                <c:pt idx="174">
                  <c:v>-11.52</c:v>
                </c:pt>
                <c:pt idx="175">
                  <c:v>-7.29</c:v>
                </c:pt>
                <c:pt idx="176">
                  <c:v>-11.04</c:v>
                </c:pt>
                <c:pt idx="177">
                  <c:v>-9.9499999999999993</c:v>
                </c:pt>
                <c:pt idx="178">
                  <c:v>-15.26</c:v>
                </c:pt>
                <c:pt idx="179">
                  <c:v>-16.16</c:v>
                </c:pt>
                <c:pt idx="180">
                  <c:v>-17.010000000000002</c:v>
                </c:pt>
                <c:pt idx="181">
                  <c:v>-15.2</c:v>
                </c:pt>
                <c:pt idx="182">
                  <c:v>-15.47</c:v>
                </c:pt>
                <c:pt idx="183">
                  <c:v>-15.81</c:v>
                </c:pt>
                <c:pt idx="184">
                  <c:v>-11.91</c:v>
                </c:pt>
                <c:pt idx="185">
                  <c:v>-12.46</c:v>
                </c:pt>
                <c:pt idx="186">
                  <c:v>-13.16</c:v>
                </c:pt>
                <c:pt idx="187">
                  <c:v>-13.31</c:v>
                </c:pt>
                <c:pt idx="188">
                  <c:v>-10.87</c:v>
                </c:pt>
                <c:pt idx="189">
                  <c:v>-12.44</c:v>
                </c:pt>
                <c:pt idx="190">
                  <c:v>-13.76</c:v>
                </c:pt>
                <c:pt idx="191">
                  <c:v>-14.89</c:v>
                </c:pt>
                <c:pt idx="192">
                  <c:v>-14.48</c:v>
                </c:pt>
                <c:pt idx="193">
                  <c:v>-9.18</c:v>
                </c:pt>
                <c:pt idx="194">
                  <c:v>-9.99</c:v>
                </c:pt>
                <c:pt idx="195">
                  <c:v>-11.51</c:v>
                </c:pt>
                <c:pt idx="196">
                  <c:v>-15.48</c:v>
                </c:pt>
                <c:pt idx="197">
                  <c:v>-15.31</c:v>
                </c:pt>
                <c:pt idx="198">
                  <c:v>-10.96</c:v>
                </c:pt>
                <c:pt idx="199">
                  <c:v>-12.65</c:v>
                </c:pt>
                <c:pt idx="200">
                  <c:v>-13.92</c:v>
                </c:pt>
                <c:pt idx="201">
                  <c:v>-14.35</c:v>
                </c:pt>
                <c:pt idx="202">
                  <c:v>-14.67</c:v>
                </c:pt>
                <c:pt idx="203">
                  <c:v>-12.2</c:v>
                </c:pt>
                <c:pt idx="204">
                  <c:v>-6.29</c:v>
                </c:pt>
                <c:pt idx="205">
                  <c:v>-6.24</c:v>
                </c:pt>
                <c:pt idx="206">
                  <c:v>-7.44</c:v>
                </c:pt>
                <c:pt idx="207">
                  <c:v>-6.91</c:v>
                </c:pt>
                <c:pt idx="208">
                  <c:v>-6.8</c:v>
                </c:pt>
                <c:pt idx="209">
                  <c:v>-5.63</c:v>
                </c:pt>
                <c:pt idx="210">
                  <c:v>-6.24</c:v>
                </c:pt>
                <c:pt idx="211">
                  <c:v>-5.63</c:v>
                </c:pt>
                <c:pt idx="212">
                  <c:v>-6.98</c:v>
                </c:pt>
                <c:pt idx="213">
                  <c:v>-5.54</c:v>
                </c:pt>
                <c:pt idx="214">
                  <c:v>-6.06</c:v>
                </c:pt>
                <c:pt idx="215">
                  <c:v>-4.4400000000000004</c:v>
                </c:pt>
                <c:pt idx="216">
                  <c:v>-9.58</c:v>
                </c:pt>
                <c:pt idx="217">
                  <c:v>-11.55</c:v>
                </c:pt>
                <c:pt idx="218">
                  <c:v>-9.61</c:v>
                </c:pt>
                <c:pt idx="219">
                  <c:v>-6.16</c:v>
                </c:pt>
                <c:pt idx="220">
                  <c:v>-7.77</c:v>
                </c:pt>
                <c:pt idx="221">
                  <c:v>-8.5399999999999991</c:v>
                </c:pt>
                <c:pt idx="222">
                  <c:v>-12.24</c:v>
                </c:pt>
                <c:pt idx="223">
                  <c:v>-15.94</c:v>
                </c:pt>
                <c:pt idx="224">
                  <c:v>-18.850000000000001</c:v>
                </c:pt>
                <c:pt idx="225">
                  <c:v>-16.079999999999998</c:v>
                </c:pt>
                <c:pt idx="226">
                  <c:v>-12.22</c:v>
                </c:pt>
                <c:pt idx="227">
                  <c:v>-15.77</c:v>
                </c:pt>
                <c:pt idx="228">
                  <c:v>-18.760000000000002</c:v>
                </c:pt>
                <c:pt idx="229">
                  <c:v>-19.100000000000001</c:v>
                </c:pt>
                <c:pt idx="230">
                  <c:v>-20.37</c:v>
                </c:pt>
                <c:pt idx="231">
                  <c:v>-20.36</c:v>
                </c:pt>
                <c:pt idx="232">
                  <c:v>-18.420000000000002</c:v>
                </c:pt>
                <c:pt idx="233">
                  <c:v>-19.5</c:v>
                </c:pt>
                <c:pt idx="234">
                  <c:v>-21.1</c:v>
                </c:pt>
                <c:pt idx="235">
                  <c:v>-20.75</c:v>
                </c:pt>
                <c:pt idx="236">
                  <c:v>-24.11</c:v>
                </c:pt>
                <c:pt idx="237">
                  <c:v>-24.32</c:v>
                </c:pt>
                <c:pt idx="238">
                  <c:v>-26.21</c:v>
                </c:pt>
                <c:pt idx="239">
                  <c:v>-31.9</c:v>
                </c:pt>
                <c:pt idx="240">
                  <c:v>-33.6</c:v>
                </c:pt>
                <c:pt idx="241">
                  <c:v>-32.22</c:v>
                </c:pt>
                <c:pt idx="242">
                  <c:v>-30.95</c:v>
                </c:pt>
                <c:pt idx="243">
                  <c:v>-27.55</c:v>
                </c:pt>
                <c:pt idx="244">
                  <c:v>-28.27</c:v>
                </c:pt>
                <c:pt idx="245">
                  <c:v>-34.28</c:v>
                </c:pt>
                <c:pt idx="246">
                  <c:v>-31.45</c:v>
                </c:pt>
                <c:pt idx="247">
                  <c:v>-27.33</c:v>
                </c:pt>
                <c:pt idx="248">
                  <c:v>-28.99</c:v>
                </c:pt>
                <c:pt idx="249">
                  <c:v>-27.94</c:v>
                </c:pt>
                <c:pt idx="250">
                  <c:v>-24.64</c:v>
                </c:pt>
                <c:pt idx="251">
                  <c:v>-25.95</c:v>
                </c:pt>
                <c:pt idx="252">
                  <c:v>-27.24</c:v>
                </c:pt>
                <c:pt idx="253">
                  <c:v>-23.32</c:v>
                </c:pt>
                <c:pt idx="254">
                  <c:v>-21.67</c:v>
                </c:pt>
                <c:pt idx="255">
                  <c:v>-20</c:v>
                </c:pt>
                <c:pt idx="256">
                  <c:v>-20.05</c:v>
                </c:pt>
                <c:pt idx="257">
                  <c:v>-17.760000000000002</c:v>
                </c:pt>
                <c:pt idx="258">
                  <c:v>-20.28</c:v>
                </c:pt>
                <c:pt idx="259">
                  <c:v>-17.55</c:v>
                </c:pt>
                <c:pt idx="260">
                  <c:v>-15.31</c:v>
                </c:pt>
                <c:pt idx="261">
                  <c:v>-13.47</c:v>
                </c:pt>
                <c:pt idx="262">
                  <c:v>-17.2</c:v>
                </c:pt>
                <c:pt idx="263">
                  <c:v>-15.22</c:v>
                </c:pt>
                <c:pt idx="264">
                  <c:v>-13.39</c:v>
                </c:pt>
                <c:pt idx="265">
                  <c:v>-8.7100000000000009</c:v>
                </c:pt>
                <c:pt idx="266">
                  <c:v>-8.69</c:v>
                </c:pt>
                <c:pt idx="267">
                  <c:v>-8.3699999999999992</c:v>
                </c:pt>
                <c:pt idx="268">
                  <c:v>-11.12</c:v>
                </c:pt>
                <c:pt idx="269">
                  <c:v>-8.8699999999999992</c:v>
                </c:pt>
                <c:pt idx="270">
                  <c:v>-14.48</c:v>
                </c:pt>
                <c:pt idx="271">
                  <c:v>-14.89</c:v>
                </c:pt>
                <c:pt idx="272">
                  <c:v>-21.76</c:v>
                </c:pt>
                <c:pt idx="273">
                  <c:v>-16.61</c:v>
                </c:pt>
                <c:pt idx="274">
                  <c:v>-10.29</c:v>
                </c:pt>
                <c:pt idx="275">
                  <c:v>-12.43</c:v>
                </c:pt>
                <c:pt idx="276">
                  <c:v>-16.18</c:v>
                </c:pt>
                <c:pt idx="277">
                  <c:v>-14.45</c:v>
                </c:pt>
                <c:pt idx="278">
                  <c:v>-15.52</c:v>
                </c:pt>
                <c:pt idx="279">
                  <c:v>-18.170000000000002</c:v>
                </c:pt>
                <c:pt idx="280">
                  <c:v>-14.64</c:v>
                </c:pt>
                <c:pt idx="281">
                  <c:v>-13.61</c:v>
                </c:pt>
                <c:pt idx="282">
                  <c:v>-13.19</c:v>
                </c:pt>
                <c:pt idx="283">
                  <c:v>-12.87</c:v>
                </c:pt>
                <c:pt idx="284">
                  <c:v>-9.23</c:v>
                </c:pt>
                <c:pt idx="285">
                  <c:v>-9.73</c:v>
                </c:pt>
                <c:pt idx="286">
                  <c:v>-11.39</c:v>
                </c:pt>
                <c:pt idx="287">
                  <c:v>-11.25</c:v>
                </c:pt>
                <c:pt idx="288">
                  <c:v>-11.01</c:v>
                </c:pt>
                <c:pt idx="289">
                  <c:v>-6.28</c:v>
                </c:pt>
                <c:pt idx="290">
                  <c:v>-7.1</c:v>
                </c:pt>
                <c:pt idx="291">
                  <c:v>-4.16</c:v>
                </c:pt>
                <c:pt idx="292">
                  <c:v>-5.59</c:v>
                </c:pt>
                <c:pt idx="293">
                  <c:v>-6.57</c:v>
                </c:pt>
                <c:pt idx="294">
                  <c:v>-5.13</c:v>
                </c:pt>
                <c:pt idx="295">
                  <c:v>-4.83</c:v>
                </c:pt>
                <c:pt idx="296">
                  <c:v>-5.74</c:v>
                </c:pt>
                <c:pt idx="297">
                  <c:v>-11</c:v>
                </c:pt>
                <c:pt idx="298">
                  <c:v>-5.47</c:v>
                </c:pt>
                <c:pt idx="299">
                  <c:v>-6.5</c:v>
                </c:pt>
                <c:pt idx="300">
                  <c:v>-4.78</c:v>
                </c:pt>
                <c:pt idx="301">
                  <c:v>-3.17</c:v>
                </c:pt>
                <c:pt idx="302">
                  <c:v>-3.7</c:v>
                </c:pt>
                <c:pt idx="303">
                  <c:v>-5.54</c:v>
                </c:pt>
                <c:pt idx="304">
                  <c:v>-4.4000000000000004</c:v>
                </c:pt>
                <c:pt idx="305">
                  <c:v>-5.32</c:v>
                </c:pt>
                <c:pt idx="306">
                  <c:v>-5.31</c:v>
                </c:pt>
                <c:pt idx="307">
                  <c:v>-3.61</c:v>
                </c:pt>
                <c:pt idx="308">
                  <c:v>-5.5</c:v>
                </c:pt>
                <c:pt idx="309">
                  <c:v>-5.7</c:v>
                </c:pt>
                <c:pt idx="310">
                  <c:v>-6.93</c:v>
                </c:pt>
                <c:pt idx="311">
                  <c:v>-7.95</c:v>
                </c:pt>
                <c:pt idx="312">
                  <c:v>-8.31</c:v>
                </c:pt>
                <c:pt idx="313">
                  <c:v>-8.1300000000000008</c:v>
                </c:pt>
                <c:pt idx="314">
                  <c:v>-4.96</c:v>
                </c:pt>
                <c:pt idx="315">
                  <c:v>-8.17</c:v>
                </c:pt>
                <c:pt idx="316">
                  <c:v>-6.66</c:v>
                </c:pt>
                <c:pt idx="317">
                  <c:v>-7.48</c:v>
                </c:pt>
                <c:pt idx="318">
                  <c:v>-5.36</c:v>
                </c:pt>
                <c:pt idx="319">
                  <c:v>-4.33</c:v>
                </c:pt>
                <c:pt idx="320">
                  <c:v>-4.9400000000000004</c:v>
                </c:pt>
                <c:pt idx="321">
                  <c:v>-2.36</c:v>
                </c:pt>
                <c:pt idx="322">
                  <c:v>-3.3</c:v>
                </c:pt>
                <c:pt idx="323">
                  <c:v>-3.67</c:v>
                </c:pt>
                <c:pt idx="324">
                  <c:v>-4.93</c:v>
                </c:pt>
                <c:pt idx="325">
                  <c:v>-7.72</c:v>
                </c:pt>
                <c:pt idx="326">
                  <c:v>-7.45</c:v>
                </c:pt>
                <c:pt idx="327">
                  <c:v>-5.31</c:v>
                </c:pt>
                <c:pt idx="328">
                  <c:v>-6.95</c:v>
                </c:pt>
                <c:pt idx="329">
                  <c:v>-5.65</c:v>
                </c:pt>
                <c:pt idx="330">
                  <c:v>-7.25</c:v>
                </c:pt>
                <c:pt idx="331">
                  <c:v>-4.79</c:v>
                </c:pt>
                <c:pt idx="332">
                  <c:v>-4.91</c:v>
                </c:pt>
                <c:pt idx="333">
                  <c:v>-6.74</c:v>
                </c:pt>
                <c:pt idx="334">
                  <c:v>-9.18</c:v>
                </c:pt>
                <c:pt idx="335">
                  <c:v>-9.27</c:v>
                </c:pt>
                <c:pt idx="336">
                  <c:v>-7.86</c:v>
                </c:pt>
                <c:pt idx="337">
                  <c:v>-6.4</c:v>
                </c:pt>
                <c:pt idx="338">
                  <c:v>-9.44</c:v>
                </c:pt>
                <c:pt idx="339">
                  <c:v>-11.21</c:v>
                </c:pt>
                <c:pt idx="340">
                  <c:v>-5.74</c:v>
                </c:pt>
                <c:pt idx="341">
                  <c:v>-6.65</c:v>
                </c:pt>
                <c:pt idx="342">
                  <c:v>-9.18</c:v>
                </c:pt>
                <c:pt idx="343">
                  <c:v>-6.43</c:v>
                </c:pt>
                <c:pt idx="344">
                  <c:v>-5.41</c:v>
                </c:pt>
                <c:pt idx="345">
                  <c:v>-10.48</c:v>
                </c:pt>
                <c:pt idx="346">
                  <c:v>-10.89</c:v>
                </c:pt>
                <c:pt idx="347">
                  <c:v>-7.49</c:v>
                </c:pt>
                <c:pt idx="348">
                  <c:v>-8.09</c:v>
                </c:pt>
                <c:pt idx="349">
                  <c:v>-11.8</c:v>
                </c:pt>
                <c:pt idx="350">
                  <c:v>-9.27</c:v>
                </c:pt>
                <c:pt idx="351">
                  <c:v>-5.08</c:v>
                </c:pt>
                <c:pt idx="352">
                  <c:v>-2.57</c:v>
                </c:pt>
                <c:pt idx="353">
                  <c:v>-6.83</c:v>
                </c:pt>
                <c:pt idx="354">
                  <c:v>-7.07</c:v>
                </c:pt>
                <c:pt idx="355">
                  <c:v>-2.3199999999999998</c:v>
                </c:pt>
                <c:pt idx="356">
                  <c:v>-5.13</c:v>
                </c:pt>
                <c:pt idx="357">
                  <c:v>-4.18</c:v>
                </c:pt>
                <c:pt idx="358">
                  <c:v>-6.41</c:v>
                </c:pt>
                <c:pt idx="359">
                  <c:v>-3.74</c:v>
                </c:pt>
                <c:pt idx="360">
                  <c:v>-4.63</c:v>
                </c:pt>
                <c:pt idx="361">
                  <c:v>-4.13</c:v>
                </c:pt>
                <c:pt idx="362">
                  <c:v>-7.19</c:v>
                </c:pt>
                <c:pt idx="363">
                  <c:v>-8.81</c:v>
                </c:pt>
                <c:pt idx="364">
                  <c:v>-6.72</c:v>
                </c:pt>
                <c:pt idx="365">
                  <c:v>-5.73</c:v>
                </c:pt>
                <c:pt idx="366">
                  <c:v>-3.87</c:v>
                </c:pt>
                <c:pt idx="367">
                  <c:v>-7.03</c:v>
                </c:pt>
                <c:pt idx="368">
                  <c:v>-7.94</c:v>
                </c:pt>
                <c:pt idx="369">
                  <c:v>-5.37</c:v>
                </c:pt>
                <c:pt idx="370">
                  <c:v>-4.37</c:v>
                </c:pt>
                <c:pt idx="371">
                  <c:v>-4.92</c:v>
                </c:pt>
                <c:pt idx="372">
                  <c:v>-5.85</c:v>
                </c:pt>
                <c:pt idx="373">
                  <c:v>-4.41</c:v>
                </c:pt>
                <c:pt idx="374">
                  <c:v>-4.82</c:v>
                </c:pt>
                <c:pt idx="375">
                  <c:v>-4.18</c:v>
                </c:pt>
                <c:pt idx="376">
                  <c:v>-1.62</c:v>
                </c:pt>
                <c:pt idx="377">
                  <c:v>-3.82</c:v>
                </c:pt>
                <c:pt idx="378">
                  <c:v>-5.3</c:v>
                </c:pt>
                <c:pt idx="379">
                  <c:v>-4.57</c:v>
                </c:pt>
                <c:pt idx="380">
                  <c:v>-4.99</c:v>
                </c:pt>
                <c:pt idx="381">
                  <c:v>-0.68</c:v>
                </c:pt>
                <c:pt idx="382">
                  <c:v>-5.04</c:v>
                </c:pt>
                <c:pt idx="383">
                  <c:v>-5.47</c:v>
                </c:pt>
                <c:pt idx="384">
                  <c:v>-3.69</c:v>
                </c:pt>
                <c:pt idx="385">
                  <c:v>-3.72</c:v>
                </c:pt>
                <c:pt idx="386">
                  <c:v>-2.38</c:v>
                </c:pt>
                <c:pt idx="387">
                  <c:v>-4.7</c:v>
                </c:pt>
                <c:pt idx="388">
                  <c:v>-2.59</c:v>
                </c:pt>
                <c:pt idx="389">
                  <c:v>-3.31</c:v>
                </c:pt>
                <c:pt idx="390">
                  <c:v>-1.38</c:v>
                </c:pt>
                <c:pt idx="391">
                  <c:v>-3.08</c:v>
                </c:pt>
                <c:pt idx="392">
                  <c:v>-1.0900000000000001</c:v>
                </c:pt>
                <c:pt idx="393">
                  <c:v>-0.46</c:v>
                </c:pt>
                <c:pt idx="394">
                  <c:v>-3.95</c:v>
                </c:pt>
                <c:pt idx="395">
                  <c:v>-2.95</c:v>
                </c:pt>
                <c:pt idx="396">
                  <c:v>-8.52</c:v>
                </c:pt>
                <c:pt idx="397">
                  <c:v>-4.5999999999999996</c:v>
                </c:pt>
                <c:pt idx="398">
                  <c:v>-3.83</c:v>
                </c:pt>
                <c:pt idx="399">
                  <c:v>0.03</c:v>
                </c:pt>
                <c:pt idx="400">
                  <c:v>-3.15</c:v>
                </c:pt>
                <c:pt idx="401">
                  <c:v>-2.4300000000000002</c:v>
                </c:pt>
                <c:pt idx="402">
                  <c:v>-4.93</c:v>
                </c:pt>
                <c:pt idx="403">
                  <c:v>-5.87</c:v>
                </c:pt>
                <c:pt idx="404">
                  <c:v>-8.25</c:v>
                </c:pt>
                <c:pt idx="405">
                  <c:v>-7.49</c:v>
                </c:pt>
                <c:pt idx="406">
                  <c:v>-7.05</c:v>
                </c:pt>
                <c:pt idx="407">
                  <c:v>-7.06</c:v>
                </c:pt>
                <c:pt idx="408">
                  <c:v>-8.33</c:v>
                </c:pt>
                <c:pt idx="409">
                  <c:v>-6.81</c:v>
                </c:pt>
                <c:pt idx="410">
                  <c:v>-3.9</c:v>
                </c:pt>
                <c:pt idx="411">
                  <c:v>-2.93</c:v>
                </c:pt>
                <c:pt idx="412">
                  <c:v>-4.84</c:v>
                </c:pt>
                <c:pt idx="413">
                  <c:v>-7.35</c:v>
                </c:pt>
                <c:pt idx="414">
                  <c:v>-4.9400000000000004</c:v>
                </c:pt>
                <c:pt idx="415">
                  <c:v>-3.67</c:v>
                </c:pt>
                <c:pt idx="416">
                  <c:v>-3.32</c:v>
                </c:pt>
                <c:pt idx="417">
                  <c:v>-0.17</c:v>
                </c:pt>
                <c:pt idx="418">
                  <c:v>-1.65</c:v>
                </c:pt>
                <c:pt idx="419">
                  <c:v>-3.52</c:v>
                </c:pt>
                <c:pt idx="420">
                  <c:v>-5.68</c:v>
                </c:pt>
                <c:pt idx="421">
                  <c:v>-3.51</c:v>
                </c:pt>
                <c:pt idx="422">
                  <c:v>-7.1</c:v>
                </c:pt>
                <c:pt idx="423">
                  <c:v>-4.2300000000000004</c:v>
                </c:pt>
                <c:pt idx="424">
                  <c:v>-3.79</c:v>
                </c:pt>
                <c:pt idx="425">
                  <c:v>-7.57</c:v>
                </c:pt>
                <c:pt idx="426">
                  <c:v>-6.18</c:v>
                </c:pt>
                <c:pt idx="427">
                  <c:v>-5.16</c:v>
                </c:pt>
                <c:pt idx="428">
                  <c:v>-13.52</c:v>
                </c:pt>
                <c:pt idx="429">
                  <c:v>-11.01</c:v>
                </c:pt>
                <c:pt idx="430">
                  <c:v>-7</c:v>
                </c:pt>
                <c:pt idx="431">
                  <c:v>-7.68</c:v>
                </c:pt>
                <c:pt idx="432">
                  <c:v>-18.68</c:v>
                </c:pt>
                <c:pt idx="433">
                  <c:v>-16.829999999999998</c:v>
                </c:pt>
                <c:pt idx="434">
                  <c:v>-17.440000000000001</c:v>
                </c:pt>
                <c:pt idx="435">
                  <c:v>-12.57</c:v>
                </c:pt>
                <c:pt idx="436">
                  <c:v>-18.46</c:v>
                </c:pt>
                <c:pt idx="437">
                  <c:v>-14.72</c:v>
                </c:pt>
                <c:pt idx="438">
                  <c:v>-15.51</c:v>
                </c:pt>
                <c:pt idx="439">
                  <c:v>-19.079999999999998</c:v>
                </c:pt>
                <c:pt idx="440">
                  <c:v>-19.02</c:v>
                </c:pt>
                <c:pt idx="441">
                  <c:v>-10.23</c:v>
                </c:pt>
                <c:pt idx="442">
                  <c:v>-10.35</c:v>
                </c:pt>
                <c:pt idx="443">
                  <c:v>-8.75</c:v>
                </c:pt>
                <c:pt idx="444">
                  <c:v>-8.1999999999999993</c:v>
                </c:pt>
                <c:pt idx="445">
                  <c:v>-9.56</c:v>
                </c:pt>
                <c:pt idx="446">
                  <c:v>-8.76</c:v>
                </c:pt>
                <c:pt idx="447">
                  <c:v>-9.0299999999999994</c:v>
                </c:pt>
                <c:pt idx="448">
                  <c:v>-12.04</c:v>
                </c:pt>
                <c:pt idx="449">
                  <c:v>-9.2100000000000009</c:v>
                </c:pt>
                <c:pt idx="450">
                  <c:v>-9.67</c:v>
                </c:pt>
                <c:pt idx="451">
                  <c:v>-16.68</c:v>
                </c:pt>
                <c:pt idx="452">
                  <c:v>-13.89</c:v>
                </c:pt>
                <c:pt idx="453">
                  <c:v>-22.24</c:v>
                </c:pt>
                <c:pt idx="454">
                  <c:v>-19.36</c:v>
                </c:pt>
                <c:pt idx="455">
                  <c:v>-19.47</c:v>
                </c:pt>
                <c:pt idx="456">
                  <c:v>-17.84</c:v>
                </c:pt>
                <c:pt idx="457">
                  <c:v>-16.61</c:v>
                </c:pt>
                <c:pt idx="458">
                  <c:v>-12.56</c:v>
                </c:pt>
                <c:pt idx="459">
                  <c:v>-14.95</c:v>
                </c:pt>
                <c:pt idx="460">
                  <c:v>-16.28</c:v>
                </c:pt>
                <c:pt idx="461">
                  <c:v>-16.09</c:v>
                </c:pt>
                <c:pt idx="462">
                  <c:v>-20</c:v>
                </c:pt>
                <c:pt idx="463">
                  <c:v>-19.78</c:v>
                </c:pt>
                <c:pt idx="464">
                  <c:v>-22.69</c:v>
                </c:pt>
                <c:pt idx="465">
                  <c:v>-19.8</c:v>
                </c:pt>
                <c:pt idx="466">
                  <c:v>-20.91</c:v>
                </c:pt>
                <c:pt idx="467">
                  <c:v>-28.45</c:v>
                </c:pt>
                <c:pt idx="468">
                  <c:v>-28.67</c:v>
                </c:pt>
                <c:pt idx="469">
                  <c:v>-23.93</c:v>
                </c:pt>
                <c:pt idx="470">
                  <c:v>-28.18</c:v>
                </c:pt>
                <c:pt idx="471">
                  <c:v>-23.28</c:v>
                </c:pt>
                <c:pt idx="472">
                  <c:v>-29.31</c:v>
                </c:pt>
                <c:pt idx="473">
                  <c:v>-25.8</c:v>
                </c:pt>
                <c:pt idx="474">
                  <c:v>-29.36</c:v>
                </c:pt>
                <c:pt idx="475">
                  <c:v>-32.51</c:v>
                </c:pt>
                <c:pt idx="476">
                  <c:v>-28.67</c:v>
                </c:pt>
                <c:pt idx="477">
                  <c:v>-25.72</c:v>
                </c:pt>
                <c:pt idx="478">
                  <c:v>-26.05</c:v>
                </c:pt>
                <c:pt idx="479">
                  <c:v>-28.6</c:v>
                </c:pt>
                <c:pt idx="480">
                  <c:v>-32.19</c:v>
                </c:pt>
                <c:pt idx="481">
                  <c:v>-27.7</c:v>
                </c:pt>
                <c:pt idx="482">
                  <c:v>-36.299999999999997</c:v>
                </c:pt>
                <c:pt idx="483">
                  <c:v>-31.96</c:v>
                </c:pt>
                <c:pt idx="484">
                  <c:v>-29.55</c:v>
                </c:pt>
                <c:pt idx="485">
                  <c:v>-27.1</c:v>
                </c:pt>
                <c:pt idx="486">
                  <c:v>-27.11</c:v>
                </c:pt>
                <c:pt idx="487">
                  <c:v>-30.46</c:v>
                </c:pt>
                <c:pt idx="488">
                  <c:v>-34.18</c:v>
                </c:pt>
                <c:pt idx="489">
                  <c:v>-29.88</c:v>
                </c:pt>
                <c:pt idx="490">
                  <c:v>-31.05</c:v>
                </c:pt>
                <c:pt idx="491">
                  <c:v>-31.15</c:v>
                </c:pt>
                <c:pt idx="492">
                  <c:v>-29.51</c:v>
                </c:pt>
                <c:pt idx="493">
                  <c:v>-28.92</c:v>
                </c:pt>
                <c:pt idx="494">
                  <c:v>-25.28</c:v>
                </c:pt>
                <c:pt idx="495">
                  <c:v>-26.73</c:v>
                </c:pt>
                <c:pt idx="496">
                  <c:v>-24.6</c:v>
                </c:pt>
                <c:pt idx="497">
                  <c:v>-24.99</c:v>
                </c:pt>
                <c:pt idx="498">
                  <c:v>-27.02</c:v>
                </c:pt>
                <c:pt idx="499">
                  <c:v>-27.7</c:v>
                </c:pt>
                <c:pt idx="500">
                  <c:v>-24.13</c:v>
                </c:pt>
                <c:pt idx="501">
                  <c:v>-27.82</c:v>
                </c:pt>
                <c:pt idx="502">
                  <c:v>-30.98</c:v>
                </c:pt>
                <c:pt idx="503">
                  <c:v>-30.58</c:v>
                </c:pt>
                <c:pt idx="504">
                  <c:v>-28.22</c:v>
                </c:pt>
                <c:pt idx="505">
                  <c:v>-24.42</c:v>
                </c:pt>
                <c:pt idx="506">
                  <c:v>-26.66</c:v>
                </c:pt>
                <c:pt idx="507">
                  <c:v>-26.14</c:v>
                </c:pt>
                <c:pt idx="508">
                  <c:v>-25.23</c:v>
                </c:pt>
                <c:pt idx="509">
                  <c:v>-28.41</c:v>
                </c:pt>
                <c:pt idx="510">
                  <c:v>-28.88</c:v>
                </c:pt>
                <c:pt idx="511">
                  <c:v>-25.9</c:v>
                </c:pt>
                <c:pt idx="512">
                  <c:v>-27.6</c:v>
                </c:pt>
                <c:pt idx="513">
                  <c:v>-27.34</c:v>
                </c:pt>
                <c:pt idx="514">
                  <c:v>-27.87</c:v>
                </c:pt>
                <c:pt idx="515">
                  <c:v>-29.59</c:v>
                </c:pt>
                <c:pt idx="516">
                  <c:v>-26.96</c:v>
                </c:pt>
                <c:pt idx="517">
                  <c:v>-27.68</c:v>
                </c:pt>
                <c:pt idx="518">
                  <c:v>-26.37</c:v>
                </c:pt>
                <c:pt idx="519">
                  <c:v>-29.06</c:v>
                </c:pt>
                <c:pt idx="520">
                  <c:v>-25.42</c:v>
                </c:pt>
                <c:pt idx="521">
                  <c:v>-27.91</c:v>
                </c:pt>
                <c:pt idx="522">
                  <c:v>-26.51</c:v>
                </c:pt>
                <c:pt idx="523">
                  <c:v>-25.79</c:v>
                </c:pt>
                <c:pt idx="524">
                  <c:v>-23.07</c:v>
                </c:pt>
                <c:pt idx="525">
                  <c:v>-25.13</c:v>
                </c:pt>
                <c:pt idx="526">
                  <c:v>-26.49</c:v>
                </c:pt>
                <c:pt idx="527">
                  <c:v>-21.29</c:v>
                </c:pt>
                <c:pt idx="528">
                  <c:v>-21.29</c:v>
                </c:pt>
                <c:pt idx="529">
                  <c:v>-22.98</c:v>
                </c:pt>
                <c:pt idx="530">
                  <c:v>-20.260000000000002</c:v>
                </c:pt>
              </c:numCache>
            </c:numRef>
          </c:val>
          <c:smooth val="0"/>
          <c:extLst>
            <c:ext xmlns:c16="http://schemas.microsoft.com/office/drawing/2014/chart" uri="{C3380CC4-5D6E-409C-BE32-E72D297353CC}">
              <c16:uniqueId val="{00000002-0F43-E544-B93D-C20A83B0F3D9}"/>
            </c:ext>
          </c:extLst>
        </c:ser>
        <c:ser>
          <c:idx val="1"/>
          <c:order val="1"/>
          <c:tx>
            <c:strRef>
              <c:f>Sheet1!$C$1</c:f>
              <c:strCache>
                <c:ptCount val="1"/>
                <c:pt idx="0">
                  <c:v>average</c:v>
                </c:pt>
              </c:strCache>
            </c:strRef>
          </c:tx>
          <c:spPr>
            <a:ln w="22225" cap="rnd">
              <a:solidFill>
                <a:schemeClr val="accent2"/>
              </a:solidFill>
              <a:prstDash val="sysDash"/>
              <a:round/>
            </a:ln>
            <a:effectLst/>
          </c:spPr>
          <c:marker>
            <c:symbol val="none"/>
          </c:marker>
          <c:cat>
            <c:numRef>
              <c:f>Sheet1!$A$2:$A$532</c:f>
              <c:numCache>
                <c:formatCode>[$-409]mmm\-yy;@</c:formatCode>
                <c:ptCount val="531"/>
                <c:pt idx="0">
                  <c:v>29251</c:v>
                </c:pt>
                <c:pt idx="1">
                  <c:v>29280</c:v>
                </c:pt>
                <c:pt idx="2">
                  <c:v>29311</c:v>
                </c:pt>
                <c:pt idx="3">
                  <c:v>29341</c:v>
                </c:pt>
                <c:pt idx="4">
                  <c:v>29372</c:v>
                </c:pt>
                <c:pt idx="5">
                  <c:v>29402</c:v>
                </c:pt>
                <c:pt idx="6">
                  <c:v>29433</c:v>
                </c:pt>
                <c:pt idx="7">
                  <c:v>29464</c:v>
                </c:pt>
                <c:pt idx="8">
                  <c:v>29494</c:v>
                </c:pt>
                <c:pt idx="9">
                  <c:v>29525</c:v>
                </c:pt>
                <c:pt idx="10">
                  <c:v>29555</c:v>
                </c:pt>
                <c:pt idx="11">
                  <c:v>29586</c:v>
                </c:pt>
                <c:pt idx="12">
                  <c:v>29617</c:v>
                </c:pt>
                <c:pt idx="13">
                  <c:v>29645</c:v>
                </c:pt>
                <c:pt idx="14">
                  <c:v>29676</c:v>
                </c:pt>
                <c:pt idx="15">
                  <c:v>29706</c:v>
                </c:pt>
                <c:pt idx="16">
                  <c:v>29737</c:v>
                </c:pt>
                <c:pt idx="17">
                  <c:v>29767</c:v>
                </c:pt>
                <c:pt idx="18">
                  <c:v>29798</c:v>
                </c:pt>
                <c:pt idx="19">
                  <c:v>29829</c:v>
                </c:pt>
                <c:pt idx="20">
                  <c:v>29859</c:v>
                </c:pt>
                <c:pt idx="21">
                  <c:v>29890</c:v>
                </c:pt>
                <c:pt idx="22">
                  <c:v>29920</c:v>
                </c:pt>
                <c:pt idx="23">
                  <c:v>29951</c:v>
                </c:pt>
                <c:pt idx="24">
                  <c:v>29982</c:v>
                </c:pt>
                <c:pt idx="25">
                  <c:v>30010</c:v>
                </c:pt>
                <c:pt idx="26">
                  <c:v>30041</c:v>
                </c:pt>
                <c:pt idx="27">
                  <c:v>30071</c:v>
                </c:pt>
                <c:pt idx="28">
                  <c:v>30102</c:v>
                </c:pt>
                <c:pt idx="29">
                  <c:v>30132</c:v>
                </c:pt>
                <c:pt idx="30">
                  <c:v>30163</c:v>
                </c:pt>
                <c:pt idx="31">
                  <c:v>30194</c:v>
                </c:pt>
                <c:pt idx="32">
                  <c:v>30224</c:v>
                </c:pt>
                <c:pt idx="33">
                  <c:v>30255</c:v>
                </c:pt>
                <c:pt idx="34">
                  <c:v>30285</c:v>
                </c:pt>
                <c:pt idx="35">
                  <c:v>30316</c:v>
                </c:pt>
                <c:pt idx="36">
                  <c:v>30347</c:v>
                </c:pt>
                <c:pt idx="37">
                  <c:v>30375</c:v>
                </c:pt>
                <c:pt idx="38">
                  <c:v>30406</c:v>
                </c:pt>
                <c:pt idx="39">
                  <c:v>30436</c:v>
                </c:pt>
                <c:pt idx="40">
                  <c:v>30467</c:v>
                </c:pt>
                <c:pt idx="41">
                  <c:v>30497</c:v>
                </c:pt>
                <c:pt idx="42">
                  <c:v>30528</c:v>
                </c:pt>
                <c:pt idx="43">
                  <c:v>30559</c:v>
                </c:pt>
                <c:pt idx="44">
                  <c:v>30589</c:v>
                </c:pt>
                <c:pt idx="45">
                  <c:v>30620</c:v>
                </c:pt>
                <c:pt idx="46">
                  <c:v>30650</c:v>
                </c:pt>
                <c:pt idx="47">
                  <c:v>30681</c:v>
                </c:pt>
                <c:pt idx="48">
                  <c:v>30712</c:v>
                </c:pt>
                <c:pt idx="49">
                  <c:v>30741</c:v>
                </c:pt>
                <c:pt idx="50">
                  <c:v>30772</c:v>
                </c:pt>
                <c:pt idx="51">
                  <c:v>30802</c:v>
                </c:pt>
                <c:pt idx="52">
                  <c:v>30833</c:v>
                </c:pt>
                <c:pt idx="53">
                  <c:v>30863</c:v>
                </c:pt>
                <c:pt idx="54">
                  <c:v>30894</c:v>
                </c:pt>
                <c:pt idx="55">
                  <c:v>30925</c:v>
                </c:pt>
                <c:pt idx="56">
                  <c:v>30955</c:v>
                </c:pt>
                <c:pt idx="57">
                  <c:v>30986</c:v>
                </c:pt>
                <c:pt idx="58">
                  <c:v>31016</c:v>
                </c:pt>
                <c:pt idx="59">
                  <c:v>31047</c:v>
                </c:pt>
                <c:pt idx="60">
                  <c:v>31078</c:v>
                </c:pt>
                <c:pt idx="61">
                  <c:v>31106</c:v>
                </c:pt>
                <c:pt idx="62">
                  <c:v>31137</c:v>
                </c:pt>
                <c:pt idx="63">
                  <c:v>31167</c:v>
                </c:pt>
                <c:pt idx="64">
                  <c:v>31198</c:v>
                </c:pt>
                <c:pt idx="65">
                  <c:v>31228</c:v>
                </c:pt>
                <c:pt idx="66">
                  <c:v>31259</c:v>
                </c:pt>
                <c:pt idx="67">
                  <c:v>31290</c:v>
                </c:pt>
                <c:pt idx="68">
                  <c:v>31320</c:v>
                </c:pt>
                <c:pt idx="69">
                  <c:v>31351</c:v>
                </c:pt>
                <c:pt idx="70">
                  <c:v>31381</c:v>
                </c:pt>
                <c:pt idx="71">
                  <c:v>31412</c:v>
                </c:pt>
                <c:pt idx="72">
                  <c:v>31443</c:v>
                </c:pt>
                <c:pt idx="73">
                  <c:v>31471</c:v>
                </c:pt>
                <c:pt idx="74">
                  <c:v>31502</c:v>
                </c:pt>
                <c:pt idx="75">
                  <c:v>31532</c:v>
                </c:pt>
                <c:pt idx="76">
                  <c:v>31563</c:v>
                </c:pt>
                <c:pt idx="77">
                  <c:v>31593</c:v>
                </c:pt>
                <c:pt idx="78">
                  <c:v>31624</c:v>
                </c:pt>
                <c:pt idx="79">
                  <c:v>31655</c:v>
                </c:pt>
                <c:pt idx="80">
                  <c:v>31685</c:v>
                </c:pt>
                <c:pt idx="81">
                  <c:v>31716</c:v>
                </c:pt>
                <c:pt idx="82">
                  <c:v>31746</c:v>
                </c:pt>
                <c:pt idx="83">
                  <c:v>31777</c:v>
                </c:pt>
                <c:pt idx="84">
                  <c:v>31808</c:v>
                </c:pt>
                <c:pt idx="85">
                  <c:v>31836</c:v>
                </c:pt>
                <c:pt idx="86">
                  <c:v>31867</c:v>
                </c:pt>
                <c:pt idx="87">
                  <c:v>31897</c:v>
                </c:pt>
                <c:pt idx="88">
                  <c:v>31928</c:v>
                </c:pt>
                <c:pt idx="89">
                  <c:v>31958</c:v>
                </c:pt>
                <c:pt idx="90">
                  <c:v>31989</c:v>
                </c:pt>
                <c:pt idx="91">
                  <c:v>32020</c:v>
                </c:pt>
                <c:pt idx="92">
                  <c:v>32050</c:v>
                </c:pt>
                <c:pt idx="93">
                  <c:v>32081</c:v>
                </c:pt>
                <c:pt idx="94">
                  <c:v>32111</c:v>
                </c:pt>
                <c:pt idx="95">
                  <c:v>32142</c:v>
                </c:pt>
                <c:pt idx="96">
                  <c:v>32173</c:v>
                </c:pt>
                <c:pt idx="97">
                  <c:v>32202</c:v>
                </c:pt>
                <c:pt idx="98">
                  <c:v>32233</c:v>
                </c:pt>
                <c:pt idx="99">
                  <c:v>32263</c:v>
                </c:pt>
                <c:pt idx="100">
                  <c:v>32294</c:v>
                </c:pt>
                <c:pt idx="101">
                  <c:v>32324</c:v>
                </c:pt>
                <c:pt idx="102">
                  <c:v>32355</c:v>
                </c:pt>
                <c:pt idx="103">
                  <c:v>32386</c:v>
                </c:pt>
                <c:pt idx="104">
                  <c:v>32416</c:v>
                </c:pt>
                <c:pt idx="105">
                  <c:v>32447</c:v>
                </c:pt>
                <c:pt idx="106">
                  <c:v>32477</c:v>
                </c:pt>
                <c:pt idx="107">
                  <c:v>32508</c:v>
                </c:pt>
                <c:pt idx="108">
                  <c:v>32539</c:v>
                </c:pt>
                <c:pt idx="109">
                  <c:v>32567</c:v>
                </c:pt>
                <c:pt idx="110">
                  <c:v>32598</c:v>
                </c:pt>
                <c:pt idx="111">
                  <c:v>32628</c:v>
                </c:pt>
                <c:pt idx="112">
                  <c:v>32659</c:v>
                </c:pt>
                <c:pt idx="113">
                  <c:v>32689</c:v>
                </c:pt>
                <c:pt idx="114">
                  <c:v>32720</c:v>
                </c:pt>
                <c:pt idx="115">
                  <c:v>32751</c:v>
                </c:pt>
                <c:pt idx="116">
                  <c:v>32781</c:v>
                </c:pt>
                <c:pt idx="117">
                  <c:v>32812</c:v>
                </c:pt>
                <c:pt idx="118">
                  <c:v>32842</c:v>
                </c:pt>
                <c:pt idx="119">
                  <c:v>32873</c:v>
                </c:pt>
                <c:pt idx="120">
                  <c:v>32904</c:v>
                </c:pt>
                <c:pt idx="121">
                  <c:v>32932</c:v>
                </c:pt>
                <c:pt idx="122">
                  <c:v>32963</c:v>
                </c:pt>
                <c:pt idx="123">
                  <c:v>32993</c:v>
                </c:pt>
                <c:pt idx="124">
                  <c:v>33024</c:v>
                </c:pt>
                <c:pt idx="125">
                  <c:v>33054</c:v>
                </c:pt>
                <c:pt idx="126">
                  <c:v>33085</c:v>
                </c:pt>
                <c:pt idx="127">
                  <c:v>33116</c:v>
                </c:pt>
                <c:pt idx="128">
                  <c:v>33146</c:v>
                </c:pt>
                <c:pt idx="129">
                  <c:v>33177</c:v>
                </c:pt>
                <c:pt idx="130">
                  <c:v>33207</c:v>
                </c:pt>
                <c:pt idx="131">
                  <c:v>33238</c:v>
                </c:pt>
                <c:pt idx="132">
                  <c:v>33269</c:v>
                </c:pt>
                <c:pt idx="133">
                  <c:v>33297</c:v>
                </c:pt>
                <c:pt idx="134">
                  <c:v>33328</c:v>
                </c:pt>
                <c:pt idx="135">
                  <c:v>33358</c:v>
                </c:pt>
                <c:pt idx="136">
                  <c:v>33389</c:v>
                </c:pt>
                <c:pt idx="137">
                  <c:v>33419</c:v>
                </c:pt>
                <c:pt idx="138">
                  <c:v>33450</c:v>
                </c:pt>
                <c:pt idx="139">
                  <c:v>33481</c:v>
                </c:pt>
                <c:pt idx="140">
                  <c:v>33511</c:v>
                </c:pt>
                <c:pt idx="141">
                  <c:v>33542</c:v>
                </c:pt>
                <c:pt idx="142">
                  <c:v>33572</c:v>
                </c:pt>
                <c:pt idx="143">
                  <c:v>33603</c:v>
                </c:pt>
                <c:pt idx="144">
                  <c:v>33634</c:v>
                </c:pt>
                <c:pt idx="145">
                  <c:v>33663</c:v>
                </c:pt>
                <c:pt idx="146">
                  <c:v>33694</c:v>
                </c:pt>
                <c:pt idx="147">
                  <c:v>33724</c:v>
                </c:pt>
                <c:pt idx="148">
                  <c:v>33755</c:v>
                </c:pt>
                <c:pt idx="149">
                  <c:v>33785</c:v>
                </c:pt>
                <c:pt idx="150">
                  <c:v>33816</c:v>
                </c:pt>
                <c:pt idx="151">
                  <c:v>33847</c:v>
                </c:pt>
                <c:pt idx="152">
                  <c:v>33877</c:v>
                </c:pt>
                <c:pt idx="153">
                  <c:v>33908</c:v>
                </c:pt>
                <c:pt idx="154">
                  <c:v>33938</c:v>
                </c:pt>
                <c:pt idx="155">
                  <c:v>33969</c:v>
                </c:pt>
                <c:pt idx="156">
                  <c:v>34000</c:v>
                </c:pt>
                <c:pt idx="157">
                  <c:v>34028</c:v>
                </c:pt>
                <c:pt idx="158">
                  <c:v>34059</c:v>
                </c:pt>
                <c:pt idx="159">
                  <c:v>34089</c:v>
                </c:pt>
                <c:pt idx="160">
                  <c:v>34120</c:v>
                </c:pt>
                <c:pt idx="161">
                  <c:v>34150</c:v>
                </c:pt>
                <c:pt idx="162">
                  <c:v>34181</c:v>
                </c:pt>
                <c:pt idx="163">
                  <c:v>34212</c:v>
                </c:pt>
                <c:pt idx="164">
                  <c:v>34242</c:v>
                </c:pt>
                <c:pt idx="165">
                  <c:v>34273</c:v>
                </c:pt>
                <c:pt idx="166">
                  <c:v>34303</c:v>
                </c:pt>
                <c:pt idx="167">
                  <c:v>34334</c:v>
                </c:pt>
                <c:pt idx="168">
                  <c:v>34365</c:v>
                </c:pt>
                <c:pt idx="169">
                  <c:v>34393</c:v>
                </c:pt>
                <c:pt idx="170">
                  <c:v>34424</c:v>
                </c:pt>
                <c:pt idx="171">
                  <c:v>34454</c:v>
                </c:pt>
                <c:pt idx="172">
                  <c:v>34485</c:v>
                </c:pt>
                <c:pt idx="173">
                  <c:v>34515</c:v>
                </c:pt>
                <c:pt idx="174">
                  <c:v>34546</c:v>
                </c:pt>
                <c:pt idx="175">
                  <c:v>34577</c:v>
                </c:pt>
                <c:pt idx="176">
                  <c:v>34607</c:v>
                </c:pt>
                <c:pt idx="177">
                  <c:v>34638</c:v>
                </c:pt>
                <c:pt idx="178">
                  <c:v>34668</c:v>
                </c:pt>
                <c:pt idx="179">
                  <c:v>34699</c:v>
                </c:pt>
                <c:pt idx="180">
                  <c:v>34730</c:v>
                </c:pt>
                <c:pt idx="181">
                  <c:v>34758</c:v>
                </c:pt>
                <c:pt idx="182">
                  <c:v>34789</c:v>
                </c:pt>
                <c:pt idx="183">
                  <c:v>34819</c:v>
                </c:pt>
                <c:pt idx="184">
                  <c:v>34850</c:v>
                </c:pt>
                <c:pt idx="185">
                  <c:v>34880</c:v>
                </c:pt>
                <c:pt idx="186">
                  <c:v>34911</c:v>
                </c:pt>
                <c:pt idx="187">
                  <c:v>34942</c:v>
                </c:pt>
                <c:pt idx="188">
                  <c:v>34972</c:v>
                </c:pt>
                <c:pt idx="189">
                  <c:v>35003</c:v>
                </c:pt>
                <c:pt idx="190">
                  <c:v>35033</c:v>
                </c:pt>
                <c:pt idx="191">
                  <c:v>35064</c:v>
                </c:pt>
                <c:pt idx="192">
                  <c:v>35095</c:v>
                </c:pt>
                <c:pt idx="193">
                  <c:v>35124</c:v>
                </c:pt>
                <c:pt idx="194">
                  <c:v>35155</c:v>
                </c:pt>
                <c:pt idx="195">
                  <c:v>35185</c:v>
                </c:pt>
                <c:pt idx="196">
                  <c:v>35216</c:v>
                </c:pt>
                <c:pt idx="197">
                  <c:v>35246</c:v>
                </c:pt>
                <c:pt idx="198">
                  <c:v>35277</c:v>
                </c:pt>
                <c:pt idx="199">
                  <c:v>35308</c:v>
                </c:pt>
                <c:pt idx="200">
                  <c:v>35338</c:v>
                </c:pt>
                <c:pt idx="201">
                  <c:v>35369</c:v>
                </c:pt>
                <c:pt idx="202">
                  <c:v>35399</c:v>
                </c:pt>
                <c:pt idx="203">
                  <c:v>35430</c:v>
                </c:pt>
                <c:pt idx="204">
                  <c:v>35461</c:v>
                </c:pt>
                <c:pt idx="205">
                  <c:v>35489</c:v>
                </c:pt>
                <c:pt idx="206">
                  <c:v>35520</c:v>
                </c:pt>
                <c:pt idx="207">
                  <c:v>35550</c:v>
                </c:pt>
                <c:pt idx="208">
                  <c:v>35581</c:v>
                </c:pt>
                <c:pt idx="209">
                  <c:v>35611</c:v>
                </c:pt>
                <c:pt idx="210">
                  <c:v>35642</c:v>
                </c:pt>
                <c:pt idx="211">
                  <c:v>35673</c:v>
                </c:pt>
                <c:pt idx="212">
                  <c:v>35703</c:v>
                </c:pt>
                <c:pt idx="213">
                  <c:v>35734</c:v>
                </c:pt>
                <c:pt idx="214">
                  <c:v>35764</c:v>
                </c:pt>
                <c:pt idx="215">
                  <c:v>35795</c:v>
                </c:pt>
                <c:pt idx="216">
                  <c:v>35826</c:v>
                </c:pt>
                <c:pt idx="217">
                  <c:v>35854</c:v>
                </c:pt>
                <c:pt idx="218">
                  <c:v>35885</c:v>
                </c:pt>
                <c:pt idx="219">
                  <c:v>35915</c:v>
                </c:pt>
                <c:pt idx="220">
                  <c:v>35946</c:v>
                </c:pt>
                <c:pt idx="221">
                  <c:v>35976</c:v>
                </c:pt>
                <c:pt idx="222">
                  <c:v>36007</c:v>
                </c:pt>
                <c:pt idx="223">
                  <c:v>36038</c:v>
                </c:pt>
                <c:pt idx="224">
                  <c:v>36068</c:v>
                </c:pt>
                <c:pt idx="225">
                  <c:v>36099</c:v>
                </c:pt>
                <c:pt idx="226">
                  <c:v>36129</c:v>
                </c:pt>
                <c:pt idx="227">
                  <c:v>36160</c:v>
                </c:pt>
                <c:pt idx="228">
                  <c:v>36191</c:v>
                </c:pt>
                <c:pt idx="229">
                  <c:v>36219</c:v>
                </c:pt>
                <c:pt idx="230">
                  <c:v>36250</c:v>
                </c:pt>
                <c:pt idx="231">
                  <c:v>36280</c:v>
                </c:pt>
                <c:pt idx="232">
                  <c:v>36311</c:v>
                </c:pt>
                <c:pt idx="233">
                  <c:v>36341</c:v>
                </c:pt>
                <c:pt idx="234">
                  <c:v>36372</c:v>
                </c:pt>
                <c:pt idx="235">
                  <c:v>36403</c:v>
                </c:pt>
                <c:pt idx="236">
                  <c:v>36433</c:v>
                </c:pt>
                <c:pt idx="237">
                  <c:v>36464</c:v>
                </c:pt>
                <c:pt idx="238">
                  <c:v>36494</c:v>
                </c:pt>
                <c:pt idx="239">
                  <c:v>36525</c:v>
                </c:pt>
                <c:pt idx="240">
                  <c:v>36556</c:v>
                </c:pt>
                <c:pt idx="241">
                  <c:v>36585</c:v>
                </c:pt>
                <c:pt idx="242">
                  <c:v>36616</c:v>
                </c:pt>
                <c:pt idx="243">
                  <c:v>36646</c:v>
                </c:pt>
                <c:pt idx="244">
                  <c:v>36677</c:v>
                </c:pt>
                <c:pt idx="245">
                  <c:v>36707</c:v>
                </c:pt>
                <c:pt idx="246">
                  <c:v>36738</c:v>
                </c:pt>
                <c:pt idx="247">
                  <c:v>36769</c:v>
                </c:pt>
                <c:pt idx="248">
                  <c:v>36799</c:v>
                </c:pt>
                <c:pt idx="249">
                  <c:v>36830</c:v>
                </c:pt>
                <c:pt idx="250">
                  <c:v>36860</c:v>
                </c:pt>
                <c:pt idx="251">
                  <c:v>36891</c:v>
                </c:pt>
                <c:pt idx="252">
                  <c:v>36922</c:v>
                </c:pt>
                <c:pt idx="253">
                  <c:v>36950</c:v>
                </c:pt>
                <c:pt idx="254">
                  <c:v>36981</c:v>
                </c:pt>
                <c:pt idx="255">
                  <c:v>37011</c:v>
                </c:pt>
                <c:pt idx="256">
                  <c:v>37042</c:v>
                </c:pt>
                <c:pt idx="257">
                  <c:v>37072</c:v>
                </c:pt>
                <c:pt idx="258">
                  <c:v>37103</c:v>
                </c:pt>
                <c:pt idx="259">
                  <c:v>37134</c:v>
                </c:pt>
                <c:pt idx="260">
                  <c:v>37164</c:v>
                </c:pt>
                <c:pt idx="261">
                  <c:v>37195</c:v>
                </c:pt>
                <c:pt idx="262">
                  <c:v>37225</c:v>
                </c:pt>
                <c:pt idx="263">
                  <c:v>37256</c:v>
                </c:pt>
                <c:pt idx="264">
                  <c:v>37287</c:v>
                </c:pt>
                <c:pt idx="265">
                  <c:v>37315</c:v>
                </c:pt>
                <c:pt idx="266">
                  <c:v>37346</c:v>
                </c:pt>
                <c:pt idx="267">
                  <c:v>37376</c:v>
                </c:pt>
                <c:pt idx="268">
                  <c:v>37407</c:v>
                </c:pt>
                <c:pt idx="269">
                  <c:v>37437</c:v>
                </c:pt>
                <c:pt idx="270">
                  <c:v>37468</c:v>
                </c:pt>
                <c:pt idx="271">
                  <c:v>37499</c:v>
                </c:pt>
                <c:pt idx="272">
                  <c:v>37529</c:v>
                </c:pt>
                <c:pt idx="273">
                  <c:v>37560</c:v>
                </c:pt>
                <c:pt idx="274">
                  <c:v>37590</c:v>
                </c:pt>
                <c:pt idx="275">
                  <c:v>37621</c:v>
                </c:pt>
                <c:pt idx="276">
                  <c:v>37652</c:v>
                </c:pt>
                <c:pt idx="277">
                  <c:v>37680</c:v>
                </c:pt>
                <c:pt idx="278">
                  <c:v>37711</c:v>
                </c:pt>
                <c:pt idx="279">
                  <c:v>37741</c:v>
                </c:pt>
                <c:pt idx="280">
                  <c:v>37772</c:v>
                </c:pt>
                <c:pt idx="281">
                  <c:v>37802</c:v>
                </c:pt>
                <c:pt idx="282">
                  <c:v>37833</c:v>
                </c:pt>
                <c:pt idx="283">
                  <c:v>37864</c:v>
                </c:pt>
                <c:pt idx="284">
                  <c:v>37894</c:v>
                </c:pt>
                <c:pt idx="285">
                  <c:v>37925</c:v>
                </c:pt>
                <c:pt idx="286">
                  <c:v>37955</c:v>
                </c:pt>
                <c:pt idx="287">
                  <c:v>37986</c:v>
                </c:pt>
                <c:pt idx="288">
                  <c:v>38017</c:v>
                </c:pt>
                <c:pt idx="289">
                  <c:v>38046</c:v>
                </c:pt>
                <c:pt idx="290">
                  <c:v>38077</c:v>
                </c:pt>
                <c:pt idx="291">
                  <c:v>38107</c:v>
                </c:pt>
                <c:pt idx="292">
                  <c:v>38138</c:v>
                </c:pt>
                <c:pt idx="293">
                  <c:v>38168</c:v>
                </c:pt>
                <c:pt idx="294">
                  <c:v>38199</c:v>
                </c:pt>
                <c:pt idx="295">
                  <c:v>38230</c:v>
                </c:pt>
                <c:pt idx="296">
                  <c:v>38260</c:v>
                </c:pt>
                <c:pt idx="297">
                  <c:v>38291</c:v>
                </c:pt>
                <c:pt idx="298">
                  <c:v>38321</c:v>
                </c:pt>
                <c:pt idx="299">
                  <c:v>38352</c:v>
                </c:pt>
                <c:pt idx="300">
                  <c:v>38383</c:v>
                </c:pt>
                <c:pt idx="301">
                  <c:v>38411</c:v>
                </c:pt>
                <c:pt idx="302">
                  <c:v>38442</c:v>
                </c:pt>
                <c:pt idx="303">
                  <c:v>38472</c:v>
                </c:pt>
                <c:pt idx="304">
                  <c:v>38503</c:v>
                </c:pt>
                <c:pt idx="305">
                  <c:v>38533</c:v>
                </c:pt>
                <c:pt idx="306">
                  <c:v>38564</c:v>
                </c:pt>
                <c:pt idx="307">
                  <c:v>38595</c:v>
                </c:pt>
                <c:pt idx="308">
                  <c:v>38625</c:v>
                </c:pt>
                <c:pt idx="309">
                  <c:v>38656</c:v>
                </c:pt>
                <c:pt idx="310">
                  <c:v>38686</c:v>
                </c:pt>
                <c:pt idx="311">
                  <c:v>38717</c:v>
                </c:pt>
                <c:pt idx="312">
                  <c:v>38748</c:v>
                </c:pt>
                <c:pt idx="313">
                  <c:v>38776</c:v>
                </c:pt>
                <c:pt idx="314">
                  <c:v>38807</c:v>
                </c:pt>
                <c:pt idx="315">
                  <c:v>38837</c:v>
                </c:pt>
                <c:pt idx="316">
                  <c:v>38868</c:v>
                </c:pt>
                <c:pt idx="317">
                  <c:v>38898</c:v>
                </c:pt>
                <c:pt idx="318">
                  <c:v>38929</c:v>
                </c:pt>
                <c:pt idx="319">
                  <c:v>38960</c:v>
                </c:pt>
                <c:pt idx="320">
                  <c:v>38990</c:v>
                </c:pt>
                <c:pt idx="321">
                  <c:v>39021</c:v>
                </c:pt>
                <c:pt idx="322">
                  <c:v>39051</c:v>
                </c:pt>
                <c:pt idx="323">
                  <c:v>39082</c:v>
                </c:pt>
                <c:pt idx="324">
                  <c:v>39113</c:v>
                </c:pt>
                <c:pt idx="325">
                  <c:v>39141</c:v>
                </c:pt>
                <c:pt idx="326">
                  <c:v>39172</c:v>
                </c:pt>
                <c:pt idx="327">
                  <c:v>39202</c:v>
                </c:pt>
                <c:pt idx="328">
                  <c:v>39233</c:v>
                </c:pt>
                <c:pt idx="329">
                  <c:v>39263</c:v>
                </c:pt>
                <c:pt idx="330">
                  <c:v>39294</c:v>
                </c:pt>
                <c:pt idx="331">
                  <c:v>39325</c:v>
                </c:pt>
                <c:pt idx="332">
                  <c:v>39355</c:v>
                </c:pt>
                <c:pt idx="333">
                  <c:v>39386</c:v>
                </c:pt>
                <c:pt idx="334">
                  <c:v>39416</c:v>
                </c:pt>
                <c:pt idx="335">
                  <c:v>39447</c:v>
                </c:pt>
                <c:pt idx="336">
                  <c:v>39478</c:v>
                </c:pt>
                <c:pt idx="337">
                  <c:v>39507</c:v>
                </c:pt>
                <c:pt idx="338">
                  <c:v>39538</c:v>
                </c:pt>
                <c:pt idx="339">
                  <c:v>39568</c:v>
                </c:pt>
                <c:pt idx="340">
                  <c:v>39599</c:v>
                </c:pt>
                <c:pt idx="341">
                  <c:v>39629</c:v>
                </c:pt>
                <c:pt idx="342">
                  <c:v>39660</c:v>
                </c:pt>
                <c:pt idx="343">
                  <c:v>39691</c:v>
                </c:pt>
                <c:pt idx="344">
                  <c:v>39721</c:v>
                </c:pt>
                <c:pt idx="345">
                  <c:v>39752</c:v>
                </c:pt>
                <c:pt idx="346">
                  <c:v>39782</c:v>
                </c:pt>
                <c:pt idx="347">
                  <c:v>39813</c:v>
                </c:pt>
                <c:pt idx="348">
                  <c:v>39844</c:v>
                </c:pt>
                <c:pt idx="349">
                  <c:v>39872</c:v>
                </c:pt>
                <c:pt idx="350">
                  <c:v>39903</c:v>
                </c:pt>
                <c:pt idx="351">
                  <c:v>39933</c:v>
                </c:pt>
                <c:pt idx="352">
                  <c:v>39964</c:v>
                </c:pt>
                <c:pt idx="353">
                  <c:v>39994</c:v>
                </c:pt>
                <c:pt idx="354">
                  <c:v>40025</c:v>
                </c:pt>
                <c:pt idx="355">
                  <c:v>40056</c:v>
                </c:pt>
                <c:pt idx="356">
                  <c:v>40086</c:v>
                </c:pt>
                <c:pt idx="357">
                  <c:v>40117</c:v>
                </c:pt>
                <c:pt idx="358">
                  <c:v>40147</c:v>
                </c:pt>
                <c:pt idx="359">
                  <c:v>40178</c:v>
                </c:pt>
                <c:pt idx="360">
                  <c:v>40209</c:v>
                </c:pt>
                <c:pt idx="361">
                  <c:v>40237</c:v>
                </c:pt>
                <c:pt idx="362">
                  <c:v>40268</c:v>
                </c:pt>
                <c:pt idx="363">
                  <c:v>40298</c:v>
                </c:pt>
                <c:pt idx="364">
                  <c:v>40329</c:v>
                </c:pt>
                <c:pt idx="365">
                  <c:v>40359</c:v>
                </c:pt>
                <c:pt idx="366">
                  <c:v>40390</c:v>
                </c:pt>
                <c:pt idx="367">
                  <c:v>40421</c:v>
                </c:pt>
                <c:pt idx="368">
                  <c:v>40451</c:v>
                </c:pt>
                <c:pt idx="369">
                  <c:v>40482</c:v>
                </c:pt>
                <c:pt idx="370">
                  <c:v>40512</c:v>
                </c:pt>
                <c:pt idx="371">
                  <c:v>40543</c:v>
                </c:pt>
                <c:pt idx="372">
                  <c:v>40574</c:v>
                </c:pt>
                <c:pt idx="373">
                  <c:v>40602</c:v>
                </c:pt>
                <c:pt idx="374">
                  <c:v>40633</c:v>
                </c:pt>
                <c:pt idx="375">
                  <c:v>40663</c:v>
                </c:pt>
                <c:pt idx="376">
                  <c:v>40694</c:v>
                </c:pt>
                <c:pt idx="377">
                  <c:v>40724</c:v>
                </c:pt>
                <c:pt idx="378">
                  <c:v>40755</c:v>
                </c:pt>
                <c:pt idx="379">
                  <c:v>40786</c:v>
                </c:pt>
                <c:pt idx="380">
                  <c:v>40816</c:v>
                </c:pt>
                <c:pt idx="381">
                  <c:v>40847</c:v>
                </c:pt>
                <c:pt idx="382">
                  <c:v>40877</c:v>
                </c:pt>
                <c:pt idx="383">
                  <c:v>40908</c:v>
                </c:pt>
                <c:pt idx="384">
                  <c:v>40939</c:v>
                </c:pt>
                <c:pt idx="385">
                  <c:v>40968</c:v>
                </c:pt>
                <c:pt idx="386">
                  <c:v>40999</c:v>
                </c:pt>
                <c:pt idx="387">
                  <c:v>41029</c:v>
                </c:pt>
                <c:pt idx="388">
                  <c:v>41060</c:v>
                </c:pt>
                <c:pt idx="389">
                  <c:v>41090</c:v>
                </c:pt>
                <c:pt idx="390">
                  <c:v>41121</c:v>
                </c:pt>
                <c:pt idx="391">
                  <c:v>41152</c:v>
                </c:pt>
                <c:pt idx="392">
                  <c:v>41182</c:v>
                </c:pt>
                <c:pt idx="393">
                  <c:v>41213</c:v>
                </c:pt>
                <c:pt idx="394">
                  <c:v>41243</c:v>
                </c:pt>
                <c:pt idx="395">
                  <c:v>41274</c:v>
                </c:pt>
                <c:pt idx="396">
                  <c:v>41305</c:v>
                </c:pt>
                <c:pt idx="397">
                  <c:v>41333</c:v>
                </c:pt>
                <c:pt idx="398">
                  <c:v>41364</c:v>
                </c:pt>
                <c:pt idx="399">
                  <c:v>41394</c:v>
                </c:pt>
                <c:pt idx="400">
                  <c:v>41425</c:v>
                </c:pt>
                <c:pt idx="401">
                  <c:v>41455</c:v>
                </c:pt>
                <c:pt idx="402">
                  <c:v>41486</c:v>
                </c:pt>
                <c:pt idx="403">
                  <c:v>41517</c:v>
                </c:pt>
                <c:pt idx="404">
                  <c:v>41547</c:v>
                </c:pt>
                <c:pt idx="405">
                  <c:v>41578</c:v>
                </c:pt>
                <c:pt idx="406">
                  <c:v>41608</c:v>
                </c:pt>
                <c:pt idx="407">
                  <c:v>41639</c:v>
                </c:pt>
                <c:pt idx="408">
                  <c:v>41670</c:v>
                </c:pt>
                <c:pt idx="409">
                  <c:v>41698</c:v>
                </c:pt>
                <c:pt idx="410">
                  <c:v>41729</c:v>
                </c:pt>
                <c:pt idx="411">
                  <c:v>41759</c:v>
                </c:pt>
                <c:pt idx="412">
                  <c:v>41790</c:v>
                </c:pt>
                <c:pt idx="413">
                  <c:v>41820</c:v>
                </c:pt>
                <c:pt idx="414">
                  <c:v>41851</c:v>
                </c:pt>
                <c:pt idx="415">
                  <c:v>41882</c:v>
                </c:pt>
                <c:pt idx="416">
                  <c:v>41912</c:v>
                </c:pt>
                <c:pt idx="417">
                  <c:v>41943</c:v>
                </c:pt>
                <c:pt idx="418">
                  <c:v>41973</c:v>
                </c:pt>
                <c:pt idx="419">
                  <c:v>42004</c:v>
                </c:pt>
                <c:pt idx="420">
                  <c:v>42035</c:v>
                </c:pt>
                <c:pt idx="421">
                  <c:v>42063</c:v>
                </c:pt>
                <c:pt idx="422">
                  <c:v>42094</c:v>
                </c:pt>
                <c:pt idx="423">
                  <c:v>42124</c:v>
                </c:pt>
                <c:pt idx="424">
                  <c:v>42155</c:v>
                </c:pt>
                <c:pt idx="425">
                  <c:v>42185</c:v>
                </c:pt>
                <c:pt idx="426">
                  <c:v>42216</c:v>
                </c:pt>
                <c:pt idx="427">
                  <c:v>42247</c:v>
                </c:pt>
                <c:pt idx="428">
                  <c:v>42277</c:v>
                </c:pt>
                <c:pt idx="429">
                  <c:v>42308</c:v>
                </c:pt>
                <c:pt idx="430">
                  <c:v>42338</c:v>
                </c:pt>
                <c:pt idx="431">
                  <c:v>42369</c:v>
                </c:pt>
                <c:pt idx="432">
                  <c:v>42400</c:v>
                </c:pt>
                <c:pt idx="433">
                  <c:v>42429</c:v>
                </c:pt>
                <c:pt idx="434">
                  <c:v>42460</c:v>
                </c:pt>
                <c:pt idx="435">
                  <c:v>42490</c:v>
                </c:pt>
                <c:pt idx="436">
                  <c:v>42521</c:v>
                </c:pt>
                <c:pt idx="437">
                  <c:v>42551</c:v>
                </c:pt>
                <c:pt idx="438">
                  <c:v>42582</c:v>
                </c:pt>
                <c:pt idx="439">
                  <c:v>42613</c:v>
                </c:pt>
                <c:pt idx="440">
                  <c:v>42643</c:v>
                </c:pt>
                <c:pt idx="441">
                  <c:v>42674</c:v>
                </c:pt>
                <c:pt idx="442">
                  <c:v>42704</c:v>
                </c:pt>
                <c:pt idx="443">
                  <c:v>42735</c:v>
                </c:pt>
                <c:pt idx="444">
                  <c:v>42766</c:v>
                </c:pt>
                <c:pt idx="445">
                  <c:v>42794</c:v>
                </c:pt>
                <c:pt idx="446">
                  <c:v>42825</c:v>
                </c:pt>
                <c:pt idx="447">
                  <c:v>42855</c:v>
                </c:pt>
                <c:pt idx="448">
                  <c:v>42886</c:v>
                </c:pt>
                <c:pt idx="449">
                  <c:v>42916</c:v>
                </c:pt>
                <c:pt idx="450">
                  <c:v>42947</c:v>
                </c:pt>
                <c:pt idx="451">
                  <c:v>42978</c:v>
                </c:pt>
                <c:pt idx="452">
                  <c:v>43008</c:v>
                </c:pt>
                <c:pt idx="453">
                  <c:v>43039</c:v>
                </c:pt>
                <c:pt idx="454">
                  <c:v>43069</c:v>
                </c:pt>
                <c:pt idx="455">
                  <c:v>43100</c:v>
                </c:pt>
                <c:pt idx="456">
                  <c:v>43131</c:v>
                </c:pt>
                <c:pt idx="457">
                  <c:v>43159</c:v>
                </c:pt>
                <c:pt idx="458">
                  <c:v>43190</c:v>
                </c:pt>
                <c:pt idx="459">
                  <c:v>43220</c:v>
                </c:pt>
                <c:pt idx="460">
                  <c:v>43251</c:v>
                </c:pt>
                <c:pt idx="461">
                  <c:v>43281</c:v>
                </c:pt>
                <c:pt idx="462">
                  <c:v>43312</c:v>
                </c:pt>
                <c:pt idx="463">
                  <c:v>43343</c:v>
                </c:pt>
                <c:pt idx="464">
                  <c:v>43373</c:v>
                </c:pt>
                <c:pt idx="465">
                  <c:v>43404</c:v>
                </c:pt>
                <c:pt idx="466">
                  <c:v>43434</c:v>
                </c:pt>
                <c:pt idx="467">
                  <c:v>43465</c:v>
                </c:pt>
                <c:pt idx="468">
                  <c:v>43496</c:v>
                </c:pt>
                <c:pt idx="469">
                  <c:v>43524</c:v>
                </c:pt>
                <c:pt idx="470">
                  <c:v>43555</c:v>
                </c:pt>
                <c:pt idx="471">
                  <c:v>43585</c:v>
                </c:pt>
                <c:pt idx="472">
                  <c:v>43616</c:v>
                </c:pt>
                <c:pt idx="473">
                  <c:v>43646</c:v>
                </c:pt>
                <c:pt idx="474">
                  <c:v>43677</c:v>
                </c:pt>
                <c:pt idx="475">
                  <c:v>43708</c:v>
                </c:pt>
                <c:pt idx="476">
                  <c:v>43738</c:v>
                </c:pt>
                <c:pt idx="477">
                  <c:v>43769</c:v>
                </c:pt>
                <c:pt idx="478">
                  <c:v>43799</c:v>
                </c:pt>
                <c:pt idx="479">
                  <c:v>43830</c:v>
                </c:pt>
                <c:pt idx="480">
                  <c:v>43861</c:v>
                </c:pt>
                <c:pt idx="481">
                  <c:v>43890</c:v>
                </c:pt>
                <c:pt idx="482">
                  <c:v>43921</c:v>
                </c:pt>
                <c:pt idx="483">
                  <c:v>43951</c:v>
                </c:pt>
                <c:pt idx="484">
                  <c:v>43982</c:v>
                </c:pt>
                <c:pt idx="485">
                  <c:v>44012</c:v>
                </c:pt>
                <c:pt idx="486">
                  <c:v>44043</c:v>
                </c:pt>
                <c:pt idx="487">
                  <c:v>44074</c:v>
                </c:pt>
                <c:pt idx="488">
                  <c:v>44104</c:v>
                </c:pt>
                <c:pt idx="489">
                  <c:v>44135</c:v>
                </c:pt>
                <c:pt idx="490">
                  <c:v>44165</c:v>
                </c:pt>
                <c:pt idx="491">
                  <c:v>44196</c:v>
                </c:pt>
                <c:pt idx="492">
                  <c:v>44227</c:v>
                </c:pt>
                <c:pt idx="493">
                  <c:v>44255</c:v>
                </c:pt>
                <c:pt idx="494">
                  <c:v>44286</c:v>
                </c:pt>
                <c:pt idx="495">
                  <c:v>44316</c:v>
                </c:pt>
                <c:pt idx="496">
                  <c:v>44347</c:v>
                </c:pt>
                <c:pt idx="497">
                  <c:v>44377</c:v>
                </c:pt>
                <c:pt idx="498">
                  <c:v>44408</c:v>
                </c:pt>
                <c:pt idx="499">
                  <c:v>44439</c:v>
                </c:pt>
                <c:pt idx="500">
                  <c:v>44469</c:v>
                </c:pt>
                <c:pt idx="501">
                  <c:v>44500</c:v>
                </c:pt>
                <c:pt idx="502">
                  <c:v>44530</c:v>
                </c:pt>
                <c:pt idx="503">
                  <c:v>44561</c:v>
                </c:pt>
                <c:pt idx="504">
                  <c:v>44592</c:v>
                </c:pt>
                <c:pt idx="505">
                  <c:v>44620</c:v>
                </c:pt>
                <c:pt idx="506">
                  <c:v>44651</c:v>
                </c:pt>
                <c:pt idx="507">
                  <c:v>44681</c:v>
                </c:pt>
                <c:pt idx="508">
                  <c:v>44712</c:v>
                </c:pt>
                <c:pt idx="509">
                  <c:v>44742</c:v>
                </c:pt>
                <c:pt idx="510">
                  <c:v>44773</c:v>
                </c:pt>
                <c:pt idx="511">
                  <c:v>44804</c:v>
                </c:pt>
                <c:pt idx="512">
                  <c:v>44834</c:v>
                </c:pt>
                <c:pt idx="513">
                  <c:v>44865</c:v>
                </c:pt>
                <c:pt idx="514">
                  <c:v>44895</c:v>
                </c:pt>
                <c:pt idx="515">
                  <c:v>44926</c:v>
                </c:pt>
                <c:pt idx="516">
                  <c:v>44957</c:v>
                </c:pt>
                <c:pt idx="517">
                  <c:v>44985</c:v>
                </c:pt>
                <c:pt idx="518">
                  <c:v>45016</c:v>
                </c:pt>
                <c:pt idx="519">
                  <c:v>45046</c:v>
                </c:pt>
                <c:pt idx="520">
                  <c:v>45077</c:v>
                </c:pt>
                <c:pt idx="521">
                  <c:v>45107</c:v>
                </c:pt>
                <c:pt idx="522">
                  <c:v>45138</c:v>
                </c:pt>
                <c:pt idx="523">
                  <c:v>45169</c:v>
                </c:pt>
                <c:pt idx="524">
                  <c:v>45199</c:v>
                </c:pt>
                <c:pt idx="525">
                  <c:v>45230</c:v>
                </c:pt>
                <c:pt idx="526">
                  <c:v>45260</c:v>
                </c:pt>
                <c:pt idx="527">
                  <c:v>45291</c:v>
                </c:pt>
                <c:pt idx="528">
                  <c:v>45315</c:v>
                </c:pt>
                <c:pt idx="529">
                  <c:v>45346</c:v>
                </c:pt>
                <c:pt idx="530">
                  <c:v>45375</c:v>
                </c:pt>
              </c:numCache>
            </c:numRef>
          </c:cat>
          <c:val>
            <c:numRef>
              <c:f>Sheet1!$C$2:$C$532</c:f>
              <c:numCache>
                <c:formatCode>0.0</c:formatCode>
                <c:ptCount val="531"/>
                <c:pt idx="0">
                  <c:v>-12.9</c:v>
                </c:pt>
                <c:pt idx="1">
                  <c:v>-12.9</c:v>
                </c:pt>
                <c:pt idx="2">
                  <c:v>-12.9</c:v>
                </c:pt>
                <c:pt idx="3">
                  <c:v>-12.9</c:v>
                </c:pt>
                <c:pt idx="4">
                  <c:v>-12.9</c:v>
                </c:pt>
                <c:pt idx="5">
                  <c:v>-12.9</c:v>
                </c:pt>
                <c:pt idx="6">
                  <c:v>-12.9</c:v>
                </c:pt>
                <c:pt idx="7">
                  <c:v>-12.9</c:v>
                </c:pt>
                <c:pt idx="8">
                  <c:v>-12.9</c:v>
                </c:pt>
                <c:pt idx="9">
                  <c:v>-12.9</c:v>
                </c:pt>
                <c:pt idx="10">
                  <c:v>-12.9</c:v>
                </c:pt>
                <c:pt idx="11">
                  <c:v>-12.9</c:v>
                </c:pt>
                <c:pt idx="12">
                  <c:v>-12.9</c:v>
                </c:pt>
                <c:pt idx="13">
                  <c:v>-12.9</c:v>
                </c:pt>
                <c:pt idx="14">
                  <c:v>-12.9</c:v>
                </c:pt>
                <c:pt idx="15">
                  <c:v>-12.9</c:v>
                </c:pt>
                <c:pt idx="16">
                  <c:v>-12.9</c:v>
                </c:pt>
                <c:pt idx="17">
                  <c:v>-12.9</c:v>
                </c:pt>
                <c:pt idx="18">
                  <c:v>-12.9</c:v>
                </c:pt>
                <c:pt idx="19">
                  <c:v>-12.9</c:v>
                </c:pt>
                <c:pt idx="20">
                  <c:v>-12.9</c:v>
                </c:pt>
                <c:pt idx="21">
                  <c:v>-12.9</c:v>
                </c:pt>
                <c:pt idx="22">
                  <c:v>-12.9</c:v>
                </c:pt>
                <c:pt idx="23">
                  <c:v>-12.9</c:v>
                </c:pt>
                <c:pt idx="24">
                  <c:v>-12.9</c:v>
                </c:pt>
                <c:pt idx="25">
                  <c:v>-12.9</c:v>
                </c:pt>
                <c:pt idx="26">
                  <c:v>-12.9</c:v>
                </c:pt>
                <c:pt idx="27">
                  <c:v>-12.9</c:v>
                </c:pt>
                <c:pt idx="28">
                  <c:v>-12.9</c:v>
                </c:pt>
                <c:pt idx="29">
                  <c:v>-12.9</c:v>
                </c:pt>
                <c:pt idx="30">
                  <c:v>-12.9</c:v>
                </c:pt>
                <c:pt idx="31">
                  <c:v>-12.9</c:v>
                </c:pt>
                <c:pt idx="32">
                  <c:v>-12.9</c:v>
                </c:pt>
                <c:pt idx="33">
                  <c:v>-12.9</c:v>
                </c:pt>
                <c:pt idx="34">
                  <c:v>-12.9</c:v>
                </c:pt>
                <c:pt idx="35">
                  <c:v>-12.9</c:v>
                </c:pt>
                <c:pt idx="36">
                  <c:v>-12.9</c:v>
                </c:pt>
                <c:pt idx="37">
                  <c:v>-12.9</c:v>
                </c:pt>
                <c:pt idx="38">
                  <c:v>-12.9</c:v>
                </c:pt>
                <c:pt idx="39">
                  <c:v>-12.9</c:v>
                </c:pt>
                <c:pt idx="40">
                  <c:v>-12.9</c:v>
                </c:pt>
                <c:pt idx="41">
                  <c:v>-12.9</c:v>
                </c:pt>
                <c:pt idx="42">
                  <c:v>-12.9</c:v>
                </c:pt>
                <c:pt idx="43">
                  <c:v>-12.9</c:v>
                </c:pt>
                <c:pt idx="44">
                  <c:v>-12.9</c:v>
                </c:pt>
                <c:pt idx="45">
                  <c:v>-12.9</c:v>
                </c:pt>
                <c:pt idx="46">
                  <c:v>-12.9</c:v>
                </c:pt>
                <c:pt idx="47">
                  <c:v>-12.9</c:v>
                </c:pt>
                <c:pt idx="48">
                  <c:v>-12.9</c:v>
                </c:pt>
                <c:pt idx="49">
                  <c:v>-12.9</c:v>
                </c:pt>
                <c:pt idx="50">
                  <c:v>-12.9</c:v>
                </c:pt>
                <c:pt idx="51">
                  <c:v>-12.9</c:v>
                </c:pt>
                <c:pt idx="52">
                  <c:v>-12.9</c:v>
                </c:pt>
                <c:pt idx="53">
                  <c:v>-12.9</c:v>
                </c:pt>
                <c:pt idx="54">
                  <c:v>-12.9</c:v>
                </c:pt>
                <c:pt idx="55">
                  <c:v>-12.9</c:v>
                </c:pt>
                <c:pt idx="56">
                  <c:v>-12.9</c:v>
                </c:pt>
                <c:pt idx="57">
                  <c:v>-12.9</c:v>
                </c:pt>
                <c:pt idx="58">
                  <c:v>-12.9</c:v>
                </c:pt>
                <c:pt idx="59">
                  <c:v>-12.9</c:v>
                </c:pt>
                <c:pt idx="60">
                  <c:v>-12.9</c:v>
                </c:pt>
                <c:pt idx="61">
                  <c:v>-12.9</c:v>
                </c:pt>
                <c:pt idx="62">
                  <c:v>-12.9</c:v>
                </c:pt>
                <c:pt idx="63">
                  <c:v>-12.9</c:v>
                </c:pt>
                <c:pt idx="64">
                  <c:v>-12.9</c:v>
                </c:pt>
                <c:pt idx="65">
                  <c:v>-12.9</c:v>
                </c:pt>
                <c:pt idx="66">
                  <c:v>-12.9</c:v>
                </c:pt>
                <c:pt idx="67">
                  <c:v>-12.9</c:v>
                </c:pt>
                <c:pt idx="68">
                  <c:v>-12.9</c:v>
                </c:pt>
                <c:pt idx="69">
                  <c:v>-12.9</c:v>
                </c:pt>
                <c:pt idx="70">
                  <c:v>-12.9</c:v>
                </c:pt>
                <c:pt idx="71">
                  <c:v>-12.9</c:v>
                </c:pt>
                <c:pt idx="72">
                  <c:v>-12.9</c:v>
                </c:pt>
                <c:pt idx="73">
                  <c:v>-12.9</c:v>
                </c:pt>
                <c:pt idx="74">
                  <c:v>-12.9</c:v>
                </c:pt>
                <c:pt idx="75">
                  <c:v>-12.9</c:v>
                </c:pt>
                <c:pt idx="76">
                  <c:v>-12.9</c:v>
                </c:pt>
                <c:pt idx="77">
                  <c:v>-12.9</c:v>
                </c:pt>
                <c:pt idx="78">
                  <c:v>-12.9</c:v>
                </c:pt>
                <c:pt idx="79">
                  <c:v>-12.9</c:v>
                </c:pt>
                <c:pt idx="80">
                  <c:v>-12.9</c:v>
                </c:pt>
                <c:pt idx="81">
                  <c:v>-12.9</c:v>
                </c:pt>
                <c:pt idx="82">
                  <c:v>-12.9</c:v>
                </c:pt>
                <c:pt idx="83">
                  <c:v>-12.9</c:v>
                </c:pt>
                <c:pt idx="84">
                  <c:v>-12.9</c:v>
                </c:pt>
                <c:pt idx="85">
                  <c:v>-12.9</c:v>
                </c:pt>
                <c:pt idx="86">
                  <c:v>-12.9</c:v>
                </c:pt>
                <c:pt idx="87">
                  <c:v>-12.9</c:v>
                </c:pt>
                <c:pt idx="88">
                  <c:v>-12.9</c:v>
                </c:pt>
                <c:pt idx="89">
                  <c:v>-12.9</c:v>
                </c:pt>
                <c:pt idx="90">
                  <c:v>-12.9</c:v>
                </c:pt>
                <c:pt idx="91">
                  <c:v>-12.9</c:v>
                </c:pt>
                <c:pt idx="92">
                  <c:v>-12.9</c:v>
                </c:pt>
                <c:pt idx="93">
                  <c:v>-12.9</c:v>
                </c:pt>
                <c:pt idx="94">
                  <c:v>-12.9</c:v>
                </c:pt>
                <c:pt idx="95">
                  <c:v>-12.9</c:v>
                </c:pt>
                <c:pt idx="96">
                  <c:v>-12.9</c:v>
                </c:pt>
                <c:pt idx="97">
                  <c:v>-12.9</c:v>
                </c:pt>
                <c:pt idx="98">
                  <c:v>-12.9</c:v>
                </c:pt>
                <c:pt idx="99">
                  <c:v>-12.9</c:v>
                </c:pt>
                <c:pt idx="100">
                  <c:v>-12.9</c:v>
                </c:pt>
                <c:pt idx="101">
                  <c:v>-12.9</c:v>
                </c:pt>
                <c:pt idx="102">
                  <c:v>-12.9</c:v>
                </c:pt>
                <c:pt idx="103">
                  <c:v>-12.9</c:v>
                </c:pt>
                <c:pt idx="104">
                  <c:v>-12.9</c:v>
                </c:pt>
                <c:pt idx="105">
                  <c:v>-12.9</c:v>
                </c:pt>
                <c:pt idx="106">
                  <c:v>-12.9</c:v>
                </c:pt>
                <c:pt idx="107">
                  <c:v>-12.9</c:v>
                </c:pt>
                <c:pt idx="108">
                  <c:v>-12.9</c:v>
                </c:pt>
                <c:pt idx="109">
                  <c:v>-12.9</c:v>
                </c:pt>
                <c:pt idx="110">
                  <c:v>-12.9</c:v>
                </c:pt>
                <c:pt idx="111">
                  <c:v>-12.9</c:v>
                </c:pt>
                <c:pt idx="112">
                  <c:v>-12.9</c:v>
                </c:pt>
                <c:pt idx="113">
                  <c:v>-12.9</c:v>
                </c:pt>
                <c:pt idx="114">
                  <c:v>-12.9</c:v>
                </c:pt>
                <c:pt idx="115">
                  <c:v>-12.9</c:v>
                </c:pt>
                <c:pt idx="116">
                  <c:v>-12.9</c:v>
                </c:pt>
                <c:pt idx="117">
                  <c:v>-12.9</c:v>
                </c:pt>
                <c:pt idx="118">
                  <c:v>-12.9</c:v>
                </c:pt>
                <c:pt idx="119">
                  <c:v>-12.9</c:v>
                </c:pt>
                <c:pt idx="120">
                  <c:v>-12.9</c:v>
                </c:pt>
                <c:pt idx="121">
                  <c:v>-12.9</c:v>
                </c:pt>
                <c:pt idx="122">
                  <c:v>-12.9</c:v>
                </c:pt>
                <c:pt idx="123">
                  <c:v>-12.9</c:v>
                </c:pt>
                <c:pt idx="124">
                  <c:v>-12.9</c:v>
                </c:pt>
                <c:pt idx="125">
                  <c:v>-12.9</c:v>
                </c:pt>
                <c:pt idx="126">
                  <c:v>-12.9</c:v>
                </c:pt>
                <c:pt idx="127">
                  <c:v>-12.9</c:v>
                </c:pt>
                <c:pt idx="128">
                  <c:v>-12.9</c:v>
                </c:pt>
                <c:pt idx="129">
                  <c:v>-12.9</c:v>
                </c:pt>
                <c:pt idx="130">
                  <c:v>-12.9</c:v>
                </c:pt>
                <c:pt idx="131">
                  <c:v>-12.9</c:v>
                </c:pt>
                <c:pt idx="132">
                  <c:v>-12.9</c:v>
                </c:pt>
                <c:pt idx="133">
                  <c:v>-12.9</c:v>
                </c:pt>
                <c:pt idx="134">
                  <c:v>-12.9</c:v>
                </c:pt>
                <c:pt idx="135">
                  <c:v>-12.9</c:v>
                </c:pt>
                <c:pt idx="136">
                  <c:v>-12.9</c:v>
                </c:pt>
                <c:pt idx="137">
                  <c:v>-12.9</c:v>
                </c:pt>
                <c:pt idx="138">
                  <c:v>-12.9</c:v>
                </c:pt>
                <c:pt idx="139">
                  <c:v>-12.9</c:v>
                </c:pt>
                <c:pt idx="140">
                  <c:v>-12.9</c:v>
                </c:pt>
                <c:pt idx="141">
                  <c:v>-12.9</c:v>
                </c:pt>
                <c:pt idx="142">
                  <c:v>-12.9</c:v>
                </c:pt>
                <c:pt idx="143">
                  <c:v>-12.9</c:v>
                </c:pt>
                <c:pt idx="144">
                  <c:v>-12.9</c:v>
                </c:pt>
                <c:pt idx="145">
                  <c:v>-12.9</c:v>
                </c:pt>
                <c:pt idx="146">
                  <c:v>-12.9</c:v>
                </c:pt>
                <c:pt idx="147">
                  <c:v>-12.9</c:v>
                </c:pt>
                <c:pt idx="148">
                  <c:v>-12.9</c:v>
                </c:pt>
                <c:pt idx="149">
                  <c:v>-12.9</c:v>
                </c:pt>
                <c:pt idx="150">
                  <c:v>-12.9</c:v>
                </c:pt>
                <c:pt idx="151">
                  <c:v>-12.9</c:v>
                </c:pt>
                <c:pt idx="152">
                  <c:v>-12.9</c:v>
                </c:pt>
                <c:pt idx="153">
                  <c:v>-12.9</c:v>
                </c:pt>
                <c:pt idx="154">
                  <c:v>-12.9</c:v>
                </c:pt>
                <c:pt idx="155">
                  <c:v>-12.9</c:v>
                </c:pt>
                <c:pt idx="156">
                  <c:v>-12.9</c:v>
                </c:pt>
                <c:pt idx="157">
                  <c:v>-12.9</c:v>
                </c:pt>
                <c:pt idx="158">
                  <c:v>-12.9</c:v>
                </c:pt>
                <c:pt idx="159">
                  <c:v>-12.9</c:v>
                </c:pt>
                <c:pt idx="160">
                  <c:v>-12.9</c:v>
                </c:pt>
                <c:pt idx="161">
                  <c:v>-12.9</c:v>
                </c:pt>
                <c:pt idx="162">
                  <c:v>-12.9</c:v>
                </c:pt>
                <c:pt idx="163">
                  <c:v>-12.9</c:v>
                </c:pt>
                <c:pt idx="164">
                  <c:v>-12.9</c:v>
                </c:pt>
                <c:pt idx="165">
                  <c:v>-12.9</c:v>
                </c:pt>
                <c:pt idx="166">
                  <c:v>-12.9</c:v>
                </c:pt>
                <c:pt idx="167">
                  <c:v>-12.9</c:v>
                </c:pt>
                <c:pt idx="168">
                  <c:v>-12.9</c:v>
                </c:pt>
                <c:pt idx="169">
                  <c:v>-12.9</c:v>
                </c:pt>
                <c:pt idx="170">
                  <c:v>-12.9</c:v>
                </c:pt>
                <c:pt idx="171">
                  <c:v>-12.9</c:v>
                </c:pt>
                <c:pt idx="172">
                  <c:v>-12.9</c:v>
                </c:pt>
                <c:pt idx="173">
                  <c:v>-12.9</c:v>
                </c:pt>
                <c:pt idx="174">
                  <c:v>-12.9</c:v>
                </c:pt>
                <c:pt idx="175">
                  <c:v>-12.9</c:v>
                </c:pt>
                <c:pt idx="176">
                  <c:v>-12.9</c:v>
                </c:pt>
                <c:pt idx="177">
                  <c:v>-12.9</c:v>
                </c:pt>
                <c:pt idx="178">
                  <c:v>-12.9</c:v>
                </c:pt>
                <c:pt idx="179">
                  <c:v>-12.9</c:v>
                </c:pt>
                <c:pt idx="180">
                  <c:v>-12.9</c:v>
                </c:pt>
                <c:pt idx="181">
                  <c:v>-12.9</c:v>
                </c:pt>
                <c:pt idx="182">
                  <c:v>-12.9</c:v>
                </c:pt>
                <c:pt idx="183">
                  <c:v>-12.9</c:v>
                </c:pt>
                <c:pt idx="184">
                  <c:v>-12.9</c:v>
                </c:pt>
                <c:pt idx="185">
                  <c:v>-12.9</c:v>
                </c:pt>
                <c:pt idx="186">
                  <c:v>-12.9</c:v>
                </c:pt>
                <c:pt idx="187">
                  <c:v>-12.9</c:v>
                </c:pt>
                <c:pt idx="188">
                  <c:v>-12.9</c:v>
                </c:pt>
                <c:pt idx="189">
                  <c:v>-12.9</c:v>
                </c:pt>
                <c:pt idx="190">
                  <c:v>-12.9</c:v>
                </c:pt>
                <c:pt idx="191">
                  <c:v>-12.9</c:v>
                </c:pt>
                <c:pt idx="192">
                  <c:v>-12.9</c:v>
                </c:pt>
                <c:pt idx="193">
                  <c:v>-12.9</c:v>
                </c:pt>
                <c:pt idx="194">
                  <c:v>-12.9</c:v>
                </c:pt>
                <c:pt idx="195">
                  <c:v>-12.9</c:v>
                </c:pt>
                <c:pt idx="196">
                  <c:v>-12.9</c:v>
                </c:pt>
                <c:pt idx="197">
                  <c:v>-12.9</c:v>
                </c:pt>
                <c:pt idx="198">
                  <c:v>-12.9</c:v>
                </c:pt>
                <c:pt idx="199">
                  <c:v>-12.9</c:v>
                </c:pt>
                <c:pt idx="200">
                  <c:v>-12.9</c:v>
                </c:pt>
                <c:pt idx="201">
                  <c:v>-12.9</c:v>
                </c:pt>
                <c:pt idx="202">
                  <c:v>-12.9</c:v>
                </c:pt>
                <c:pt idx="203">
                  <c:v>-12.9</c:v>
                </c:pt>
                <c:pt idx="204">
                  <c:v>-12.9</c:v>
                </c:pt>
                <c:pt idx="205">
                  <c:v>-12.9</c:v>
                </c:pt>
                <c:pt idx="206">
                  <c:v>-12.9</c:v>
                </c:pt>
                <c:pt idx="207">
                  <c:v>-12.9</c:v>
                </c:pt>
                <c:pt idx="208">
                  <c:v>-12.9</c:v>
                </c:pt>
                <c:pt idx="209">
                  <c:v>-12.9</c:v>
                </c:pt>
                <c:pt idx="210">
                  <c:v>-12.9</c:v>
                </c:pt>
                <c:pt idx="211">
                  <c:v>-12.9</c:v>
                </c:pt>
                <c:pt idx="212">
                  <c:v>-12.9</c:v>
                </c:pt>
                <c:pt idx="213">
                  <c:v>-12.9</c:v>
                </c:pt>
                <c:pt idx="214">
                  <c:v>-12.9</c:v>
                </c:pt>
                <c:pt idx="215">
                  <c:v>-12.9</c:v>
                </c:pt>
                <c:pt idx="216">
                  <c:v>-12.9</c:v>
                </c:pt>
                <c:pt idx="217">
                  <c:v>-12.9</c:v>
                </c:pt>
                <c:pt idx="218">
                  <c:v>-12.9</c:v>
                </c:pt>
                <c:pt idx="219">
                  <c:v>-12.9</c:v>
                </c:pt>
                <c:pt idx="220">
                  <c:v>-12.9</c:v>
                </c:pt>
                <c:pt idx="221">
                  <c:v>-12.9</c:v>
                </c:pt>
                <c:pt idx="222">
                  <c:v>-12.9</c:v>
                </c:pt>
                <c:pt idx="223">
                  <c:v>-12.9</c:v>
                </c:pt>
                <c:pt idx="224">
                  <c:v>-12.9</c:v>
                </c:pt>
                <c:pt idx="225">
                  <c:v>-12.9</c:v>
                </c:pt>
                <c:pt idx="226">
                  <c:v>-12.9</c:v>
                </c:pt>
                <c:pt idx="227">
                  <c:v>-12.9</c:v>
                </c:pt>
                <c:pt idx="228">
                  <c:v>-12.9</c:v>
                </c:pt>
                <c:pt idx="229">
                  <c:v>-12.9</c:v>
                </c:pt>
                <c:pt idx="230">
                  <c:v>-12.9</c:v>
                </c:pt>
                <c:pt idx="231">
                  <c:v>-12.9</c:v>
                </c:pt>
                <c:pt idx="232">
                  <c:v>-12.9</c:v>
                </c:pt>
                <c:pt idx="233">
                  <c:v>-12.9</c:v>
                </c:pt>
                <c:pt idx="234">
                  <c:v>-12.9</c:v>
                </c:pt>
                <c:pt idx="235">
                  <c:v>-12.9</c:v>
                </c:pt>
                <c:pt idx="236">
                  <c:v>-12.9</c:v>
                </c:pt>
                <c:pt idx="237">
                  <c:v>-12.9</c:v>
                </c:pt>
                <c:pt idx="238">
                  <c:v>-12.9</c:v>
                </c:pt>
                <c:pt idx="239">
                  <c:v>-12.9</c:v>
                </c:pt>
                <c:pt idx="240">
                  <c:v>-12.9</c:v>
                </c:pt>
                <c:pt idx="241">
                  <c:v>-12.9</c:v>
                </c:pt>
                <c:pt idx="242">
                  <c:v>-12.9</c:v>
                </c:pt>
                <c:pt idx="243">
                  <c:v>-12.9</c:v>
                </c:pt>
                <c:pt idx="244">
                  <c:v>-12.9</c:v>
                </c:pt>
                <c:pt idx="245">
                  <c:v>-12.9</c:v>
                </c:pt>
                <c:pt idx="246">
                  <c:v>-12.9</c:v>
                </c:pt>
                <c:pt idx="247">
                  <c:v>-12.9</c:v>
                </c:pt>
                <c:pt idx="248">
                  <c:v>-12.9</c:v>
                </c:pt>
                <c:pt idx="249">
                  <c:v>-12.9</c:v>
                </c:pt>
                <c:pt idx="250">
                  <c:v>-12.9</c:v>
                </c:pt>
                <c:pt idx="251">
                  <c:v>-12.9</c:v>
                </c:pt>
                <c:pt idx="252">
                  <c:v>-12.9</c:v>
                </c:pt>
                <c:pt idx="253">
                  <c:v>-12.9</c:v>
                </c:pt>
                <c:pt idx="254">
                  <c:v>-12.9</c:v>
                </c:pt>
                <c:pt idx="255">
                  <c:v>-12.9</c:v>
                </c:pt>
                <c:pt idx="256">
                  <c:v>-12.9</c:v>
                </c:pt>
                <c:pt idx="257">
                  <c:v>-12.9</c:v>
                </c:pt>
                <c:pt idx="258">
                  <c:v>-12.9</c:v>
                </c:pt>
                <c:pt idx="259">
                  <c:v>-12.9</c:v>
                </c:pt>
                <c:pt idx="260">
                  <c:v>-12.9</c:v>
                </c:pt>
                <c:pt idx="261">
                  <c:v>-12.9</c:v>
                </c:pt>
                <c:pt idx="262">
                  <c:v>-12.9</c:v>
                </c:pt>
                <c:pt idx="263">
                  <c:v>-12.9</c:v>
                </c:pt>
                <c:pt idx="264">
                  <c:v>-12.9</c:v>
                </c:pt>
                <c:pt idx="265">
                  <c:v>-12.9</c:v>
                </c:pt>
                <c:pt idx="266">
                  <c:v>-12.9</c:v>
                </c:pt>
                <c:pt idx="267">
                  <c:v>-12.9</c:v>
                </c:pt>
                <c:pt idx="268">
                  <c:v>-12.9</c:v>
                </c:pt>
                <c:pt idx="269">
                  <c:v>-12.9</c:v>
                </c:pt>
                <c:pt idx="270">
                  <c:v>-12.9</c:v>
                </c:pt>
                <c:pt idx="271">
                  <c:v>-12.9</c:v>
                </c:pt>
                <c:pt idx="272">
                  <c:v>-12.9</c:v>
                </c:pt>
                <c:pt idx="273">
                  <c:v>-12.9</c:v>
                </c:pt>
                <c:pt idx="274">
                  <c:v>-12.9</c:v>
                </c:pt>
                <c:pt idx="275">
                  <c:v>-12.9</c:v>
                </c:pt>
                <c:pt idx="276">
                  <c:v>-12.9</c:v>
                </c:pt>
                <c:pt idx="277">
                  <c:v>-12.9</c:v>
                </c:pt>
                <c:pt idx="278">
                  <c:v>-12.9</c:v>
                </c:pt>
                <c:pt idx="279">
                  <c:v>-12.9</c:v>
                </c:pt>
                <c:pt idx="280">
                  <c:v>-12.9</c:v>
                </c:pt>
                <c:pt idx="281">
                  <c:v>-12.9</c:v>
                </c:pt>
                <c:pt idx="282">
                  <c:v>-12.9</c:v>
                </c:pt>
                <c:pt idx="283">
                  <c:v>-12.9</c:v>
                </c:pt>
                <c:pt idx="284">
                  <c:v>-12.9</c:v>
                </c:pt>
                <c:pt idx="285">
                  <c:v>-12.9</c:v>
                </c:pt>
                <c:pt idx="286">
                  <c:v>-12.9</c:v>
                </c:pt>
                <c:pt idx="287">
                  <c:v>-12.9</c:v>
                </c:pt>
                <c:pt idx="288">
                  <c:v>-12.9</c:v>
                </c:pt>
                <c:pt idx="289">
                  <c:v>-12.9</c:v>
                </c:pt>
                <c:pt idx="290">
                  <c:v>-12.9</c:v>
                </c:pt>
                <c:pt idx="291">
                  <c:v>-12.9</c:v>
                </c:pt>
                <c:pt idx="292">
                  <c:v>-12.9</c:v>
                </c:pt>
                <c:pt idx="293">
                  <c:v>-12.9</c:v>
                </c:pt>
                <c:pt idx="294">
                  <c:v>-12.9</c:v>
                </c:pt>
                <c:pt idx="295">
                  <c:v>-12.9</c:v>
                </c:pt>
                <c:pt idx="296">
                  <c:v>-12.9</c:v>
                </c:pt>
                <c:pt idx="297">
                  <c:v>-12.9</c:v>
                </c:pt>
                <c:pt idx="298">
                  <c:v>-12.9</c:v>
                </c:pt>
                <c:pt idx="299">
                  <c:v>-12.9</c:v>
                </c:pt>
                <c:pt idx="300">
                  <c:v>-12.9</c:v>
                </c:pt>
                <c:pt idx="301">
                  <c:v>-12.9</c:v>
                </c:pt>
                <c:pt idx="302">
                  <c:v>-12.9</c:v>
                </c:pt>
                <c:pt idx="303">
                  <c:v>-12.9</c:v>
                </c:pt>
                <c:pt idx="304">
                  <c:v>-12.9</c:v>
                </c:pt>
                <c:pt idx="305">
                  <c:v>-12.9</c:v>
                </c:pt>
                <c:pt idx="306">
                  <c:v>-12.9</c:v>
                </c:pt>
                <c:pt idx="307">
                  <c:v>-12.9</c:v>
                </c:pt>
                <c:pt idx="308">
                  <c:v>-12.9</c:v>
                </c:pt>
                <c:pt idx="309">
                  <c:v>-12.9</c:v>
                </c:pt>
                <c:pt idx="310">
                  <c:v>-12.9</c:v>
                </c:pt>
                <c:pt idx="311">
                  <c:v>-12.9</c:v>
                </c:pt>
                <c:pt idx="312">
                  <c:v>-12.9</c:v>
                </c:pt>
                <c:pt idx="313">
                  <c:v>-12.9</c:v>
                </c:pt>
                <c:pt idx="314">
                  <c:v>-12.9</c:v>
                </c:pt>
                <c:pt idx="315">
                  <c:v>-12.9</c:v>
                </c:pt>
                <c:pt idx="316">
                  <c:v>-12.9</c:v>
                </c:pt>
                <c:pt idx="317">
                  <c:v>-12.9</c:v>
                </c:pt>
                <c:pt idx="318">
                  <c:v>-12.9</c:v>
                </c:pt>
                <c:pt idx="319">
                  <c:v>-12.9</c:v>
                </c:pt>
                <c:pt idx="320">
                  <c:v>-12.9</c:v>
                </c:pt>
                <c:pt idx="321">
                  <c:v>-12.9</c:v>
                </c:pt>
                <c:pt idx="322">
                  <c:v>-12.9</c:v>
                </c:pt>
                <c:pt idx="323">
                  <c:v>-12.9</c:v>
                </c:pt>
                <c:pt idx="324">
                  <c:v>-12.9</c:v>
                </c:pt>
                <c:pt idx="325">
                  <c:v>-12.9</c:v>
                </c:pt>
                <c:pt idx="326">
                  <c:v>-12.9</c:v>
                </c:pt>
                <c:pt idx="327">
                  <c:v>-12.9</c:v>
                </c:pt>
                <c:pt idx="328">
                  <c:v>-12.9</c:v>
                </c:pt>
                <c:pt idx="329">
                  <c:v>-12.9</c:v>
                </c:pt>
                <c:pt idx="330">
                  <c:v>-12.9</c:v>
                </c:pt>
                <c:pt idx="331">
                  <c:v>-12.9</c:v>
                </c:pt>
                <c:pt idx="332">
                  <c:v>-12.9</c:v>
                </c:pt>
                <c:pt idx="333">
                  <c:v>-12.9</c:v>
                </c:pt>
                <c:pt idx="334">
                  <c:v>-12.9</c:v>
                </c:pt>
                <c:pt idx="335">
                  <c:v>-12.9</c:v>
                </c:pt>
                <c:pt idx="336">
                  <c:v>-12.9</c:v>
                </c:pt>
                <c:pt idx="337">
                  <c:v>-12.9</c:v>
                </c:pt>
                <c:pt idx="338">
                  <c:v>-12.9</c:v>
                </c:pt>
                <c:pt idx="339">
                  <c:v>-12.9</c:v>
                </c:pt>
                <c:pt idx="340">
                  <c:v>-12.9</c:v>
                </c:pt>
                <c:pt idx="341">
                  <c:v>-12.9</c:v>
                </c:pt>
                <c:pt idx="342">
                  <c:v>-12.9</c:v>
                </c:pt>
                <c:pt idx="343">
                  <c:v>-12.9</c:v>
                </c:pt>
                <c:pt idx="344">
                  <c:v>-12.9</c:v>
                </c:pt>
                <c:pt idx="345">
                  <c:v>-12.9</c:v>
                </c:pt>
                <c:pt idx="346">
                  <c:v>-12.9</c:v>
                </c:pt>
                <c:pt idx="347">
                  <c:v>-12.9</c:v>
                </c:pt>
                <c:pt idx="348">
                  <c:v>-12.9</c:v>
                </c:pt>
                <c:pt idx="349">
                  <c:v>-12.9</c:v>
                </c:pt>
                <c:pt idx="350">
                  <c:v>-12.9</c:v>
                </c:pt>
                <c:pt idx="351">
                  <c:v>-12.9</c:v>
                </c:pt>
                <c:pt idx="352">
                  <c:v>-12.9</c:v>
                </c:pt>
                <c:pt idx="353">
                  <c:v>-12.9</c:v>
                </c:pt>
                <c:pt idx="354">
                  <c:v>-12.9</c:v>
                </c:pt>
                <c:pt idx="355">
                  <c:v>-12.9</c:v>
                </c:pt>
                <c:pt idx="356">
                  <c:v>-12.9</c:v>
                </c:pt>
                <c:pt idx="357">
                  <c:v>-12.9</c:v>
                </c:pt>
                <c:pt idx="358">
                  <c:v>-12.9</c:v>
                </c:pt>
                <c:pt idx="359">
                  <c:v>-12.9</c:v>
                </c:pt>
                <c:pt idx="360">
                  <c:v>-12.9</c:v>
                </c:pt>
                <c:pt idx="361">
                  <c:v>-12.9</c:v>
                </c:pt>
                <c:pt idx="362">
                  <c:v>-12.9</c:v>
                </c:pt>
                <c:pt idx="363">
                  <c:v>-12.9</c:v>
                </c:pt>
                <c:pt idx="364">
                  <c:v>-12.9</c:v>
                </c:pt>
                <c:pt idx="365">
                  <c:v>-12.9</c:v>
                </c:pt>
                <c:pt idx="366">
                  <c:v>-12.9</c:v>
                </c:pt>
                <c:pt idx="367">
                  <c:v>-12.9</c:v>
                </c:pt>
                <c:pt idx="368">
                  <c:v>-12.9</c:v>
                </c:pt>
                <c:pt idx="369">
                  <c:v>-12.9</c:v>
                </c:pt>
                <c:pt idx="370">
                  <c:v>-12.9</c:v>
                </c:pt>
                <c:pt idx="371">
                  <c:v>-12.9</c:v>
                </c:pt>
                <c:pt idx="372">
                  <c:v>-12.9</c:v>
                </c:pt>
                <c:pt idx="373">
                  <c:v>-12.9</c:v>
                </c:pt>
                <c:pt idx="374">
                  <c:v>-12.9</c:v>
                </c:pt>
                <c:pt idx="375">
                  <c:v>-12.9</c:v>
                </c:pt>
                <c:pt idx="376">
                  <c:v>-12.9</c:v>
                </c:pt>
                <c:pt idx="377">
                  <c:v>-12.9</c:v>
                </c:pt>
                <c:pt idx="378">
                  <c:v>-12.9</c:v>
                </c:pt>
                <c:pt idx="379">
                  <c:v>-12.9</c:v>
                </c:pt>
                <c:pt idx="380">
                  <c:v>-12.9</c:v>
                </c:pt>
                <c:pt idx="381">
                  <c:v>-12.9</c:v>
                </c:pt>
                <c:pt idx="382">
                  <c:v>-12.9</c:v>
                </c:pt>
                <c:pt idx="383">
                  <c:v>-12.9</c:v>
                </c:pt>
                <c:pt idx="384">
                  <c:v>-12.9</c:v>
                </c:pt>
                <c:pt idx="385">
                  <c:v>-12.9</c:v>
                </c:pt>
                <c:pt idx="386">
                  <c:v>-12.9</c:v>
                </c:pt>
                <c:pt idx="387">
                  <c:v>-12.9</c:v>
                </c:pt>
                <c:pt idx="388">
                  <c:v>-12.9</c:v>
                </c:pt>
                <c:pt idx="389">
                  <c:v>-12.9</c:v>
                </c:pt>
                <c:pt idx="390">
                  <c:v>-12.9</c:v>
                </c:pt>
                <c:pt idx="391">
                  <c:v>-12.9</c:v>
                </c:pt>
                <c:pt idx="392">
                  <c:v>-12.9</c:v>
                </c:pt>
                <c:pt idx="393">
                  <c:v>-12.9</c:v>
                </c:pt>
                <c:pt idx="394">
                  <c:v>-12.9</c:v>
                </c:pt>
                <c:pt idx="395">
                  <c:v>-12.9</c:v>
                </c:pt>
                <c:pt idx="396">
                  <c:v>-12.9</c:v>
                </c:pt>
                <c:pt idx="397">
                  <c:v>-12.9</c:v>
                </c:pt>
                <c:pt idx="398">
                  <c:v>-12.9</c:v>
                </c:pt>
                <c:pt idx="399">
                  <c:v>-12.9</c:v>
                </c:pt>
                <c:pt idx="400">
                  <c:v>-12.9</c:v>
                </c:pt>
                <c:pt idx="401">
                  <c:v>-12.9</c:v>
                </c:pt>
                <c:pt idx="402">
                  <c:v>-12.9</c:v>
                </c:pt>
                <c:pt idx="403">
                  <c:v>-12.9</c:v>
                </c:pt>
                <c:pt idx="404">
                  <c:v>-12.9</c:v>
                </c:pt>
                <c:pt idx="405">
                  <c:v>-12.9</c:v>
                </c:pt>
                <c:pt idx="406">
                  <c:v>-12.9</c:v>
                </c:pt>
                <c:pt idx="407">
                  <c:v>-12.9</c:v>
                </c:pt>
                <c:pt idx="408">
                  <c:v>-12.9</c:v>
                </c:pt>
                <c:pt idx="409">
                  <c:v>-12.9</c:v>
                </c:pt>
                <c:pt idx="410">
                  <c:v>-12.9</c:v>
                </c:pt>
                <c:pt idx="411">
                  <c:v>-12.9</c:v>
                </c:pt>
                <c:pt idx="412">
                  <c:v>-12.9</c:v>
                </c:pt>
                <c:pt idx="413">
                  <c:v>-12.9</c:v>
                </c:pt>
                <c:pt idx="414">
                  <c:v>-12.9</c:v>
                </c:pt>
                <c:pt idx="415">
                  <c:v>-12.9</c:v>
                </c:pt>
                <c:pt idx="416">
                  <c:v>-12.9</c:v>
                </c:pt>
                <c:pt idx="417">
                  <c:v>-12.9</c:v>
                </c:pt>
                <c:pt idx="418">
                  <c:v>-12.9</c:v>
                </c:pt>
                <c:pt idx="419">
                  <c:v>-12.9</c:v>
                </c:pt>
                <c:pt idx="420">
                  <c:v>-12.9</c:v>
                </c:pt>
                <c:pt idx="421">
                  <c:v>-12.9</c:v>
                </c:pt>
                <c:pt idx="422">
                  <c:v>-12.9</c:v>
                </c:pt>
                <c:pt idx="423">
                  <c:v>-12.9</c:v>
                </c:pt>
                <c:pt idx="424">
                  <c:v>-12.9</c:v>
                </c:pt>
                <c:pt idx="425">
                  <c:v>-12.9</c:v>
                </c:pt>
                <c:pt idx="426">
                  <c:v>-12.9</c:v>
                </c:pt>
                <c:pt idx="427">
                  <c:v>-12.9</c:v>
                </c:pt>
                <c:pt idx="428">
                  <c:v>-12.9</c:v>
                </c:pt>
                <c:pt idx="429">
                  <c:v>-12.9</c:v>
                </c:pt>
                <c:pt idx="430">
                  <c:v>-12.9</c:v>
                </c:pt>
                <c:pt idx="431">
                  <c:v>-12.9</c:v>
                </c:pt>
                <c:pt idx="432">
                  <c:v>-12.9</c:v>
                </c:pt>
                <c:pt idx="433">
                  <c:v>-12.9</c:v>
                </c:pt>
                <c:pt idx="434">
                  <c:v>-12.9</c:v>
                </c:pt>
                <c:pt idx="435">
                  <c:v>-12.9</c:v>
                </c:pt>
                <c:pt idx="436">
                  <c:v>-12.9</c:v>
                </c:pt>
                <c:pt idx="437">
                  <c:v>-12.9</c:v>
                </c:pt>
                <c:pt idx="438">
                  <c:v>-12.9</c:v>
                </c:pt>
                <c:pt idx="439">
                  <c:v>-12.9</c:v>
                </c:pt>
                <c:pt idx="440">
                  <c:v>-12.9</c:v>
                </c:pt>
                <c:pt idx="441">
                  <c:v>-12.9</c:v>
                </c:pt>
                <c:pt idx="442">
                  <c:v>-12.9</c:v>
                </c:pt>
                <c:pt idx="443">
                  <c:v>-12.9</c:v>
                </c:pt>
                <c:pt idx="444">
                  <c:v>-12.9</c:v>
                </c:pt>
                <c:pt idx="445">
                  <c:v>-12.9</c:v>
                </c:pt>
                <c:pt idx="446">
                  <c:v>-12.9</c:v>
                </c:pt>
                <c:pt idx="447">
                  <c:v>-12.9</c:v>
                </c:pt>
                <c:pt idx="448">
                  <c:v>-12.9</c:v>
                </c:pt>
                <c:pt idx="449">
                  <c:v>-12.9</c:v>
                </c:pt>
                <c:pt idx="450">
                  <c:v>-12.9</c:v>
                </c:pt>
                <c:pt idx="451">
                  <c:v>-12.9</c:v>
                </c:pt>
                <c:pt idx="452">
                  <c:v>-12.9</c:v>
                </c:pt>
                <c:pt idx="453">
                  <c:v>-12.9</c:v>
                </c:pt>
                <c:pt idx="454">
                  <c:v>-12.9</c:v>
                </c:pt>
                <c:pt idx="455">
                  <c:v>-12.9</c:v>
                </c:pt>
                <c:pt idx="456">
                  <c:v>-12.9</c:v>
                </c:pt>
                <c:pt idx="457">
                  <c:v>-12.9</c:v>
                </c:pt>
                <c:pt idx="458">
                  <c:v>-12.9</c:v>
                </c:pt>
                <c:pt idx="459">
                  <c:v>-12.9</c:v>
                </c:pt>
                <c:pt idx="460">
                  <c:v>-12.9</c:v>
                </c:pt>
                <c:pt idx="461">
                  <c:v>-12.9</c:v>
                </c:pt>
                <c:pt idx="462">
                  <c:v>-12.9</c:v>
                </c:pt>
                <c:pt idx="463">
                  <c:v>-12.9</c:v>
                </c:pt>
                <c:pt idx="464">
                  <c:v>-12.9</c:v>
                </c:pt>
                <c:pt idx="465">
                  <c:v>-12.9</c:v>
                </c:pt>
                <c:pt idx="466">
                  <c:v>-12.9</c:v>
                </c:pt>
                <c:pt idx="467">
                  <c:v>-12.9</c:v>
                </c:pt>
                <c:pt idx="468">
                  <c:v>-12.9</c:v>
                </c:pt>
                <c:pt idx="469">
                  <c:v>-12.9</c:v>
                </c:pt>
                <c:pt idx="470">
                  <c:v>-12.9</c:v>
                </c:pt>
                <c:pt idx="471">
                  <c:v>-12.9</c:v>
                </c:pt>
                <c:pt idx="472">
                  <c:v>-12.9</c:v>
                </c:pt>
                <c:pt idx="473">
                  <c:v>-12.9</c:v>
                </c:pt>
                <c:pt idx="474">
                  <c:v>-12.9</c:v>
                </c:pt>
                <c:pt idx="475">
                  <c:v>-12.9</c:v>
                </c:pt>
                <c:pt idx="476">
                  <c:v>-12.9</c:v>
                </c:pt>
                <c:pt idx="477">
                  <c:v>-12.9</c:v>
                </c:pt>
                <c:pt idx="478">
                  <c:v>-12.9</c:v>
                </c:pt>
                <c:pt idx="479">
                  <c:v>-12.9</c:v>
                </c:pt>
                <c:pt idx="480">
                  <c:v>-12.9</c:v>
                </c:pt>
                <c:pt idx="481">
                  <c:v>-12.9</c:v>
                </c:pt>
                <c:pt idx="482">
                  <c:v>-12.9</c:v>
                </c:pt>
                <c:pt idx="483">
                  <c:v>-12.9</c:v>
                </c:pt>
                <c:pt idx="484">
                  <c:v>-12.9</c:v>
                </c:pt>
                <c:pt idx="485">
                  <c:v>-12.9</c:v>
                </c:pt>
                <c:pt idx="486">
                  <c:v>-12.9</c:v>
                </c:pt>
                <c:pt idx="487">
                  <c:v>-12.9</c:v>
                </c:pt>
                <c:pt idx="488">
                  <c:v>-12.9</c:v>
                </c:pt>
                <c:pt idx="489">
                  <c:v>-12.9</c:v>
                </c:pt>
                <c:pt idx="490">
                  <c:v>-12.9</c:v>
                </c:pt>
                <c:pt idx="491">
                  <c:v>-12.9</c:v>
                </c:pt>
                <c:pt idx="492">
                  <c:v>-12.9</c:v>
                </c:pt>
                <c:pt idx="493">
                  <c:v>-12.9</c:v>
                </c:pt>
                <c:pt idx="494">
                  <c:v>-12.9</c:v>
                </c:pt>
                <c:pt idx="495">
                  <c:v>-12.9</c:v>
                </c:pt>
                <c:pt idx="496">
                  <c:v>-12.9</c:v>
                </c:pt>
                <c:pt idx="497">
                  <c:v>-12.9</c:v>
                </c:pt>
                <c:pt idx="498">
                  <c:v>-12.9</c:v>
                </c:pt>
                <c:pt idx="499">
                  <c:v>-12.9</c:v>
                </c:pt>
                <c:pt idx="500">
                  <c:v>-12.9</c:v>
                </c:pt>
                <c:pt idx="501">
                  <c:v>-12.9</c:v>
                </c:pt>
                <c:pt idx="502">
                  <c:v>-12.9</c:v>
                </c:pt>
                <c:pt idx="503">
                  <c:v>-12.9</c:v>
                </c:pt>
                <c:pt idx="504">
                  <c:v>-12.9</c:v>
                </c:pt>
                <c:pt idx="505">
                  <c:v>-12.9</c:v>
                </c:pt>
                <c:pt idx="506">
                  <c:v>-12.9</c:v>
                </c:pt>
                <c:pt idx="507">
                  <c:v>-12.9</c:v>
                </c:pt>
                <c:pt idx="508">
                  <c:v>-12.9</c:v>
                </c:pt>
                <c:pt idx="509">
                  <c:v>-12.9</c:v>
                </c:pt>
                <c:pt idx="510">
                  <c:v>-12.9</c:v>
                </c:pt>
                <c:pt idx="511">
                  <c:v>-12.9</c:v>
                </c:pt>
                <c:pt idx="512">
                  <c:v>-12.9</c:v>
                </c:pt>
                <c:pt idx="513">
                  <c:v>-12.9</c:v>
                </c:pt>
                <c:pt idx="514">
                  <c:v>-12.9</c:v>
                </c:pt>
                <c:pt idx="515">
                  <c:v>-12.9</c:v>
                </c:pt>
                <c:pt idx="516">
                  <c:v>-12.9</c:v>
                </c:pt>
                <c:pt idx="517">
                  <c:v>-12.9</c:v>
                </c:pt>
                <c:pt idx="518">
                  <c:v>-12.9</c:v>
                </c:pt>
                <c:pt idx="519">
                  <c:v>-12.9</c:v>
                </c:pt>
                <c:pt idx="520">
                  <c:v>-12.9</c:v>
                </c:pt>
                <c:pt idx="521">
                  <c:v>-12.9</c:v>
                </c:pt>
                <c:pt idx="522">
                  <c:v>-12.9</c:v>
                </c:pt>
                <c:pt idx="523">
                  <c:v>-12.9</c:v>
                </c:pt>
                <c:pt idx="524">
                  <c:v>-12.9</c:v>
                </c:pt>
                <c:pt idx="525">
                  <c:v>-12.9</c:v>
                </c:pt>
                <c:pt idx="526">
                  <c:v>-12.9</c:v>
                </c:pt>
                <c:pt idx="527">
                  <c:v>-12.9</c:v>
                </c:pt>
                <c:pt idx="528">
                  <c:v>-12.872400000000001</c:v>
                </c:pt>
                <c:pt idx="529">
                  <c:v>-12.872400000000001</c:v>
                </c:pt>
                <c:pt idx="530">
                  <c:v>-12.872400000000001</c:v>
                </c:pt>
              </c:numCache>
            </c:numRef>
          </c:val>
          <c:smooth val="0"/>
          <c:extLst>
            <c:ext xmlns:c16="http://schemas.microsoft.com/office/drawing/2014/chart" uri="{C3380CC4-5D6E-409C-BE32-E72D297353CC}">
              <c16:uniqueId val="{00000003-0F43-E544-B93D-C20A83B0F3D9}"/>
            </c:ext>
          </c:extLst>
        </c:ser>
        <c:dLbls>
          <c:showLegendKey val="0"/>
          <c:showVal val="0"/>
          <c:showCatName val="0"/>
          <c:showSerName val="0"/>
          <c:showPercent val="0"/>
          <c:showBubbleSize val="0"/>
        </c:dLbls>
        <c:smooth val="0"/>
        <c:axId val="1794588255"/>
        <c:axId val="1794473327"/>
      </c:lineChart>
      <c:dateAx>
        <c:axId val="1794588255"/>
        <c:scaling>
          <c:orientation val="minMax"/>
          <c:max val="45379"/>
        </c:scaling>
        <c:delete val="0"/>
        <c:axPos val="b"/>
        <c:numFmt formatCode="yyyy" sourceLinked="0"/>
        <c:majorTickMark val="out"/>
        <c:minorTickMark val="none"/>
        <c:tickLblPos val="low"/>
        <c:spPr>
          <a:noFill/>
          <a:ln w="6350"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94473327"/>
        <c:crosses val="autoZero"/>
        <c:auto val="1"/>
        <c:lblOffset val="100"/>
        <c:baseTimeUnit val="days"/>
        <c:majorUnit val="4"/>
        <c:majorTimeUnit val="years"/>
      </c:dateAx>
      <c:valAx>
        <c:axId val="1794473327"/>
        <c:scaling>
          <c:orientation val="minMax"/>
          <c:min val="-4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794588255"/>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531337931349036E-2"/>
          <c:y val="3.8261691072272085E-2"/>
          <c:w val="0.86712766456580082"/>
          <c:h val="0.83909981897960739"/>
        </c:manualLayout>
      </c:layout>
      <c:scatterChart>
        <c:scatterStyle val="lineMarker"/>
        <c:varyColors val="0"/>
        <c:ser>
          <c:idx val="0"/>
          <c:order val="0"/>
          <c:spPr>
            <a:ln>
              <a:noFill/>
            </a:ln>
          </c:spPr>
          <c:marker>
            <c:symbol val="circle"/>
            <c:size val="10"/>
            <c:spPr>
              <a:solidFill>
                <a:srgbClr val="005F9E"/>
              </a:solidFill>
              <a:ln w="9525" algn="ctr">
                <a:solidFill>
                  <a:srgbClr val="005F9E"/>
                </a:solidFill>
                <a:prstDash val="solid"/>
              </a:ln>
            </c:spPr>
          </c:marker>
          <c:xVal>
            <c:numRef>
              <c:f>Sheet1!$A$2:$A$6</c:f>
              <c:numCache>
                <c:formatCode>General</c:formatCode>
                <c:ptCount val="5"/>
                <c:pt idx="0">
                  <c:v>14.5</c:v>
                </c:pt>
                <c:pt idx="1">
                  <c:v>15.1</c:v>
                </c:pt>
                <c:pt idx="2">
                  <c:v>15.9</c:v>
                </c:pt>
                <c:pt idx="3">
                  <c:v>17.5</c:v>
                </c:pt>
                <c:pt idx="4">
                  <c:v>19.7</c:v>
                </c:pt>
              </c:numCache>
            </c:numRef>
          </c:xVal>
          <c:yVal>
            <c:numRef>
              <c:f>Sheet1!$B$2:$B$6</c:f>
              <c:numCache>
                <c:formatCode>General</c:formatCode>
                <c:ptCount val="5"/>
                <c:pt idx="0">
                  <c:v>9.5</c:v>
                </c:pt>
              </c:numCache>
            </c:numRef>
          </c:yVal>
          <c:smooth val="0"/>
          <c:extLst>
            <c:ext xmlns:c16="http://schemas.microsoft.com/office/drawing/2014/chart" uri="{C3380CC4-5D6E-409C-BE32-E72D297353CC}">
              <c16:uniqueId val="{00000000-90CE-5949-A75E-CE18BFF8CD99}"/>
            </c:ext>
          </c:extLst>
        </c:ser>
        <c:ser>
          <c:idx val="1"/>
          <c:order val="1"/>
          <c:spPr>
            <a:ln>
              <a:noFill/>
            </a:ln>
          </c:spPr>
          <c:marker>
            <c:symbol val="circle"/>
            <c:size val="10"/>
            <c:spPr>
              <a:solidFill>
                <a:schemeClr val="accent4"/>
              </a:solidFill>
              <a:ln w="9525" algn="ctr">
                <a:solidFill>
                  <a:srgbClr val="00ADA9"/>
                </a:solidFill>
                <a:prstDash val="solid"/>
              </a:ln>
            </c:spPr>
          </c:marker>
          <c:xVal>
            <c:numRef>
              <c:f>Sheet1!$A$2:$A$6</c:f>
              <c:numCache>
                <c:formatCode>General</c:formatCode>
                <c:ptCount val="5"/>
                <c:pt idx="0">
                  <c:v>14.5</c:v>
                </c:pt>
                <c:pt idx="1">
                  <c:v>15.1</c:v>
                </c:pt>
                <c:pt idx="2">
                  <c:v>15.9</c:v>
                </c:pt>
                <c:pt idx="3">
                  <c:v>17.5</c:v>
                </c:pt>
                <c:pt idx="4">
                  <c:v>19.7</c:v>
                </c:pt>
              </c:numCache>
            </c:numRef>
          </c:xVal>
          <c:yVal>
            <c:numRef>
              <c:f>Sheet1!$C$2:$C$6</c:f>
              <c:numCache>
                <c:formatCode>General</c:formatCode>
                <c:ptCount val="5"/>
                <c:pt idx="1">
                  <c:v>8.9</c:v>
                </c:pt>
              </c:numCache>
            </c:numRef>
          </c:yVal>
          <c:smooth val="0"/>
          <c:extLst>
            <c:ext xmlns:c16="http://schemas.microsoft.com/office/drawing/2014/chart" uri="{C3380CC4-5D6E-409C-BE32-E72D297353CC}">
              <c16:uniqueId val="{00000001-90CE-5949-A75E-CE18BFF8CD99}"/>
            </c:ext>
          </c:extLst>
        </c:ser>
        <c:ser>
          <c:idx val="2"/>
          <c:order val="2"/>
          <c:spPr>
            <a:ln>
              <a:noFill/>
            </a:ln>
          </c:spPr>
          <c:marker>
            <c:symbol val="circle"/>
            <c:size val="10"/>
            <c:spPr>
              <a:solidFill>
                <a:schemeClr val="accent2"/>
              </a:solidFill>
              <a:ln w="9525" algn="ctr">
                <a:solidFill>
                  <a:schemeClr val="accent2"/>
                </a:solidFill>
                <a:prstDash val="solid"/>
              </a:ln>
            </c:spPr>
          </c:marker>
          <c:xVal>
            <c:numRef>
              <c:f>Sheet1!$A$2:$A$6</c:f>
              <c:numCache>
                <c:formatCode>General</c:formatCode>
                <c:ptCount val="5"/>
                <c:pt idx="0">
                  <c:v>14.5</c:v>
                </c:pt>
                <c:pt idx="1">
                  <c:v>15.1</c:v>
                </c:pt>
                <c:pt idx="2">
                  <c:v>15.9</c:v>
                </c:pt>
                <c:pt idx="3">
                  <c:v>17.5</c:v>
                </c:pt>
                <c:pt idx="4">
                  <c:v>19.7</c:v>
                </c:pt>
              </c:numCache>
            </c:numRef>
          </c:xVal>
          <c:yVal>
            <c:numRef>
              <c:f>Sheet1!$D$2:$D$6</c:f>
              <c:numCache>
                <c:formatCode>General</c:formatCode>
                <c:ptCount val="5"/>
                <c:pt idx="2">
                  <c:v>8</c:v>
                </c:pt>
              </c:numCache>
            </c:numRef>
          </c:yVal>
          <c:smooth val="0"/>
          <c:extLst>
            <c:ext xmlns:c16="http://schemas.microsoft.com/office/drawing/2014/chart" uri="{C3380CC4-5D6E-409C-BE32-E72D297353CC}">
              <c16:uniqueId val="{00000002-90CE-5949-A75E-CE18BFF8CD99}"/>
            </c:ext>
          </c:extLst>
        </c:ser>
        <c:ser>
          <c:idx val="3"/>
          <c:order val="3"/>
          <c:spPr>
            <a:ln>
              <a:noFill/>
            </a:ln>
          </c:spPr>
          <c:marker>
            <c:symbol val="circle"/>
            <c:size val="10"/>
            <c:spPr>
              <a:solidFill>
                <a:schemeClr val="accent6"/>
              </a:solidFill>
              <a:ln w="9525" algn="ctr">
                <a:solidFill>
                  <a:schemeClr val="accent6"/>
                </a:solidFill>
                <a:prstDash val="solid"/>
              </a:ln>
            </c:spPr>
          </c:marker>
          <c:xVal>
            <c:numRef>
              <c:f>Sheet1!$A$2:$A$6</c:f>
              <c:numCache>
                <c:formatCode>General</c:formatCode>
                <c:ptCount val="5"/>
                <c:pt idx="0">
                  <c:v>14.5</c:v>
                </c:pt>
                <c:pt idx="1">
                  <c:v>15.1</c:v>
                </c:pt>
                <c:pt idx="2">
                  <c:v>15.9</c:v>
                </c:pt>
                <c:pt idx="3">
                  <c:v>17.5</c:v>
                </c:pt>
                <c:pt idx="4">
                  <c:v>19.7</c:v>
                </c:pt>
              </c:numCache>
            </c:numRef>
          </c:xVal>
          <c:yVal>
            <c:numRef>
              <c:f>Sheet1!$E$2:$E$6</c:f>
              <c:numCache>
                <c:formatCode>General</c:formatCode>
                <c:ptCount val="5"/>
                <c:pt idx="3">
                  <c:v>6.2</c:v>
                </c:pt>
              </c:numCache>
            </c:numRef>
          </c:yVal>
          <c:smooth val="0"/>
          <c:extLst>
            <c:ext xmlns:c16="http://schemas.microsoft.com/office/drawing/2014/chart" uri="{C3380CC4-5D6E-409C-BE32-E72D297353CC}">
              <c16:uniqueId val="{00000003-90CE-5949-A75E-CE18BFF8CD99}"/>
            </c:ext>
          </c:extLst>
        </c:ser>
        <c:ser>
          <c:idx val="4"/>
          <c:order val="4"/>
          <c:spPr>
            <a:ln>
              <a:noFill/>
            </a:ln>
          </c:spPr>
          <c:marker>
            <c:symbol val="circle"/>
            <c:size val="10"/>
            <c:spPr>
              <a:solidFill>
                <a:schemeClr val="bg2">
                  <a:lumMod val="75000"/>
                </a:schemeClr>
              </a:solidFill>
              <a:ln w="9525" algn="ctr">
                <a:solidFill>
                  <a:schemeClr val="bg2">
                    <a:lumMod val="75000"/>
                  </a:schemeClr>
                </a:solidFill>
                <a:prstDash val="solid"/>
              </a:ln>
            </c:spPr>
          </c:marker>
          <c:xVal>
            <c:numRef>
              <c:f>Sheet1!$A$2:$A$6</c:f>
              <c:numCache>
                <c:formatCode>General</c:formatCode>
                <c:ptCount val="5"/>
                <c:pt idx="0">
                  <c:v>14.5</c:v>
                </c:pt>
                <c:pt idx="1">
                  <c:v>15.1</c:v>
                </c:pt>
                <c:pt idx="2">
                  <c:v>15.9</c:v>
                </c:pt>
                <c:pt idx="3">
                  <c:v>17.5</c:v>
                </c:pt>
                <c:pt idx="4">
                  <c:v>19.7</c:v>
                </c:pt>
              </c:numCache>
            </c:numRef>
          </c:xVal>
          <c:yVal>
            <c:numRef>
              <c:f>Sheet1!$F$2:$F$6</c:f>
              <c:numCache>
                <c:formatCode>General</c:formatCode>
                <c:ptCount val="5"/>
                <c:pt idx="4">
                  <c:v>4.4000000000000004</c:v>
                </c:pt>
              </c:numCache>
            </c:numRef>
          </c:yVal>
          <c:smooth val="0"/>
          <c:extLst>
            <c:ext xmlns:c16="http://schemas.microsoft.com/office/drawing/2014/chart" uri="{C3380CC4-5D6E-409C-BE32-E72D297353CC}">
              <c16:uniqueId val="{00000004-90CE-5949-A75E-CE18BFF8CD99}"/>
            </c:ext>
          </c:extLst>
        </c:ser>
        <c:dLbls>
          <c:showLegendKey val="0"/>
          <c:showVal val="0"/>
          <c:showCatName val="0"/>
          <c:showSerName val="0"/>
          <c:showPercent val="0"/>
          <c:showBubbleSize val="0"/>
        </c:dLbls>
        <c:axId val="422364944"/>
        <c:axId val="1"/>
      </c:scatterChart>
      <c:valAx>
        <c:axId val="422364944"/>
        <c:scaling>
          <c:orientation val="minMax"/>
          <c:max val="20"/>
          <c:min val="14"/>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800" b="1" i="0" u="none" strike="noStrike" kern="1200" baseline="0">
                    <a:solidFill>
                      <a:srgbClr val="000000">
                        <a:lumMod val="65000"/>
                        <a:lumOff val="35000"/>
                      </a:srgbClr>
                    </a:solidFill>
                    <a:latin typeface="+mn-lt"/>
                    <a:ea typeface="+mn-ea"/>
                    <a:cs typeface="+mn-cs"/>
                  </a:defRPr>
                </a:pPr>
                <a:r>
                  <a:rPr lang="en-US" dirty="0"/>
                  <a:t>Annual volatility (%)</a:t>
                </a:r>
              </a:p>
            </c:rich>
          </c:tx>
          <c:layout>
            <c:manualLayout>
              <c:xMode val="edge"/>
              <c:yMode val="edge"/>
              <c:x val="0.44595557998826857"/>
              <c:y val="0.93079188793735301"/>
            </c:manualLayout>
          </c:layout>
          <c:overlay val="0"/>
        </c:title>
        <c:numFmt formatCode="#,##0" sourceLinked="0"/>
        <c:majorTickMark val="out"/>
        <c:minorTickMark val="none"/>
        <c:tickLblPos val="nextTo"/>
        <c:spPr>
          <a:ln w="6350" algn="ctr">
            <a:solidFill>
              <a:schemeClr val="bg1">
                <a:lumMod val="65000"/>
              </a:schemeClr>
            </a:solidFill>
            <a:prstDash val="solid"/>
          </a:ln>
        </c:spPr>
        <c:crossAx val="1"/>
        <c:crosses val="min"/>
        <c:crossBetween val="midCat"/>
        <c:majorUnit val="2"/>
      </c:valAx>
      <c:valAx>
        <c:axId val="1"/>
        <c:scaling>
          <c:orientation val="minMax"/>
          <c:max val="10"/>
          <c:min val="2"/>
        </c:scaling>
        <c:delete val="0"/>
        <c:axPos val="l"/>
        <c:title>
          <c:tx>
            <c:rich>
              <a:bodyPr/>
              <a:lstStyle/>
              <a:p>
                <a:pPr>
                  <a:defRPr/>
                </a:pPr>
                <a:r>
                  <a:rPr lang="en-US" dirty="0"/>
                  <a:t>Annual return (%)</a:t>
                </a:r>
              </a:p>
            </c:rich>
          </c:tx>
          <c:overlay val="0"/>
        </c:title>
        <c:numFmt formatCode="#,##0" sourceLinked="0"/>
        <c:majorTickMark val="out"/>
        <c:minorTickMark val="none"/>
        <c:tickLblPos val="nextTo"/>
        <c:spPr>
          <a:ln w="9525" algn="ctr">
            <a:noFill/>
            <a:prstDash val="solid"/>
          </a:ln>
        </c:spPr>
        <c:crossAx val="422364944"/>
        <c:crosses val="min"/>
        <c:crossBetween val="midCat"/>
        <c:majorUnit val="2"/>
      </c:valAx>
      <c:spPr>
        <a:noFill/>
        <a:ln w="9525" algn="ctr">
          <a:noFill/>
          <a:prstDash val="solid"/>
        </a:ln>
      </c:spPr>
    </c:plotArea>
    <c:plotVisOnly val="0"/>
    <c:dispBlanksAs val="gap"/>
    <c:showDLblsOverMax val="1"/>
  </c:chart>
  <c:txPr>
    <a:bodyPr/>
    <a:lstStyle/>
    <a:p>
      <a:pPr>
        <a:defRPr sz="800">
          <a:solidFill>
            <a:schemeClr val="tx1">
              <a:lumMod val="65000"/>
              <a:lumOff val="35000"/>
            </a:schemeClr>
          </a:solidFil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208596495707467E-2"/>
          <c:y val="4.3603503386996541E-2"/>
          <c:w val="0.91167238033042031"/>
          <c:h val="0.86118230103521642"/>
        </c:manualLayout>
      </c:layout>
      <c:lineChart>
        <c:grouping val="standard"/>
        <c:varyColors val="0"/>
        <c:ser>
          <c:idx val="0"/>
          <c:order val="0"/>
          <c:tx>
            <c:strRef>
              <c:f>Sheet1!$B$1</c:f>
              <c:strCache>
                <c:ptCount val="1"/>
                <c:pt idx="0">
                  <c:v>Magnificent 7 stocks</c:v>
                </c:pt>
              </c:strCache>
            </c:strRef>
          </c:tx>
          <c:spPr>
            <a:ln w="25400" cap="rnd">
              <a:solidFill>
                <a:schemeClr val="accent6">
                  <a:lumMod val="75000"/>
                </a:schemeClr>
              </a:solidFill>
              <a:round/>
            </a:ln>
            <a:effectLst/>
          </c:spPr>
          <c:marker>
            <c:symbol val="none"/>
          </c:marker>
          <c:cat>
            <c:numRef>
              <c:f>Sheet1!$A$2:$A$823</c:f>
              <c:numCache>
                <c:formatCode>m/d/yy</c:formatCode>
                <c:ptCount val="822"/>
                <c:pt idx="0">
                  <c:v>44561</c:v>
                </c:pt>
                <c:pt idx="1">
                  <c:v>44562</c:v>
                </c:pt>
                <c:pt idx="2">
                  <c:v>44563</c:v>
                </c:pt>
                <c:pt idx="3">
                  <c:v>44564</c:v>
                </c:pt>
                <c:pt idx="4">
                  <c:v>44565</c:v>
                </c:pt>
                <c:pt idx="5">
                  <c:v>44566</c:v>
                </c:pt>
                <c:pt idx="6">
                  <c:v>44567</c:v>
                </c:pt>
                <c:pt idx="7">
                  <c:v>44568</c:v>
                </c:pt>
                <c:pt idx="8">
                  <c:v>44569</c:v>
                </c:pt>
                <c:pt idx="9">
                  <c:v>44570</c:v>
                </c:pt>
                <c:pt idx="10">
                  <c:v>44571</c:v>
                </c:pt>
                <c:pt idx="11">
                  <c:v>44572</c:v>
                </c:pt>
                <c:pt idx="12">
                  <c:v>44573</c:v>
                </c:pt>
                <c:pt idx="13">
                  <c:v>44574</c:v>
                </c:pt>
                <c:pt idx="14">
                  <c:v>44575</c:v>
                </c:pt>
                <c:pt idx="15">
                  <c:v>44576</c:v>
                </c:pt>
                <c:pt idx="16">
                  <c:v>44577</c:v>
                </c:pt>
                <c:pt idx="17">
                  <c:v>44578</c:v>
                </c:pt>
                <c:pt idx="18">
                  <c:v>44579</c:v>
                </c:pt>
                <c:pt idx="19">
                  <c:v>44580</c:v>
                </c:pt>
                <c:pt idx="20">
                  <c:v>44581</c:v>
                </c:pt>
                <c:pt idx="21">
                  <c:v>44582</c:v>
                </c:pt>
                <c:pt idx="22">
                  <c:v>44583</c:v>
                </c:pt>
                <c:pt idx="23">
                  <c:v>44584</c:v>
                </c:pt>
                <c:pt idx="24">
                  <c:v>44585</c:v>
                </c:pt>
                <c:pt idx="25">
                  <c:v>44586</c:v>
                </c:pt>
                <c:pt idx="26">
                  <c:v>44587</c:v>
                </c:pt>
                <c:pt idx="27">
                  <c:v>44588</c:v>
                </c:pt>
                <c:pt idx="28">
                  <c:v>44589</c:v>
                </c:pt>
                <c:pt idx="29">
                  <c:v>44590</c:v>
                </c:pt>
                <c:pt idx="30">
                  <c:v>44591</c:v>
                </c:pt>
                <c:pt idx="31">
                  <c:v>44592</c:v>
                </c:pt>
                <c:pt idx="32">
                  <c:v>44593</c:v>
                </c:pt>
                <c:pt idx="33">
                  <c:v>44594</c:v>
                </c:pt>
                <c:pt idx="34">
                  <c:v>44595</c:v>
                </c:pt>
                <c:pt idx="35">
                  <c:v>44596</c:v>
                </c:pt>
                <c:pt idx="36">
                  <c:v>44597</c:v>
                </c:pt>
                <c:pt idx="37">
                  <c:v>44598</c:v>
                </c:pt>
                <c:pt idx="38">
                  <c:v>44599</c:v>
                </c:pt>
                <c:pt idx="39">
                  <c:v>44600</c:v>
                </c:pt>
                <c:pt idx="40">
                  <c:v>44601</c:v>
                </c:pt>
                <c:pt idx="41">
                  <c:v>44602</c:v>
                </c:pt>
                <c:pt idx="42">
                  <c:v>44603</c:v>
                </c:pt>
                <c:pt idx="43">
                  <c:v>44604</c:v>
                </c:pt>
                <c:pt idx="44">
                  <c:v>44605</c:v>
                </c:pt>
                <c:pt idx="45">
                  <c:v>44606</c:v>
                </c:pt>
                <c:pt idx="46">
                  <c:v>44607</c:v>
                </c:pt>
                <c:pt idx="47">
                  <c:v>44608</c:v>
                </c:pt>
                <c:pt idx="48">
                  <c:v>44609</c:v>
                </c:pt>
                <c:pt idx="49">
                  <c:v>44610</c:v>
                </c:pt>
                <c:pt idx="50">
                  <c:v>44611</c:v>
                </c:pt>
                <c:pt idx="51">
                  <c:v>44612</c:v>
                </c:pt>
                <c:pt idx="52">
                  <c:v>44613</c:v>
                </c:pt>
                <c:pt idx="53">
                  <c:v>44614</c:v>
                </c:pt>
                <c:pt idx="54">
                  <c:v>44615</c:v>
                </c:pt>
                <c:pt idx="55">
                  <c:v>44616</c:v>
                </c:pt>
                <c:pt idx="56">
                  <c:v>44617</c:v>
                </c:pt>
                <c:pt idx="57">
                  <c:v>44618</c:v>
                </c:pt>
                <c:pt idx="58">
                  <c:v>44619</c:v>
                </c:pt>
                <c:pt idx="59">
                  <c:v>44620</c:v>
                </c:pt>
                <c:pt idx="60">
                  <c:v>44621</c:v>
                </c:pt>
                <c:pt idx="61">
                  <c:v>44622</c:v>
                </c:pt>
                <c:pt idx="62">
                  <c:v>44623</c:v>
                </c:pt>
                <c:pt idx="63">
                  <c:v>44624</c:v>
                </c:pt>
                <c:pt idx="64">
                  <c:v>44625</c:v>
                </c:pt>
                <c:pt idx="65">
                  <c:v>44626</c:v>
                </c:pt>
                <c:pt idx="66">
                  <c:v>44627</c:v>
                </c:pt>
                <c:pt idx="67">
                  <c:v>44628</c:v>
                </c:pt>
                <c:pt idx="68">
                  <c:v>44629</c:v>
                </c:pt>
                <c:pt idx="69">
                  <c:v>44630</c:v>
                </c:pt>
                <c:pt idx="70">
                  <c:v>44631</c:v>
                </c:pt>
                <c:pt idx="71">
                  <c:v>44632</c:v>
                </c:pt>
                <c:pt idx="72">
                  <c:v>44633</c:v>
                </c:pt>
                <c:pt idx="73">
                  <c:v>44634</c:v>
                </c:pt>
                <c:pt idx="74">
                  <c:v>44635</c:v>
                </c:pt>
                <c:pt idx="75">
                  <c:v>44636</c:v>
                </c:pt>
                <c:pt idx="76">
                  <c:v>44637</c:v>
                </c:pt>
                <c:pt idx="77">
                  <c:v>44638</c:v>
                </c:pt>
                <c:pt idx="78">
                  <c:v>44639</c:v>
                </c:pt>
                <c:pt idx="79">
                  <c:v>44640</c:v>
                </c:pt>
                <c:pt idx="80">
                  <c:v>44641</c:v>
                </c:pt>
                <c:pt idx="81">
                  <c:v>44642</c:v>
                </c:pt>
                <c:pt idx="82">
                  <c:v>44643</c:v>
                </c:pt>
                <c:pt idx="83">
                  <c:v>44644</c:v>
                </c:pt>
                <c:pt idx="84">
                  <c:v>44645</c:v>
                </c:pt>
                <c:pt idx="85">
                  <c:v>44646</c:v>
                </c:pt>
                <c:pt idx="86">
                  <c:v>44647</c:v>
                </c:pt>
                <c:pt idx="87">
                  <c:v>44648</c:v>
                </c:pt>
                <c:pt idx="88">
                  <c:v>44649</c:v>
                </c:pt>
                <c:pt idx="89">
                  <c:v>44650</c:v>
                </c:pt>
                <c:pt idx="90">
                  <c:v>44651</c:v>
                </c:pt>
                <c:pt idx="91">
                  <c:v>44652</c:v>
                </c:pt>
                <c:pt idx="92">
                  <c:v>44653</c:v>
                </c:pt>
                <c:pt idx="93">
                  <c:v>44654</c:v>
                </c:pt>
                <c:pt idx="94">
                  <c:v>44655</c:v>
                </c:pt>
                <c:pt idx="95">
                  <c:v>44656</c:v>
                </c:pt>
                <c:pt idx="96">
                  <c:v>44657</c:v>
                </c:pt>
                <c:pt idx="97">
                  <c:v>44658</c:v>
                </c:pt>
                <c:pt idx="98">
                  <c:v>44659</c:v>
                </c:pt>
                <c:pt idx="99">
                  <c:v>44660</c:v>
                </c:pt>
                <c:pt idx="100">
                  <c:v>44661</c:v>
                </c:pt>
                <c:pt idx="101">
                  <c:v>44662</c:v>
                </c:pt>
                <c:pt idx="102">
                  <c:v>44663</c:v>
                </c:pt>
                <c:pt idx="103">
                  <c:v>44664</c:v>
                </c:pt>
                <c:pt idx="104">
                  <c:v>44665</c:v>
                </c:pt>
                <c:pt idx="105">
                  <c:v>44666</c:v>
                </c:pt>
                <c:pt idx="106">
                  <c:v>44667</c:v>
                </c:pt>
                <c:pt idx="107">
                  <c:v>44668</c:v>
                </c:pt>
                <c:pt idx="108">
                  <c:v>44669</c:v>
                </c:pt>
                <c:pt idx="109">
                  <c:v>44670</c:v>
                </c:pt>
                <c:pt idx="110">
                  <c:v>44671</c:v>
                </c:pt>
                <c:pt idx="111">
                  <c:v>44672</c:v>
                </c:pt>
                <c:pt idx="112">
                  <c:v>44673</c:v>
                </c:pt>
                <c:pt idx="113">
                  <c:v>44674</c:v>
                </c:pt>
                <c:pt idx="114">
                  <c:v>44675</c:v>
                </c:pt>
                <c:pt idx="115">
                  <c:v>44676</c:v>
                </c:pt>
                <c:pt idx="116">
                  <c:v>44677</c:v>
                </c:pt>
                <c:pt idx="117">
                  <c:v>44678</c:v>
                </c:pt>
                <c:pt idx="118">
                  <c:v>44679</c:v>
                </c:pt>
                <c:pt idx="119">
                  <c:v>44680</c:v>
                </c:pt>
                <c:pt idx="120">
                  <c:v>44681</c:v>
                </c:pt>
                <c:pt idx="121">
                  <c:v>44682</c:v>
                </c:pt>
                <c:pt idx="122">
                  <c:v>44683</c:v>
                </c:pt>
                <c:pt idx="123">
                  <c:v>44684</c:v>
                </c:pt>
                <c:pt idx="124">
                  <c:v>44685</c:v>
                </c:pt>
                <c:pt idx="125">
                  <c:v>44686</c:v>
                </c:pt>
                <c:pt idx="126">
                  <c:v>44687</c:v>
                </c:pt>
                <c:pt idx="127">
                  <c:v>44688</c:v>
                </c:pt>
                <c:pt idx="128">
                  <c:v>44689</c:v>
                </c:pt>
                <c:pt idx="129">
                  <c:v>44690</c:v>
                </c:pt>
                <c:pt idx="130">
                  <c:v>44691</c:v>
                </c:pt>
                <c:pt idx="131">
                  <c:v>44692</c:v>
                </c:pt>
                <c:pt idx="132">
                  <c:v>44693</c:v>
                </c:pt>
                <c:pt idx="133">
                  <c:v>44694</c:v>
                </c:pt>
                <c:pt idx="134">
                  <c:v>44695</c:v>
                </c:pt>
                <c:pt idx="135">
                  <c:v>44696</c:v>
                </c:pt>
                <c:pt idx="136">
                  <c:v>44697</c:v>
                </c:pt>
                <c:pt idx="137">
                  <c:v>44698</c:v>
                </c:pt>
                <c:pt idx="138">
                  <c:v>44699</c:v>
                </c:pt>
                <c:pt idx="139">
                  <c:v>44700</c:v>
                </c:pt>
                <c:pt idx="140">
                  <c:v>44701</c:v>
                </c:pt>
                <c:pt idx="141">
                  <c:v>44702</c:v>
                </c:pt>
                <c:pt idx="142">
                  <c:v>44703</c:v>
                </c:pt>
                <c:pt idx="143">
                  <c:v>44704</c:v>
                </c:pt>
                <c:pt idx="144">
                  <c:v>44705</c:v>
                </c:pt>
                <c:pt idx="145">
                  <c:v>44706</c:v>
                </c:pt>
                <c:pt idx="146">
                  <c:v>44707</c:v>
                </c:pt>
                <c:pt idx="147">
                  <c:v>44708</c:v>
                </c:pt>
                <c:pt idx="148">
                  <c:v>44709</c:v>
                </c:pt>
                <c:pt idx="149">
                  <c:v>44710</c:v>
                </c:pt>
                <c:pt idx="150">
                  <c:v>44711</c:v>
                </c:pt>
                <c:pt idx="151">
                  <c:v>44712</c:v>
                </c:pt>
                <c:pt idx="152">
                  <c:v>44713</c:v>
                </c:pt>
                <c:pt idx="153">
                  <c:v>44714</c:v>
                </c:pt>
                <c:pt idx="154">
                  <c:v>44715</c:v>
                </c:pt>
                <c:pt idx="155">
                  <c:v>44716</c:v>
                </c:pt>
                <c:pt idx="156">
                  <c:v>44717</c:v>
                </c:pt>
                <c:pt idx="157">
                  <c:v>44718</c:v>
                </c:pt>
                <c:pt idx="158">
                  <c:v>44719</c:v>
                </c:pt>
                <c:pt idx="159">
                  <c:v>44720</c:v>
                </c:pt>
                <c:pt idx="160">
                  <c:v>44721</c:v>
                </c:pt>
                <c:pt idx="161">
                  <c:v>44722</c:v>
                </c:pt>
                <c:pt idx="162">
                  <c:v>44723</c:v>
                </c:pt>
                <c:pt idx="163">
                  <c:v>44724</c:v>
                </c:pt>
                <c:pt idx="164">
                  <c:v>44725</c:v>
                </c:pt>
                <c:pt idx="165">
                  <c:v>44726</c:v>
                </c:pt>
                <c:pt idx="166">
                  <c:v>44727</c:v>
                </c:pt>
                <c:pt idx="167">
                  <c:v>44728</c:v>
                </c:pt>
                <c:pt idx="168">
                  <c:v>44729</c:v>
                </c:pt>
                <c:pt idx="169">
                  <c:v>44730</c:v>
                </c:pt>
                <c:pt idx="170">
                  <c:v>44731</c:v>
                </c:pt>
                <c:pt idx="171">
                  <c:v>44732</c:v>
                </c:pt>
                <c:pt idx="172">
                  <c:v>44733</c:v>
                </c:pt>
                <c:pt idx="173">
                  <c:v>44734</c:v>
                </c:pt>
                <c:pt idx="174">
                  <c:v>44735</c:v>
                </c:pt>
                <c:pt idx="175">
                  <c:v>44736</c:v>
                </c:pt>
                <c:pt idx="176">
                  <c:v>44737</c:v>
                </c:pt>
                <c:pt idx="177">
                  <c:v>44738</c:v>
                </c:pt>
                <c:pt idx="178">
                  <c:v>44739</c:v>
                </c:pt>
                <c:pt idx="179">
                  <c:v>44740</c:v>
                </c:pt>
                <c:pt idx="180">
                  <c:v>44741</c:v>
                </c:pt>
                <c:pt idx="181">
                  <c:v>44742</c:v>
                </c:pt>
                <c:pt idx="182">
                  <c:v>44743</c:v>
                </c:pt>
                <c:pt idx="183">
                  <c:v>44744</c:v>
                </c:pt>
                <c:pt idx="184">
                  <c:v>44745</c:v>
                </c:pt>
                <c:pt idx="185">
                  <c:v>44746</c:v>
                </c:pt>
                <c:pt idx="186">
                  <c:v>44747</c:v>
                </c:pt>
                <c:pt idx="187">
                  <c:v>44748</c:v>
                </c:pt>
                <c:pt idx="188">
                  <c:v>44749</c:v>
                </c:pt>
                <c:pt idx="189">
                  <c:v>44750</c:v>
                </c:pt>
                <c:pt idx="190">
                  <c:v>44751</c:v>
                </c:pt>
                <c:pt idx="191">
                  <c:v>44752</c:v>
                </c:pt>
                <c:pt idx="192">
                  <c:v>44753</c:v>
                </c:pt>
                <c:pt idx="193">
                  <c:v>44754</c:v>
                </c:pt>
                <c:pt idx="194">
                  <c:v>44755</c:v>
                </c:pt>
                <c:pt idx="195">
                  <c:v>44756</c:v>
                </c:pt>
                <c:pt idx="196">
                  <c:v>44757</c:v>
                </c:pt>
                <c:pt idx="197">
                  <c:v>44758</c:v>
                </c:pt>
                <c:pt idx="198">
                  <c:v>44759</c:v>
                </c:pt>
                <c:pt idx="199">
                  <c:v>44760</c:v>
                </c:pt>
                <c:pt idx="200">
                  <c:v>44761</c:v>
                </c:pt>
                <c:pt idx="201">
                  <c:v>44762</c:v>
                </c:pt>
                <c:pt idx="202">
                  <c:v>44763</c:v>
                </c:pt>
                <c:pt idx="203">
                  <c:v>44764</c:v>
                </c:pt>
                <c:pt idx="204">
                  <c:v>44765</c:v>
                </c:pt>
                <c:pt idx="205">
                  <c:v>44766</c:v>
                </c:pt>
                <c:pt idx="206">
                  <c:v>44767</c:v>
                </c:pt>
                <c:pt idx="207">
                  <c:v>44768</c:v>
                </c:pt>
                <c:pt idx="208">
                  <c:v>44769</c:v>
                </c:pt>
                <c:pt idx="209">
                  <c:v>44770</c:v>
                </c:pt>
                <c:pt idx="210">
                  <c:v>44771</c:v>
                </c:pt>
                <c:pt idx="211">
                  <c:v>44772</c:v>
                </c:pt>
                <c:pt idx="212">
                  <c:v>44773</c:v>
                </c:pt>
                <c:pt idx="213">
                  <c:v>44774</c:v>
                </c:pt>
                <c:pt idx="214">
                  <c:v>44775</c:v>
                </c:pt>
                <c:pt idx="215">
                  <c:v>44776</c:v>
                </c:pt>
                <c:pt idx="216">
                  <c:v>44777</c:v>
                </c:pt>
                <c:pt idx="217">
                  <c:v>44778</c:v>
                </c:pt>
                <c:pt idx="218">
                  <c:v>44779</c:v>
                </c:pt>
                <c:pt idx="219">
                  <c:v>44780</c:v>
                </c:pt>
                <c:pt idx="220">
                  <c:v>44781</c:v>
                </c:pt>
                <c:pt idx="221">
                  <c:v>44782</c:v>
                </c:pt>
                <c:pt idx="222">
                  <c:v>44783</c:v>
                </c:pt>
                <c:pt idx="223">
                  <c:v>44784</c:v>
                </c:pt>
                <c:pt idx="224">
                  <c:v>44785</c:v>
                </c:pt>
                <c:pt idx="225">
                  <c:v>44786</c:v>
                </c:pt>
                <c:pt idx="226">
                  <c:v>44787</c:v>
                </c:pt>
                <c:pt idx="227">
                  <c:v>44788</c:v>
                </c:pt>
                <c:pt idx="228">
                  <c:v>44789</c:v>
                </c:pt>
                <c:pt idx="229">
                  <c:v>44790</c:v>
                </c:pt>
                <c:pt idx="230">
                  <c:v>44791</c:v>
                </c:pt>
                <c:pt idx="231">
                  <c:v>44792</c:v>
                </c:pt>
                <c:pt idx="232">
                  <c:v>44793</c:v>
                </c:pt>
                <c:pt idx="233">
                  <c:v>44794</c:v>
                </c:pt>
                <c:pt idx="234">
                  <c:v>44795</c:v>
                </c:pt>
                <c:pt idx="235">
                  <c:v>44796</c:v>
                </c:pt>
                <c:pt idx="236">
                  <c:v>44797</c:v>
                </c:pt>
                <c:pt idx="237">
                  <c:v>44798</c:v>
                </c:pt>
                <c:pt idx="238">
                  <c:v>44799</c:v>
                </c:pt>
                <c:pt idx="239">
                  <c:v>44800</c:v>
                </c:pt>
                <c:pt idx="240">
                  <c:v>44801</c:v>
                </c:pt>
                <c:pt idx="241">
                  <c:v>44802</c:v>
                </c:pt>
                <c:pt idx="242">
                  <c:v>44803</c:v>
                </c:pt>
                <c:pt idx="243">
                  <c:v>44804</c:v>
                </c:pt>
                <c:pt idx="244">
                  <c:v>44805</c:v>
                </c:pt>
                <c:pt idx="245">
                  <c:v>44806</c:v>
                </c:pt>
                <c:pt idx="246">
                  <c:v>44807</c:v>
                </c:pt>
                <c:pt idx="247">
                  <c:v>44808</c:v>
                </c:pt>
                <c:pt idx="248">
                  <c:v>44809</c:v>
                </c:pt>
                <c:pt idx="249">
                  <c:v>44810</c:v>
                </c:pt>
                <c:pt idx="250">
                  <c:v>44811</c:v>
                </c:pt>
                <c:pt idx="251">
                  <c:v>44812</c:v>
                </c:pt>
                <c:pt idx="252">
                  <c:v>44813</c:v>
                </c:pt>
                <c:pt idx="253">
                  <c:v>44814</c:v>
                </c:pt>
                <c:pt idx="254">
                  <c:v>44815</c:v>
                </c:pt>
                <c:pt idx="255">
                  <c:v>44816</c:v>
                </c:pt>
                <c:pt idx="256">
                  <c:v>44817</c:v>
                </c:pt>
                <c:pt idx="257">
                  <c:v>44818</c:v>
                </c:pt>
                <c:pt idx="258">
                  <c:v>44819</c:v>
                </c:pt>
                <c:pt idx="259">
                  <c:v>44820</c:v>
                </c:pt>
                <c:pt idx="260">
                  <c:v>44821</c:v>
                </c:pt>
                <c:pt idx="261">
                  <c:v>44822</c:v>
                </c:pt>
                <c:pt idx="262">
                  <c:v>44823</c:v>
                </c:pt>
                <c:pt idx="263">
                  <c:v>44824</c:v>
                </c:pt>
                <c:pt idx="264">
                  <c:v>44825</c:v>
                </c:pt>
                <c:pt idx="265">
                  <c:v>44826</c:v>
                </c:pt>
                <c:pt idx="266">
                  <c:v>44827</c:v>
                </c:pt>
                <c:pt idx="267">
                  <c:v>44828</c:v>
                </c:pt>
                <c:pt idx="268">
                  <c:v>44829</c:v>
                </c:pt>
                <c:pt idx="269">
                  <c:v>44830</c:v>
                </c:pt>
                <c:pt idx="270">
                  <c:v>44831</c:v>
                </c:pt>
                <c:pt idx="271">
                  <c:v>44832</c:v>
                </c:pt>
                <c:pt idx="272">
                  <c:v>44833</c:v>
                </c:pt>
                <c:pt idx="273">
                  <c:v>44834</c:v>
                </c:pt>
                <c:pt idx="274">
                  <c:v>44835</c:v>
                </c:pt>
                <c:pt idx="275">
                  <c:v>44836</c:v>
                </c:pt>
                <c:pt idx="276">
                  <c:v>44837</c:v>
                </c:pt>
                <c:pt idx="277">
                  <c:v>44838</c:v>
                </c:pt>
                <c:pt idx="278">
                  <c:v>44839</c:v>
                </c:pt>
                <c:pt idx="279">
                  <c:v>44840</c:v>
                </c:pt>
                <c:pt idx="280">
                  <c:v>44841</c:v>
                </c:pt>
                <c:pt idx="281">
                  <c:v>44842</c:v>
                </c:pt>
                <c:pt idx="282">
                  <c:v>44843</c:v>
                </c:pt>
                <c:pt idx="283">
                  <c:v>44844</c:v>
                </c:pt>
                <c:pt idx="284">
                  <c:v>44845</c:v>
                </c:pt>
                <c:pt idx="285">
                  <c:v>44846</c:v>
                </c:pt>
                <c:pt idx="286">
                  <c:v>44847</c:v>
                </c:pt>
                <c:pt idx="287">
                  <c:v>44848</c:v>
                </c:pt>
                <c:pt idx="288">
                  <c:v>44849</c:v>
                </c:pt>
                <c:pt idx="289">
                  <c:v>44850</c:v>
                </c:pt>
                <c:pt idx="290">
                  <c:v>44851</c:v>
                </c:pt>
                <c:pt idx="291">
                  <c:v>44852</c:v>
                </c:pt>
                <c:pt idx="292">
                  <c:v>44853</c:v>
                </c:pt>
                <c:pt idx="293">
                  <c:v>44854</c:v>
                </c:pt>
                <c:pt idx="294">
                  <c:v>44855</c:v>
                </c:pt>
                <c:pt idx="295">
                  <c:v>44856</c:v>
                </c:pt>
                <c:pt idx="296">
                  <c:v>44857</c:v>
                </c:pt>
                <c:pt idx="297">
                  <c:v>44858</c:v>
                </c:pt>
                <c:pt idx="298">
                  <c:v>44859</c:v>
                </c:pt>
                <c:pt idx="299">
                  <c:v>44860</c:v>
                </c:pt>
                <c:pt idx="300">
                  <c:v>44861</c:v>
                </c:pt>
                <c:pt idx="301">
                  <c:v>44862</c:v>
                </c:pt>
                <c:pt idx="302">
                  <c:v>44863</c:v>
                </c:pt>
                <c:pt idx="303">
                  <c:v>44864</c:v>
                </c:pt>
                <c:pt idx="304">
                  <c:v>44865</c:v>
                </c:pt>
                <c:pt idx="305">
                  <c:v>44866</c:v>
                </c:pt>
                <c:pt idx="306">
                  <c:v>44867</c:v>
                </c:pt>
                <c:pt idx="307">
                  <c:v>44868</c:v>
                </c:pt>
                <c:pt idx="308">
                  <c:v>44869</c:v>
                </c:pt>
                <c:pt idx="309">
                  <c:v>44870</c:v>
                </c:pt>
                <c:pt idx="310">
                  <c:v>44871</c:v>
                </c:pt>
                <c:pt idx="311">
                  <c:v>44872</c:v>
                </c:pt>
                <c:pt idx="312">
                  <c:v>44873</c:v>
                </c:pt>
                <c:pt idx="313">
                  <c:v>44874</c:v>
                </c:pt>
                <c:pt idx="314">
                  <c:v>44875</c:v>
                </c:pt>
                <c:pt idx="315">
                  <c:v>44876</c:v>
                </c:pt>
                <c:pt idx="316">
                  <c:v>44877</c:v>
                </c:pt>
                <c:pt idx="317">
                  <c:v>44878</c:v>
                </c:pt>
                <c:pt idx="318">
                  <c:v>44879</c:v>
                </c:pt>
                <c:pt idx="319">
                  <c:v>44880</c:v>
                </c:pt>
                <c:pt idx="320">
                  <c:v>44881</c:v>
                </c:pt>
                <c:pt idx="321">
                  <c:v>44882</c:v>
                </c:pt>
                <c:pt idx="322">
                  <c:v>44883</c:v>
                </c:pt>
                <c:pt idx="323">
                  <c:v>44884</c:v>
                </c:pt>
                <c:pt idx="324">
                  <c:v>44885</c:v>
                </c:pt>
                <c:pt idx="325">
                  <c:v>44886</c:v>
                </c:pt>
                <c:pt idx="326">
                  <c:v>44887</c:v>
                </c:pt>
                <c:pt idx="327">
                  <c:v>44888</c:v>
                </c:pt>
                <c:pt idx="328">
                  <c:v>44889</c:v>
                </c:pt>
                <c:pt idx="329">
                  <c:v>44890</c:v>
                </c:pt>
                <c:pt idx="330">
                  <c:v>44891</c:v>
                </c:pt>
                <c:pt idx="331">
                  <c:v>44892</c:v>
                </c:pt>
                <c:pt idx="332">
                  <c:v>44893</c:v>
                </c:pt>
                <c:pt idx="333">
                  <c:v>44894</c:v>
                </c:pt>
                <c:pt idx="334">
                  <c:v>44895</c:v>
                </c:pt>
                <c:pt idx="335">
                  <c:v>44896</c:v>
                </c:pt>
                <c:pt idx="336">
                  <c:v>44897</c:v>
                </c:pt>
                <c:pt idx="337">
                  <c:v>44898</c:v>
                </c:pt>
                <c:pt idx="338">
                  <c:v>44899</c:v>
                </c:pt>
                <c:pt idx="339">
                  <c:v>44900</c:v>
                </c:pt>
                <c:pt idx="340">
                  <c:v>44901</c:v>
                </c:pt>
                <c:pt idx="341">
                  <c:v>44902</c:v>
                </c:pt>
                <c:pt idx="342">
                  <c:v>44903</c:v>
                </c:pt>
                <c:pt idx="343">
                  <c:v>44904</c:v>
                </c:pt>
                <c:pt idx="344">
                  <c:v>44905</c:v>
                </c:pt>
                <c:pt idx="345">
                  <c:v>44906</c:v>
                </c:pt>
                <c:pt idx="346">
                  <c:v>44907</c:v>
                </c:pt>
                <c:pt idx="347">
                  <c:v>44908</c:v>
                </c:pt>
                <c:pt idx="348">
                  <c:v>44909</c:v>
                </c:pt>
                <c:pt idx="349">
                  <c:v>44910</c:v>
                </c:pt>
                <c:pt idx="350">
                  <c:v>44911</c:v>
                </c:pt>
                <c:pt idx="351">
                  <c:v>44912</c:v>
                </c:pt>
                <c:pt idx="352">
                  <c:v>44913</c:v>
                </c:pt>
                <c:pt idx="353">
                  <c:v>44914</c:v>
                </c:pt>
                <c:pt idx="354">
                  <c:v>44915</c:v>
                </c:pt>
                <c:pt idx="355">
                  <c:v>44916</c:v>
                </c:pt>
                <c:pt idx="356">
                  <c:v>44917</c:v>
                </c:pt>
                <c:pt idx="357">
                  <c:v>44918</c:v>
                </c:pt>
                <c:pt idx="358">
                  <c:v>44919</c:v>
                </c:pt>
                <c:pt idx="359">
                  <c:v>44920</c:v>
                </c:pt>
                <c:pt idx="360">
                  <c:v>44921</c:v>
                </c:pt>
                <c:pt idx="361">
                  <c:v>44922</c:v>
                </c:pt>
                <c:pt idx="362">
                  <c:v>44923</c:v>
                </c:pt>
                <c:pt idx="363">
                  <c:v>44924</c:v>
                </c:pt>
                <c:pt idx="364">
                  <c:v>44925</c:v>
                </c:pt>
                <c:pt idx="365">
                  <c:v>44926</c:v>
                </c:pt>
                <c:pt idx="366">
                  <c:v>44927</c:v>
                </c:pt>
                <c:pt idx="367">
                  <c:v>44928</c:v>
                </c:pt>
                <c:pt idx="368">
                  <c:v>44929</c:v>
                </c:pt>
                <c:pt idx="369">
                  <c:v>44930</c:v>
                </c:pt>
                <c:pt idx="370">
                  <c:v>44931</c:v>
                </c:pt>
                <c:pt idx="371">
                  <c:v>44932</c:v>
                </c:pt>
                <c:pt idx="372">
                  <c:v>44933</c:v>
                </c:pt>
                <c:pt idx="373">
                  <c:v>44934</c:v>
                </c:pt>
                <c:pt idx="374">
                  <c:v>44935</c:v>
                </c:pt>
                <c:pt idx="375">
                  <c:v>44936</c:v>
                </c:pt>
                <c:pt idx="376">
                  <c:v>44937</c:v>
                </c:pt>
                <c:pt idx="377">
                  <c:v>44938</c:v>
                </c:pt>
                <c:pt idx="378">
                  <c:v>44939</c:v>
                </c:pt>
                <c:pt idx="379">
                  <c:v>44940</c:v>
                </c:pt>
                <c:pt idx="380">
                  <c:v>44941</c:v>
                </c:pt>
                <c:pt idx="381">
                  <c:v>44942</c:v>
                </c:pt>
                <c:pt idx="382">
                  <c:v>44943</c:v>
                </c:pt>
                <c:pt idx="383">
                  <c:v>44944</c:v>
                </c:pt>
                <c:pt idx="384">
                  <c:v>44945</c:v>
                </c:pt>
                <c:pt idx="385">
                  <c:v>44946</c:v>
                </c:pt>
                <c:pt idx="386">
                  <c:v>44947</c:v>
                </c:pt>
                <c:pt idx="387">
                  <c:v>44948</c:v>
                </c:pt>
                <c:pt idx="388">
                  <c:v>44949</c:v>
                </c:pt>
                <c:pt idx="389">
                  <c:v>44950</c:v>
                </c:pt>
                <c:pt idx="390">
                  <c:v>44951</c:v>
                </c:pt>
                <c:pt idx="391">
                  <c:v>44952</c:v>
                </c:pt>
                <c:pt idx="392">
                  <c:v>44953</c:v>
                </c:pt>
                <c:pt idx="393">
                  <c:v>44954</c:v>
                </c:pt>
                <c:pt idx="394">
                  <c:v>44955</c:v>
                </c:pt>
                <c:pt idx="395">
                  <c:v>44956</c:v>
                </c:pt>
                <c:pt idx="396">
                  <c:v>44957</c:v>
                </c:pt>
                <c:pt idx="397">
                  <c:v>44958</c:v>
                </c:pt>
                <c:pt idx="398">
                  <c:v>44959</c:v>
                </c:pt>
                <c:pt idx="399">
                  <c:v>44960</c:v>
                </c:pt>
                <c:pt idx="400">
                  <c:v>44961</c:v>
                </c:pt>
                <c:pt idx="401">
                  <c:v>44962</c:v>
                </c:pt>
                <c:pt idx="402">
                  <c:v>44963</c:v>
                </c:pt>
                <c:pt idx="403">
                  <c:v>44964</c:v>
                </c:pt>
                <c:pt idx="404">
                  <c:v>44965</c:v>
                </c:pt>
                <c:pt idx="405">
                  <c:v>44966</c:v>
                </c:pt>
                <c:pt idx="406">
                  <c:v>44967</c:v>
                </c:pt>
                <c:pt idx="407">
                  <c:v>44968</c:v>
                </c:pt>
                <c:pt idx="408">
                  <c:v>44969</c:v>
                </c:pt>
                <c:pt idx="409">
                  <c:v>44970</c:v>
                </c:pt>
                <c:pt idx="410">
                  <c:v>44971</c:v>
                </c:pt>
                <c:pt idx="411">
                  <c:v>44972</c:v>
                </c:pt>
                <c:pt idx="412">
                  <c:v>44973</c:v>
                </c:pt>
                <c:pt idx="413">
                  <c:v>44974</c:v>
                </c:pt>
                <c:pt idx="414">
                  <c:v>44975</c:v>
                </c:pt>
                <c:pt idx="415">
                  <c:v>44976</c:v>
                </c:pt>
                <c:pt idx="416">
                  <c:v>44977</c:v>
                </c:pt>
                <c:pt idx="417">
                  <c:v>44978</c:v>
                </c:pt>
                <c:pt idx="418">
                  <c:v>44979</c:v>
                </c:pt>
                <c:pt idx="419">
                  <c:v>44980</c:v>
                </c:pt>
                <c:pt idx="420">
                  <c:v>44981</c:v>
                </c:pt>
                <c:pt idx="421">
                  <c:v>44982</c:v>
                </c:pt>
                <c:pt idx="422">
                  <c:v>44983</c:v>
                </c:pt>
                <c:pt idx="423">
                  <c:v>44984</c:v>
                </c:pt>
                <c:pt idx="424">
                  <c:v>44985</c:v>
                </c:pt>
                <c:pt idx="425">
                  <c:v>44986</c:v>
                </c:pt>
                <c:pt idx="426">
                  <c:v>44987</c:v>
                </c:pt>
                <c:pt idx="427">
                  <c:v>44988</c:v>
                </c:pt>
                <c:pt idx="428">
                  <c:v>44989</c:v>
                </c:pt>
                <c:pt idx="429">
                  <c:v>44990</c:v>
                </c:pt>
                <c:pt idx="430">
                  <c:v>44991</c:v>
                </c:pt>
                <c:pt idx="431">
                  <c:v>44992</c:v>
                </c:pt>
                <c:pt idx="432">
                  <c:v>44993</c:v>
                </c:pt>
                <c:pt idx="433">
                  <c:v>44994</c:v>
                </c:pt>
                <c:pt idx="434">
                  <c:v>44995</c:v>
                </c:pt>
                <c:pt idx="435">
                  <c:v>44996</c:v>
                </c:pt>
                <c:pt idx="436">
                  <c:v>44997</c:v>
                </c:pt>
                <c:pt idx="437">
                  <c:v>44998</c:v>
                </c:pt>
                <c:pt idx="438">
                  <c:v>44999</c:v>
                </c:pt>
                <c:pt idx="439">
                  <c:v>45000</c:v>
                </c:pt>
                <c:pt idx="440">
                  <c:v>45001</c:v>
                </c:pt>
                <c:pt idx="441">
                  <c:v>45002</c:v>
                </c:pt>
                <c:pt idx="442">
                  <c:v>45003</c:v>
                </c:pt>
                <c:pt idx="443">
                  <c:v>45004</c:v>
                </c:pt>
                <c:pt idx="444">
                  <c:v>45005</c:v>
                </c:pt>
                <c:pt idx="445">
                  <c:v>45006</c:v>
                </c:pt>
                <c:pt idx="446">
                  <c:v>45007</c:v>
                </c:pt>
                <c:pt idx="447">
                  <c:v>45008</c:v>
                </c:pt>
                <c:pt idx="448">
                  <c:v>45009</c:v>
                </c:pt>
                <c:pt idx="449">
                  <c:v>45010</c:v>
                </c:pt>
                <c:pt idx="450">
                  <c:v>45011</c:v>
                </c:pt>
                <c:pt idx="451">
                  <c:v>45012</c:v>
                </c:pt>
                <c:pt idx="452">
                  <c:v>45013</c:v>
                </c:pt>
                <c:pt idx="453">
                  <c:v>45014</c:v>
                </c:pt>
                <c:pt idx="454">
                  <c:v>45015</c:v>
                </c:pt>
                <c:pt idx="455">
                  <c:v>45016</c:v>
                </c:pt>
                <c:pt idx="456">
                  <c:v>45017</c:v>
                </c:pt>
                <c:pt idx="457">
                  <c:v>45018</c:v>
                </c:pt>
                <c:pt idx="458">
                  <c:v>45019</c:v>
                </c:pt>
                <c:pt idx="459">
                  <c:v>45020</c:v>
                </c:pt>
                <c:pt idx="460">
                  <c:v>45021</c:v>
                </c:pt>
                <c:pt idx="461">
                  <c:v>45022</c:v>
                </c:pt>
                <c:pt idx="462">
                  <c:v>45023</c:v>
                </c:pt>
                <c:pt idx="463">
                  <c:v>45024</c:v>
                </c:pt>
                <c:pt idx="464">
                  <c:v>45025</c:v>
                </c:pt>
                <c:pt idx="465">
                  <c:v>45026</c:v>
                </c:pt>
                <c:pt idx="466">
                  <c:v>45027</c:v>
                </c:pt>
                <c:pt idx="467">
                  <c:v>45028</c:v>
                </c:pt>
                <c:pt idx="468">
                  <c:v>45029</c:v>
                </c:pt>
                <c:pt idx="469">
                  <c:v>45030</c:v>
                </c:pt>
                <c:pt idx="470">
                  <c:v>45031</c:v>
                </c:pt>
                <c:pt idx="471">
                  <c:v>45032</c:v>
                </c:pt>
                <c:pt idx="472">
                  <c:v>45033</c:v>
                </c:pt>
                <c:pt idx="473">
                  <c:v>45034</c:v>
                </c:pt>
                <c:pt idx="474">
                  <c:v>45035</c:v>
                </c:pt>
                <c:pt idx="475">
                  <c:v>45036</c:v>
                </c:pt>
                <c:pt idx="476">
                  <c:v>45037</c:v>
                </c:pt>
                <c:pt idx="477">
                  <c:v>45038</c:v>
                </c:pt>
                <c:pt idx="478">
                  <c:v>45039</c:v>
                </c:pt>
                <c:pt idx="479">
                  <c:v>45040</c:v>
                </c:pt>
                <c:pt idx="480">
                  <c:v>45041</c:v>
                </c:pt>
                <c:pt idx="481">
                  <c:v>45042</c:v>
                </c:pt>
                <c:pt idx="482">
                  <c:v>45043</c:v>
                </c:pt>
                <c:pt idx="483">
                  <c:v>45044</c:v>
                </c:pt>
                <c:pt idx="484">
                  <c:v>45045</c:v>
                </c:pt>
                <c:pt idx="485">
                  <c:v>45046</c:v>
                </c:pt>
                <c:pt idx="486">
                  <c:v>45047</c:v>
                </c:pt>
                <c:pt idx="487">
                  <c:v>45048</c:v>
                </c:pt>
                <c:pt idx="488">
                  <c:v>45049</c:v>
                </c:pt>
                <c:pt idx="489">
                  <c:v>45050</c:v>
                </c:pt>
                <c:pt idx="490">
                  <c:v>45051</c:v>
                </c:pt>
                <c:pt idx="491">
                  <c:v>45052</c:v>
                </c:pt>
                <c:pt idx="492">
                  <c:v>45053</c:v>
                </c:pt>
                <c:pt idx="493">
                  <c:v>45054</c:v>
                </c:pt>
                <c:pt idx="494">
                  <c:v>45055</c:v>
                </c:pt>
                <c:pt idx="495">
                  <c:v>45056</c:v>
                </c:pt>
                <c:pt idx="496">
                  <c:v>45057</c:v>
                </c:pt>
                <c:pt idx="497">
                  <c:v>45058</c:v>
                </c:pt>
                <c:pt idx="498">
                  <c:v>45059</c:v>
                </c:pt>
                <c:pt idx="499">
                  <c:v>45060</c:v>
                </c:pt>
                <c:pt idx="500">
                  <c:v>45061</c:v>
                </c:pt>
                <c:pt idx="501">
                  <c:v>45062</c:v>
                </c:pt>
                <c:pt idx="502">
                  <c:v>45063</c:v>
                </c:pt>
                <c:pt idx="503">
                  <c:v>45064</c:v>
                </c:pt>
                <c:pt idx="504">
                  <c:v>45065</c:v>
                </c:pt>
                <c:pt idx="505">
                  <c:v>45066</c:v>
                </c:pt>
                <c:pt idx="506">
                  <c:v>45067</c:v>
                </c:pt>
                <c:pt idx="507">
                  <c:v>45068</c:v>
                </c:pt>
                <c:pt idx="508">
                  <c:v>45069</c:v>
                </c:pt>
                <c:pt idx="509">
                  <c:v>45070</c:v>
                </c:pt>
                <c:pt idx="510">
                  <c:v>45071</c:v>
                </c:pt>
                <c:pt idx="511">
                  <c:v>45072</c:v>
                </c:pt>
                <c:pt idx="512">
                  <c:v>45073</c:v>
                </c:pt>
                <c:pt idx="513">
                  <c:v>45074</c:v>
                </c:pt>
                <c:pt idx="514">
                  <c:v>45075</c:v>
                </c:pt>
                <c:pt idx="515">
                  <c:v>45076</c:v>
                </c:pt>
                <c:pt idx="516">
                  <c:v>45077</c:v>
                </c:pt>
                <c:pt idx="517">
                  <c:v>45078</c:v>
                </c:pt>
                <c:pt idx="518">
                  <c:v>45079</c:v>
                </c:pt>
                <c:pt idx="519">
                  <c:v>45080</c:v>
                </c:pt>
                <c:pt idx="520">
                  <c:v>45081</c:v>
                </c:pt>
                <c:pt idx="521">
                  <c:v>45082</c:v>
                </c:pt>
                <c:pt idx="522">
                  <c:v>45083</c:v>
                </c:pt>
                <c:pt idx="523">
                  <c:v>45084</c:v>
                </c:pt>
                <c:pt idx="524">
                  <c:v>45085</c:v>
                </c:pt>
                <c:pt idx="525">
                  <c:v>45086</c:v>
                </c:pt>
                <c:pt idx="526">
                  <c:v>45087</c:v>
                </c:pt>
                <c:pt idx="527">
                  <c:v>45088</c:v>
                </c:pt>
                <c:pt idx="528">
                  <c:v>45089</c:v>
                </c:pt>
                <c:pt idx="529">
                  <c:v>45090</c:v>
                </c:pt>
                <c:pt idx="530">
                  <c:v>45091</c:v>
                </c:pt>
                <c:pt idx="531">
                  <c:v>45092</c:v>
                </c:pt>
                <c:pt idx="532">
                  <c:v>45093</c:v>
                </c:pt>
                <c:pt idx="533">
                  <c:v>45094</c:v>
                </c:pt>
                <c:pt idx="534">
                  <c:v>45095</c:v>
                </c:pt>
                <c:pt idx="535">
                  <c:v>45096</c:v>
                </c:pt>
                <c:pt idx="536">
                  <c:v>45097</c:v>
                </c:pt>
                <c:pt idx="537">
                  <c:v>45098</c:v>
                </c:pt>
                <c:pt idx="538">
                  <c:v>45099</c:v>
                </c:pt>
                <c:pt idx="539">
                  <c:v>45100</c:v>
                </c:pt>
                <c:pt idx="540">
                  <c:v>45101</c:v>
                </c:pt>
                <c:pt idx="541">
                  <c:v>45102</c:v>
                </c:pt>
                <c:pt idx="542">
                  <c:v>45103</c:v>
                </c:pt>
                <c:pt idx="543">
                  <c:v>45104</c:v>
                </c:pt>
                <c:pt idx="544">
                  <c:v>45105</c:v>
                </c:pt>
                <c:pt idx="545">
                  <c:v>45106</c:v>
                </c:pt>
                <c:pt idx="546">
                  <c:v>45107</c:v>
                </c:pt>
                <c:pt idx="547">
                  <c:v>45108</c:v>
                </c:pt>
                <c:pt idx="548">
                  <c:v>45109</c:v>
                </c:pt>
                <c:pt idx="549">
                  <c:v>45110</c:v>
                </c:pt>
                <c:pt idx="550">
                  <c:v>45111</c:v>
                </c:pt>
                <c:pt idx="551">
                  <c:v>45112</c:v>
                </c:pt>
                <c:pt idx="552">
                  <c:v>45113</c:v>
                </c:pt>
                <c:pt idx="553">
                  <c:v>45114</c:v>
                </c:pt>
                <c:pt idx="554">
                  <c:v>45115</c:v>
                </c:pt>
                <c:pt idx="555">
                  <c:v>45116</c:v>
                </c:pt>
                <c:pt idx="556">
                  <c:v>45117</c:v>
                </c:pt>
                <c:pt idx="557">
                  <c:v>45118</c:v>
                </c:pt>
                <c:pt idx="558">
                  <c:v>45119</c:v>
                </c:pt>
                <c:pt idx="559">
                  <c:v>45120</c:v>
                </c:pt>
                <c:pt idx="560">
                  <c:v>45121</c:v>
                </c:pt>
                <c:pt idx="561">
                  <c:v>45122</c:v>
                </c:pt>
                <c:pt idx="562">
                  <c:v>45123</c:v>
                </c:pt>
                <c:pt idx="563">
                  <c:v>45124</c:v>
                </c:pt>
                <c:pt idx="564">
                  <c:v>45125</c:v>
                </c:pt>
                <c:pt idx="565">
                  <c:v>45126</c:v>
                </c:pt>
                <c:pt idx="566">
                  <c:v>45127</c:v>
                </c:pt>
                <c:pt idx="567">
                  <c:v>45128</c:v>
                </c:pt>
                <c:pt idx="568">
                  <c:v>45129</c:v>
                </c:pt>
                <c:pt idx="569">
                  <c:v>45130</c:v>
                </c:pt>
                <c:pt idx="570">
                  <c:v>45131</c:v>
                </c:pt>
                <c:pt idx="571">
                  <c:v>45132</c:v>
                </c:pt>
                <c:pt idx="572">
                  <c:v>45133</c:v>
                </c:pt>
                <c:pt idx="573">
                  <c:v>45134</c:v>
                </c:pt>
                <c:pt idx="574">
                  <c:v>45135</c:v>
                </c:pt>
                <c:pt idx="575">
                  <c:v>45136</c:v>
                </c:pt>
                <c:pt idx="576">
                  <c:v>45137</c:v>
                </c:pt>
                <c:pt idx="577">
                  <c:v>45138</c:v>
                </c:pt>
                <c:pt idx="578">
                  <c:v>45139</c:v>
                </c:pt>
                <c:pt idx="579">
                  <c:v>45140</c:v>
                </c:pt>
                <c:pt idx="580">
                  <c:v>45141</c:v>
                </c:pt>
                <c:pt idx="581">
                  <c:v>45142</c:v>
                </c:pt>
                <c:pt idx="582">
                  <c:v>45143</c:v>
                </c:pt>
                <c:pt idx="583">
                  <c:v>45144</c:v>
                </c:pt>
                <c:pt idx="584">
                  <c:v>45145</c:v>
                </c:pt>
                <c:pt idx="585">
                  <c:v>45146</c:v>
                </c:pt>
                <c:pt idx="586">
                  <c:v>45147</c:v>
                </c:pt>
                <c:pt idx="587">
                  <c:v>45148</c:v>
                </c:pt>
                <c:pt idx="588">
                  <c:v>45149</c:v>
                </c:pt>
                <c:pt idx="589">
                  <c:v>45150</c:v>
                </c:pt>
                <c:pt idx="590">
                  <c:v>45151</c:v>
                </c:pt>
                <c:pt idx="591">
                  <c:v>45152</c:v>
                </c:pt>
                <c:pt idx="592">
                  <c:v>45153</c:v>
                </c:pt>
                <c:pt idx="593">
                  <c:v>45154</c:v>
                </c:pt>
                <c:pt idx="594">
                  <c:v>45155</c:v>
                </c:pt>
                <c:pt idx="595">
                  <c:v>45156</c:v>
                </c:pt>
                <c:pt idx="596">
                  <c:v>45157</c:v>
                </c:pt>
                <c:pt idx="597">
                  <c:v>45158</c:v>
                </c:pt>
                <c:pt idx="598">
                  <c:v>45159</c:v>
                </c:pt>
                <c:pt idx="599">
                  <c:v>45160</c:v>
                </c:pt>
                <c:pt idx="600">
                  <c:v>45161</c:v>
                </c:pt>
                <c:pt idx="601">
                  <c:v>45162</c:v>
                </c:pt>
                <c:pt idx="602">
                  <c:v>45163</c:v>
                </c:pt>
                <c:pt idx="603">
                  <c:v>45164</c:v>
                </c:pt>
                <c:pt idx="604">
                  <c:v>45165</c:v>
                </c:pt>
                <c:pt idx="605">
                  <c:v>45166</c:v>
                </c:pt>
                <c:pt idx="606">
                  <c:v>45167</c:v>
                </c:pt>
                <c:pt idx="607">
                  <c:v>45168</c:v>
                </c:pt>
                <c:pt idx="608">
                  <c:v>45169</c:v>
                </c:pt>
                <c:pt idx="609">
                  <c:v>45170</c:v>
                </c:pt>
                <c:pt idx="610">
                  <c:v>45171</c:v>
                </c:pt>
                <c:pt idx="611">
                  <c:v>45172</c:v>
                </c:pt>
                <c:pt idx="612">
                  <c:v>45173</c:v>
                </c:pt>
                <c:pt idx="613">
                  <c:v>45174</c:v>
                </c:pt>
                <c:pt idx="614">
                  <c:v>45175</c:v>
                </c:pt>
                <c:pt idx="615">
                  <c:v>45176</c:v>
                </c:pt>
                <c:pt idx="616">
                  <c:v>45177</c:v>
                </c:pt>
                <c:pt idx="617">
                  <c:v>45178</c:v>
                </c:pt>
                <c:pt idx="618">
                  <c:v>45179</c:v>
                </c:pt>
                <c:pt idx="619">
                  <c:v>45180</c:v>
                </c:pt>
                <c:pt idx="620">
                  <c:v>45181</c:v>
                </c:pt>
                <c:pt idx="621">
                  <c:v>45182</c:v>
                </c:pt>
                <c:pt idx="622">
                  <c:v>45183</c:v>
                </c:pt>
                <c:pt idx="623">
                  <c:v>45184</c:v>
                </c:pt>
                <c:pt idx="624">
                  <c:v>45185</c:v>
                </c:pt>
                <c:pt idx="625">
                  <c:v>45186</c:v>
                </c:pt>
                <c:pt idx="626">
                  <c:v>45187</c:v>
                </c:pt>
                <c:pt idx="627">
                  <c:v>45188</c:v>
                </c:pt>
                <c:pt idx="628">
                  <c:v>45189</c:v>
                </c:pt>
                <c:pt idx="629">
                  <c:v>45190</c:v>
                </c:pt>
                <c:pt idx="630">
                  <c:v>45191</c:v>
                </c:pt>
                <c:pt idx="631">
                  <c:v>45192</c:v>
                </c:pt>
                <c:pt idx="632">
                  <c:v>45193</c:v>
                </c:pt>
                <c:pt idx="633">
                  <c:v>45194</c:v>
                </c:pt>
                <c:pt idx="634">
                  <c:v>45195</c:v>
                </c:pt>
                <c:pt idx="635">
                  <c:v>45196</c:v>
                </c:pt>
                <c:pt idx="636">
                  <c:v>45197</c:v>
                </c:pt>
                <c:pt idx="637">
                  <c:v>45198</c:v>
                </c:pt>
                <c:pt idx="638">
                  <c:v>45199</c:v>
                </c:pt>
                <c:pt idx="639">
                  <c:v>45200</c:v>
                </c:pt>
                <c:pt idx="640">
                  <c:v>45201</c:v>
                </c:pt>
                <c:pt idx="641">
                  <c:v>45202</c:v>
                </c:pt>
                <c:pt idx="642">
                  <c:v>45203</c:v>
                </c:pt>
                <c:pt idx="643">
                  <c:v>45204</c:v>
                </c:pt>
                <c:pt idx="644">
                  <c:v>45205</c:v>
                </c:pt>
                <c:pt idx="645">
                  <c:v>45206</c:v>
                </c:pt>
                <c:pt idx="646">
                  <c:v>45207</c:v>
                </c:pt>
                <c:pt idx="647">
                  <c:v>45208</c:v>
                </c:pt>
                <c:pt idx="648">
                  <c:v>45209</c:v>
                </c:pt>
                <c:pt idx="649">
                  <c:v>45210</c:v>
                </c:pt>
                <c:pt idx="650">
                  <c:v>45211</c:v>
                </c:pt>
                <c:pt idx="651">
                  <c:v>45212</c:v>
                </c:pt>
                <c:pt idx="652">
                  <c:v>45213</c:v>
                </c:pt>
                <c:pt idx="653">
                  <c:v>45214</c:v>
                </c:pt>
                <c:pt idx="654">
                  <c:v>45215</c:v>
                </c:pt>
                <c:pt idx="655">
                  <c:v>45216</c:v>
                </c:pt>
                <c:pt idx="656">
                  <c:v>45217</c:v>
                </c:pt>
                <c:pt idx="657">
                  <c:v>45218</c:v>
                </c:pt>
                <c:pt idx="658">
                  <c:v>45219</c:v>
                </c:pt>
                <c:pt idx="659">
                  <c:v>45220</c:v>
                </c:pt>
                <c:pt idx="660">
                  <c:v>45221</c:v>
                </c:pt>
                <c:pt idx="661">
                  <c:v>45222</c:v>
                </c:pt>
                <c:pt idx="662">
                  <c:v>45223</c:v>
                </c:pt>
                <c:pt idx="663">
                  <c:v>45224</c:v>
                </c:pt>
                <c:pt idx="664">
                  <c:v>45225</c:v>
                </c:pt>
                <c:pt idx="665">
                  <c:v>45226</c:v>
                </c:pt>
                <c:pt idx="666">
                  <c:v>45227</c:v>
                </c:pt>
                <c:pt idx="667">
                  <c:v>45228</c:v>
                </c:pt>
                <c:pt idx="668">
                  <c:v>45229</c:v>
                </c:pt>
                <c:pt idx="669">
                  <c:v>45230</c:v>
                </c:pt>
                <c:pt idx="670">
                  <c:v>45231</c:v>
                </c:pt>
                <c:pt idx="671">
                  <c:v>45232</c:v>
                </c:pt>
                <c:pt idx="672">
                  <c:v>45233</c:v>
                </c:pt>
                <c:pt idx="673">
                  <c:v>45234</c:v>
                </c:pt>
                <c:pt idx="674">
                  <c:v>45235</c:v>
                </c:pt>
                <c:pt idx="675">
                  <c:v>45236</c:v>
                </c:pt>
                <c:pt idx="676">
                  <c:v>45237</c:v>
                </c:pt>
                <c:pt idx="677">
                  <c:v>45238</c:v>
                </c:pt>
                <c:pt idx="678">
                  <c:v>45239</c:v>
                </c:pt>
                <c:pt idx="679">
                  <c:v>45240</c:v>
                </c:pt>
                <c:pt idx="680">
                  <c:v>45241</c:v>
                </c:pt>
                <c:pt idx="681">
                  <c:v>45242</c:v>
                </c:pt>
                <c:pt idx="682">
                  <c:v>45243</c:v>
                </c:pt>
                <c:pt idx="683">
                  <c:v>45244</c:v>
                </c:pt>
                <c:pt idx="684">
                  <c:v>45245</c:v>
                </c:pt>
                <c:pt idx="685">
                  <c:v>45246</c:v>
                </c:pt>
                <c:pt idx="686">
                  <c:v>45247</c:v>
                </c:pt>
                <c:pt idx="687">
                  <c:v>45248</c:v>
                </c:pt>
                <c:pt idx="688">
                  <c:v>45249</c:v>
                </c:pt>
                <c:pt idx="689">
                  <c:v>45250</c:v>
                </c:pt>
                <c:pt idx="690">
                  <c:v>45251</c:v>
                </c:pt>
                <c:pt idx="691">
                  <c:v>45252</c:v>
                </c:pt>
                <c:pt idx="692">
                  <c:v>45253</c:v>
                </c:pt>
                <c:pt idx="693">
                  <c:v>45254</c:v>
                </c:pt>
                <c:pt idx="694">
                  <c:v>45255</c:v>
                </c:pt>
                <c:pt idx="695">
                  <c:v>45256</c:v>
                </c:pt>
                <c:pt idx="696">
                  <c:v>45257</c:v>
                </c:pt>
                <c:pt idx="697">
                  <c:v>45258</c:v>
                </c:pt>
                <c:pt idx="698">
                  <c:v>45259</c:v>
                </c:pt>
                <c:pt idx="699">
                  <c:v>45260</c:v>
                </c:pt>
                <c:pt idx="700">
                  <c:v>45261</c:v>
                </c:pt>
                <c:pt idx="701">
                  <c:v>45262</c:v>
                </c:pt>
                <c:pt idx="702">
                  <c:v>45263</c:v>
                </c:pt>
                <c:pt idx="703">
                  <c:v>45264</c:v>
                </c:pt>
                <c:pt idx="704">
                  <c:v>45265</c:v>
                </c:pt>
                <c:pt idx="705">
                  <c:v>45266</c:v>
                </c:pt>
                <c:pt idx="706">
                  <c:v>45267</c:v>
                </c:pt>
                <c:pt idx="707">
                  <c:v>45268</c:v>
                </c:pt>
                <c:pt idx="708">
                  <c:v>45269</c:v>
                </c:pt>
                <c:pt idx="709">
                  <c:v>45270</c:v>
                </c:pt>
                <c:pt idx="710">
                  <c:v>45271</c:v>
                </c:pt>
                <c:pt idx="711">
                  <c:v>45272</c:v>
                </c:pt>
                <c:pt idx="712">
                  <c:v>45273</c:v>
                </c:pt>
                <c:pt idx="713">
                  <c:v>45274</c:v>
                </c:pt>
                <c:pt idx="714">
                  <c:v>45275</c:v>
                </c:pt>
                <c:pt idx="715">
                  <c:v>45276</c:v>
                </c:pt>
                <c:pt idx="716">
                  <c:v>45277</c:v>
                </c:pt>
                <c:pt idx="717">
                  <c:v>45278</c:v>
                </c:pt>
                <c:pt idx="718">
                  <c:v>45279</c:v>
                </c:pt>
                <c:pt idx="719">
                  <c:v>45280</c:v>
                </c:pt>
                <c:pt idx="720">
                  <c:v>45281</c:v>
                </c:pt>
                <c:pt idx="721">
                  <c:v>45282</c:v>
                </c:pt>
                <c:pt idx="722">
                  <c:v>45283</c:v>
                </c:pt>
                <c:pt idx="723">
                  <c:v>45284</c:v>
                </c:pt>
                <c:pt idx="724">
                  <c:v>45285</c:v>
                </c:pt>
                <c:pt idx="725">
                  <c:v>45286</c:v>
                </c:pt>
                <c:pt idx="726">
                  <c:v>45287</c:v>
                </c:pt>
                <c:pt idx="727">
                  <c:v>45288</c:v>
                </c:pt>
                <c:pt idx="728">
                  <c:v>45289</c:v>
                </c:pt>
                <c:pt idx="729">
                  <c:v>45290</c:v>
                </c:pt>
                <c:pt idx="730">
                  <c:v>45291</c:v>
                </c:pt>
                <c:pt idx="731">
                  <c:v>45292</c:v>
                </c:pt>
                <c:pt idx="732">
                  <c:v>45293</c:v>
                </c:pt>
                <c:pt idx="733">
                  <c:v>45294</c:v>
                </c:pt>
                <c:pt idx="734">
                  <c:v>45295</c:v>
                </c:pt>
                <c:pt idx="735">
                  <c:v>45296</c:v>
                </c:pt>
                <c:pt idx="736">
                  <c:v>45297</c:v>
                </c:pt>
                <c:pt idx="737">
                  <c:v>45298</c:v>
                </c:pt>
                <c:pt idx="738">
                  <c:v>45299</c:v>
                </c:pt>
                <c:pt idx="739">
                  <c:v>45300</c:v>
                </c:pt>
                <c:pt idx="740">
                  <c:v>45301</c:v>
                </c:pt>
                <c:pt idx="741">
                  <c:v>45302</c:v>
                </c:pt>
                <c:pt idx="742">
                  <c:v>45303</c:v>
                </c:pt>
                <c:pt idx="743">
                  <c:v>45304</c:v>
                </c:pt>
                <c:pt idx="744">
                  <c:v>45305</c:v>
                </c:pt>
                <c:pt idx="745">
                  <c:v>45306</c:v>
                </c:pt>
                <c:pt idx="746">
                  <c:v>45307</c:v>
                </c:pt>
                <c:pt idx="747">
                  <c:v>45308</c:v>
                </c:pt>
                <c:pt idx="748">
                  <c:v>45309</c:v>
                </c:pt>
                <c:pt idx="749">
                  <c:v>45310</c:v>
                </c:pt>
                <c:pt idx="750">
                  <c:v>45311</c:v>
                </c:pt>
                <c:pt idx="751">
                  <c:v>45312</c:v>
                </c:pt>
                <c:pt idx="752">
                  <c:v>45313</c:v>
                </c:pt>
                <c:pt idx="753">
                  <c:v>45314</c:v>
                </c:pt>
                <c:pt idx="754">
                  <c:v>45315</c:v>
                </c:pt>
                <c:pt idx="755">
                  <c:v>45316</c:v>
                </c:pt>
                <c:pt idx="756">
                  <c:v>45317</c:v>
                </c:pt>
                <c:pt idx="757">
                  <c:v>45318</c:v>
                </c:pt>
                <c:pt idx="758">
                  <c:v>45319</c:v>
                </c:pt>
                <c:pt idx="759">
                  <c:v>45320</c:v>
                </c:pt>
                <c:pt idx="760">
                  <c:v>45321</c:v>
                </c:pt>
                <c:pt idx="761">
                  <c:v>45322</c:v>
                </c:pt>
                <c:pt idx="762">
                  <c:v>45323</c:v>
                </c:pt>
                <c:pt idx="763">
                  <c:v>45324</c:v>
                </c:pt>
                <c:pt idx="764">
                  <c:v>45325</c:v>
                </c:pt>
                <c:pt idx="765">
                  <c:v>45326</c:v>
                </c:pt>
                <c:pt idx="766">
                  <c:v>45327</c:v>
                </c:pt>
                <c:pt idx="767">
                  <c:v>45328</c:v>
                </c:pt>
                <c:pt idx="768">
                  <c:v>45329</c:v>
                </c:pt>
                <c:pt idx="769">
                  <c:v>45330</c:v>
                </c:pt>
                <c:pt idx="770">
                  <c:v>45331</c:v>
                </c:pt>
                <c:pt idx="771">
                  <c:v>45332</c:v>
                </c:pt>
                <c:pt idx="772">
                  <c:v>45333</c:v>
                </c:pt>
                <c:pt idx="773">
                  <c:v>45334</c:v>
                </c:pt>
                <c:pt idx="774">
                  <c:v>45335</c:v>
                </c:pt>
                <c:pt idx="775">
                  <c:v>45336</c:v>
                </c:pt>
                <c:pt idx="776">
                  <c:v>45337</c:v>
                </c:pt>
                <c:pt idx="777">
                  <c:v>45338</c:v>
                </c:pt>
                <c:pt idx="778">
                  <c:v>45339</c:v>
                </c:pt>
                <c:pt idx="779">
                  <c:v>45340</c:v>
                </c:pt>
                <c:pt idx="780">
                  <c:v>45341</c:v>
                </c:pt>
                <c:pt idx="781">
                  <c:v>45342</c:v>
                </c:pt>
                <c:pt idx="782">
                  <c:v>45343</c:v>
                </c:pt>
                <c:pt idx="783">
                  <c:v>45344</c:v>
                </c:pt>
                <c:pt idx="784">
                  <c:v>45345</c:v>
                </c:pt>
                <c:pt idx="785">
                  <c:v>45346</c:v>
                </c:pt>
                <c:pt idx="786">
                  <c:v>45347</c:v>
                </c:pt>
                <c:pt idx="787">
                  <c:v>45348</c:v>
                </c:pt>
                <c:pt idx="788">
                  <c:v>45349</c:v>
                </c:pt>
                <c:pt idx="789">
                  <c:v>45350</c:v>
                </c:pt>
                <c:pt idx="790">
                  <c:v>45351</c:v>
                </c:pt>
                <c:pt idx="791">
                  <c:v>45352</c:v>
                </c:pt>
                <c:pt idx="792">
                  <c:v>45353</c:v>
                </c:pt>
                <c:pt idx="793">
                  <c:v>45354</c:v>
                </c:pt>
                <c:pt idx="794">
                  <c:v>45355</c:v>
                </c:pt>
                <c:pt idx="795">
                  <c:v>45356</c:v>
                </c:pt>
                <c:pt idx="796">
                  <c:v>45357</c:v>
                </c:pt>
                <c:pt idx="797">
                  <c:v>45358</c:v>
                </c:pt>
                <c:pt idx="798">
                  <c:v>45359</c:v>
                </c:pt>
                <c:pt idx="799">
                  <c:v>45360</c:v>
                </c:pt>
                <c:pt idx="800">
                  <c:v>45361</c:v>
                </c:pt>
                <c:pt idx="801">
                  <c:v>45362</c:v>
                </c:pt>
                <c:pt idx="802">
                  <c:v>45363</c:v>
                </c:pt>
                <c:pt idx="803">
                  <c:v>45364</c:v>
                </c:pt>
                <c:pt idx="804">
                  <c:v>45365</c:v>
                </c:pt>
                <c:pt idx="805">
                  <c:v>45366</c:v>
                </c:pt>
                <c:pt idx="806">
                  <c:v>45367</c:v>
                </c:pt>
                <c:pt idx="807">
                  <c:v>45368</c:v>
                </c:pt>
                <c:pt idx="808">
                  <c:v>45369</c:v>
                </c:pt>
                <c:pt idx="809">
                  <c:v>45370</c:v>
                </c:pt>
                <c:pt idx="810">
                  <c:v>45371</c:v>
                </c:pt>
                <c:pt idx="811">
                  <c:v>45372</c:v>
                </c:pt>
                <c:pt idx="812">
                  <c:v>45373</c:v>
                </c:pt>
                <c:pt idx="813">
                  <c:v>45374</c:v>
                </c:pt>
                <c:pt idx="814">
                  <c:v>45375</c:v>
                </c:pt>
                <c:pt idx="815">
                  <c:v>45376</c:v>
                </c:pt>
                <c:pt idx="816">
                  <c:v>45377</c:v>
                </c:pt>
                <c:pt idx="817">
                  <c:v>45378</c:v>
                </c:pt>
                <c:pt idx="818">
                  <c:v>45379</c:v>
                </c:pt>
                <c:pt idx="819">
                  <c:v>45380</c:v>
                </c:pt>
                <c:pt idx="820">
                  <c:v>45381</c:v>
                </c:pt>
                <c:pt idx="821">
                  <c:v>45382</c:v>
                </c:pt>
              </c:numCache>
            </c:numRef>
          </c:cat>
          <c:val>
            <c:numRef>
              <c:f>Sheet1!$B$2:$B$823</c:f>
              <c:numCache>
                <c:formatCode>#,##0.0</c:formatCode>
                <c:ptCount val="822"/>
                <c:pt idx="0">
                  <c:v>100</c:v>
                </c:pt>
                <c:pt idx="1">
                  <c:v>100</c:v>
                </c:pt>
                <c:pt idx="2">
                  <c:v>100</c:v>
                </c:pt>
                <c:pt idx="3">
                  <c:v>102.99122640218199</c:v>
                </c:pt>
                <c:pt idx="4">
                  <c:v>101.088701667466</c:v>
                </c:pt>
                <c:pt idx="5">
                  <c:v>97.068275751653601</c:v>
                </c:pt>
                <c:pt idx="6">
                  <c:v>96.9442518194261</c:v>
                </c:pt>
                <c:pt idx="7">
                  <c:v>95.841855234378102</c:v>
                </c:pt>
                <c:pt idx="8">
                  <c:v>95.841855234378102</c:v>
                </c:pt>
                <c:pt idx="9">
                  <c:v>95.841855234378102</c:v>
                </c:pt>
                <c:pt idx="10">
                  <c:v>96.262236067143306</c:v>
                </c:pt>
                <c:pt idx="11">
                  <c:v>97.517228380589501</c:v>
                </c:pt>
                <c:pt idx="12">
                  <c:v>98.453600703976406</c:v>
                </c:pt>
                <c:pt idx="13">
                  <c:v>95.001240948855894</c:v>
                </c:pt>
                <c:pt idx="14">
                  <c:v>96.1211738002565</c:v>
                </c:pt>
                <c:pt idx="15">
                  <c:v>96.1211738002565</c:v>
                </c:pt>
                <c:pt idx="16">
                  <c:v>96.1211738002565</c:v>
                </c:pt>
                <c:pt idx="17">
                  <c:v>96.1211738002565</c:v>
                </c:pt>
                <c:pt idx="18">
                  <c:v>93.571119376171694</c:v>
                </c:pt>
                <c:pt idx="19">
                  <c:v>92.185331922696193</c:v>
                </c:pt>
                <c:pt idx="20">
                  <c:v>90.832474095777997</c:v>
                </c:pt>
                <c:pt idx="21">
                  <c:v>87.708528034610694</c:v>
                </c:pt>
                <c:pt idx="22">
                  <c:v>87.708528034610694</c:v>
                </c:pt>
                <c:pt idx="23">
                  <c:v>87.708528034610694</c:v>
                </c:pt>
                <c:pt idx="24">
                  <c:v>87.913359367886599</c:v>
                </c:pt>
                <c:pt idx="25">
                  <c:v>85.629055367859706</c:v>
                </c:pt>
                <c:pt idx="26">
                  <c:v>86.342329229397706</c:v>
                </c:pt>
                <c:pt idx="27">
                  <c:v>84.614626099108506</c:v>
                </c:pt>
                <c:pt idx="28">
                  <c:v>87.635318472079803</c:v>
                </c:pt>
                <c:pt idx="29">
                  <c:v>87.635318472079803</c:v>
                </c:pt>
                <c:pt idx="30">
                  <c:v>87.635318472079803</c:v>
                </c:pt>
                <c:pt idx="31">
                  <c:v>91.292595378699502</c:v>
                </c:pt>
                <c:pt idx="32">
                  <c:v>91.797942543898301</c:v>
                </c:pt>
                <c:pt idx="33">
                  <c:v>93.185431001609004</c:v>
                </c:pt>
                <c:pt idx="34">
                  <c:v>86.492539595695206</c:v>
                </c:pt>
                <c:pt idx="35">
                  <c:v>88.885634231932499</c:v>
                </c:pt>
                <c:pt idx="36">
                  <c:v>88.885634231932499</c:v>
                </c:pt>
                <c:pt idx="37">
                  <c:v>88.885634231932499</c:v>
                </c:pt>
                <c:pt idx="38">
                  <c:v>87.701994960335597</c:v>
                </c:pt>
                <c:pt idx="39">
                  <c:v>88.610098768774904</c:v>
                </c:pt>
                <c:pt idx="40">
                  <c:v>90.619372204697498</c:v>
                </c:pt>
                <c:pt idx="41">
                  <c:v>88.462861512785906</c:v>
                </c:pt>
                <c:pt idx="42">
                  <c:v>85.078859314274993</c:v>
                </c:pt>
                <c:pt idx="43">
                  <c:v>85.078859314274993</c:v>
                </c:pt>
                <c:pt idx="44">
                  <c:v>85.078859314274993</c:v>
                </c:pt>
                <c:pt idx="45">
                  <c:v>85.668600597088798</c:v>
                </c:pt>
                <c:pt idx="46">
                  <c:v>88.2910464112515</c:v>
                </c:pt>
                <c:pt idx="47">
                  <c:v>88.335806142652899</c:v>
                </c:pt>
                <c:pt idx="48">
                  <c:v>84.874364207987995</c:v>
                </c:pt>
                <c:pt idx="49">
                  <c:v>83.493670046935407</c:v>
                </c:pt>
                <c:pt idx="50">
                  <c:v>83.493670046935407</c:v>
                </c:pt>
                <c:pt idx="51">
                  <c:v>83.493670046935407</c:v>
                </c:pt>
                <c:pt idx="52">
                  <c:v>83.493670046935407</c:v>
                </c:pt>
                <c:pt idx="53">
                  <c:v>82.205637431949</c:v>
                </c:pt>
                <c:pt idx="54">
                  <c:v>79.447984523447403</c:v>
                </c:pt>
                <c:pt idx="55">
                  <c:v>82.881711954703604</c:v>
                </c:pt>
                <c:pt idx="56">
                  <c:v>83.994135061400002</c:v>
                </c:pt>
                <c:pt idx="57">
                  <c:v>83.994135061400002</c:v>
                </c:pt>
                <c:pt idx="58">
                  <c:v>83.994135061400002</c:v>
                </c:pt>
                <c:pt idx="59">
                  <c:v>85.071249697063806</c:v>
                </c:pt>
                <c:pt idx="60">
                  <c:v>83.6043033760063</c:v>
                </c:pt>
                <c:pt idx="61">
                  <c:v>84.995183035418705</c:v>
                </c:pt>
                <c:pt idx="62">
                  <c:v>83.351660202365906</c:v>
                </c:pt>
                <c:pt idx="63">
                  <c:v>81.942156007431095</c:v>
                </c:pt>
                <c:pt idx="64">
                  <c:v>81.942156007431095</c:v>
                </c:pt>
                <c:pt idx="65">
                  <c:v>81.942156007431095</c:v>
                </c:pt>
                <c:pt idx="66">
                  <c:v>78.157580165143699</c:v>
                </c:pt>
                <c:pt idx="67">
                  <c:v>78.292243886868604</c:v>
                </c:pt>
                <c:pt idx="68">
                  <c:v>81.721853225863399</c:v>
                </c:pt>
                <c:pt idx="69">
                  <c:v>81.197310280807599</c:v>
                </c:pt>
                <c:pt idx="70">
                  <c:v>79.119406237003702</c:v>
                </c:pt>
                <c:pt idx="71">
                  <c:v>79.119406237003702</c:v>
                </c:pt>
                <c:pt idx="72">
                  <c:v>79.119406237003702</c:v>
                </c:pt>
                <c:pt idx="73">
                  <c:v>77.125212834112602</c:v>
                </c:pt>
                <c:pt idx="74">
                  <c:v>80.241524395287499</c:v>
                </c:pt>
                <c:pt idx="75">
                  <c:v>83.557302764243005</c:v>
                </c:pt>
                <c:pt idx="76">
                  <c:v>84.819046970656402</c:v>
                </c:pt>
                <c:pt idx="77">
                  <c:v>87.524433355604899</c:v>
                </c:pt>
                <c:pt idx="78">
                  <c:v>87.524433355604899</c:v>
                </c:pt>
                <c:pt idx="79">
                  <c:v>87.524433355604899</c:v>
                </c:pt>
                <c:pt idx="80">
                  <c:v>87.738765036467299</c:v>
                </c:pt>
                <c:pt idx="81">
                  <c:v>89.988557401836104</c:v>
                </c:pt>
                <c:pt idx="82">
                  <c:v>89.1235378227219</c:v>
                </c:pt>
                <c:pt idx="83">
                  <c:v>91.658505021419998</c:v>
                </c:pt>
                <c:pt idx="84">
                  <c:v>91.627987226027699</c:v>
                </c:pt>
                <c:pt idx="85">
                  <c:v>91.627987226027699</c:v>
                </c:pt>
                <c:pt idx="86">
                  <c:v>91.627987226027699</c:v>
                </c:pt>
                <c:pt idx="87">
                  <c:v>93.766445996471305</c:v>
                </c:pt>
                <c:pt idx="88">
                  <c:v>94.952042752238896</c:v>
                </c:pt>
                <c:pt idx="89">
                  <c:v>93.845933524855297</c:v>
                </c:pt>
                <c:pt idx="90">
                  <c:v>92.137928497307897</c:v>
                </c:pt>
                <c:pt idx="91">
                  <c:v>92.237413075559701</c:v>
                </c:pt>
                <c:pt idx="92">
                  <c:v>92.237413075559701</c:v>
                </c:pt>
                <c:pt idx="93">
                  <c:v>92.237413075559701</c:v>
                </c:pt>
                <c:pt idx="94">
                  <c:v>95.016167422742797</c:v>
                </c:pt>
                <c:pt idx="95">
                  <c:v>92.453467087356998</c:v>
                </c:pt>
                <c:pt idx="96">
                  <c:v>89.137935838097903</c:v>
                </c:pt>
                <c:pt idx="97">
                  <c:v>89.138132724723604</c:v>
                </c:pt>
                <c:pt idx="98">
                  <c:v>87.259518481241201</c:v>
                </c:pt>
                <c:pt idx="99">
                  <c:v>87.259518481241201</c:v>
                </c:pt>
                <c:pt idx="100">
                  <c:v>87.259518481241201</c:v>
                </c:pt>
                <c:pt idx="101">
                  <c:v>84.181946660291402</c:v>
                </c:pt>
                <c:pt idx="102">
                  <c:v>83.911357661676007</c:v>
                </c:pt>
                <c:pt idx="103">
                  <c:v>85.845496064010007</c:v>
                </c:pt>
                <c:pt idx="104">
                  <c:v>83.293118616050094</c:v>
                </c:pt>
                <c:pt idx="105">
                  <c:v>83.293118616050094</c:v>
                </c:pt>
                <c:pt idx="106">
                  <c:v>83.293118616050094</c:v>
                </c:pt>
                <c:pt idx="107">
                  <c:v>83.293118616050094</c:v>
                </c:pt>
                <c:pt idx="108">
                  <c:v>84.031400636696404</c:v>
                </c:pt>
                <c:pt idx="109">
                  <c:v>85.911273955340903</c:v>
                </c:pt>
                <c:pt idx="110">
                  <c:v>83.6417350225109</c:v>
                </c:pt>
                <c:pt idx="111">
                  <c:v>81.804851502779599</c:v>
                </c:pt>
                <c:pt idx="112">
                  <c:v>79.7512718811263</c:v>
                </c:pt>
                <c:pt idx="113">
                  <c:v>79.7512718811263</c:v>
                </c:pt>
                <c:pt idx="114">
                  <c:v>79.7512718811263</c:v>
                </c:pt>
                <c:pt idx="115">
                  <c:v>80.825969761165595</c:v>
                </c:pt>
                <c:pt idx="116">
                  <c:v>76.438780113107597</c:v>
                </c:pt>
                <c:pt idx="117">
                  <c:v>76.071921452024299</c:v>
                </c:pt>
                <c:pt idx="118">
                  <c:v>79.799523740549603</c:v>
                </c:pt>
                <c:pt idx="119">
                  <c:v>75.710941702390301</c:v>
                </c:pt>
                <c:pt idx="120">
                  <c:v>75.710941702390301</c:v>
                </c:pt>
                <c:pt idx="121">
                  <c:v>75.710941702390301</c:v>
                </c:pt>
                <c:pt idx="122">
                  <c:v>77.661182757062804</c:v>
                </c:pt>
                <c:pt idx="123">
                  <c:v>77.879115389735105</c:v>
                </c:pt>
                <c:pt idx="124">
                  <c:v>80.809642297802299</c:v>
                </c:pt>
                <c:pt idx="125">
                  <c:v>75.704428043589999</c:v>
                </c:pt>
                <c:pt idx="126">
                  <c:v>75.060809453300607</c:v>
                </c:pt>
                <c:pt idx="127">
                  <c:v>75.060809453300607</c:v>
                </c:pt>
                <c:pt idx="128">
                  <c:v>75.060809453300607</c:v>
                </c:pt>
                <c:pt idx="129">
                  <c:v>71.155036127501006</c:v>
                </c:pt>
                <c:pt idx="130">
                  <c:v>72.303198471169793</c:v>
                </c:pt>
                <c:pt idx="131">
                  <c:v>69.159137479977005</c:v>
                </c:pt>
                <c:pt idx="132">
                  <c:v>68.482726635018693</c:v>
                </c:pt>
                <c:pt idx="133">
                  <c:v>71.555852094370394</c:v>
                </c:pt>
                <c:pt idx="134">
                  <c:v>71.555852094370394</c:v>
                </c:pt>
                <c:pt idx="135">
                  <c:v>71.555852094370394</c:v>
                </c:pt>
                <c:pt idx="136">
                  <c:v>70.328999142594995</c:v>
                </c:pt>
                <c:pt idx="137">
                  <c:v>72.501039812351095</c:v>
                </c:pt>
                <c:pt idx="138">
                  <c:v>68.404385425772801</c:v>
                </c:pt>
                <c:pt idx="139">
                  <c:v>67.997317299957999</c:v>
                </c:pt>
                <c:pt idx="140">
                  <c:v>67.140991044938104</c:v>
                </c:pt>
                <c:pt idx="141">
                  <c:v>67.140991044938104</c:v>
                </c:pt>
                <c:pt idx="142">
                  <c:v>67.140991044938104</c:v>
                </c:pt>
                <c:pt idx="143">
                  <c:v>68.545075064886802</c:v>
                </c:pt>
                <c:pt idx="144">
                  <c:v>65.810607123704401</c:v>
                </c:pt>
                <c:pt idx="145">
                  <c:v>67.081545947204305</c:v>
                </c:pt>
                <c:pt idx="146">
                  <c:v>69.471739706383204</c:v>
                </c:pt>
                <c:pt idx="147">
                  <c:v>72.369118643456005</c:v>
                </c:pt>
                <c:pt idx="148">
                  <c:v>72.369118643456005</c:v>
                </c:pt>
                <c:pt idx="149">
                  <c:v>72.369118643456005</c:v>
                </c:pt>
                <c:pt idx="150">
                  <c:v>72.369118643456005</c:v>
                </c:pt>
                <c:pt idx="151">
                  <c:v>72.6731939314881</c:v>
                </c:pt>
                <c:pt idx="152">
                  <c:v>72.2001350104659</c:v>
                </c:pt>
                <c:pt idx="153">
                  <c:v>74.709971836413899</c:v>
                </c:pt>
                <c:pt idx="154">
                  <c:v>71.737645337780805</c:v>
                </c:pt>
                <c:pt idx="155">
                  <c:v>71.737645337780805</c:v>
                </c:pt>
                <c:pt idx="156">
                  <c:v>71.737645337780805</c:v>
                </c:pt>
                <c:pt idx="157">
                  <c:v>72.5107210968619</c:v>
                </c:pt>
                <c:pt idx="158">
                  <c:v>72.909196204938098</c:v>
                </c:pt>
                <c:pt idx="159">
                  <c:v>72.637740483680702</c:v>
                </c:pt>
                <c:pt idx="160">
                  <c:v>70.389156467788297</c:v>
                </c:pt>
                <c:pt idx="161">
                  <c:v>67.338727889346103</c:v>
                </c:pt>
                <c:pt idx="162">
                  <c:v>67.338727889346103</c:v>
                </c:pt>
                <c:pt idx="163">
                  <c:v>67.338727889346103</c:v>
                </c:pt>
                <c:pt idx="164">
                  <c:v>63.680571928331602</c:v>
                </c:pt>
                <c:pt idx="165">
                  <c:v>64.040349691967407</c:v>
                </c:pt>
                <c:pt idx="166">
                  <c:v>66.391508827905099</c:v>
                </c:pt>
                <c:pt idx="167">
                  <c:v>63.3398551903095</c:v>
                </c:pt>
                <c:pt idx="168">
                  <c:v>64.309942902524895</c:v>
                </c:pt>
                <c:pt idx="169">
                  <c:v>64.309942902524895</c:v>
                </c:pt>
                <c:pt idx="170">
                  <c:v>64.309942902524895</c:v>
                </c:pt>
                <c:pt idx="171">
                  <c:v>64.309942902524895</c:v>
                </c:pt>
                <c:pt idx="172">
                  <c:v>66.433772704422296</c:v>
                </c:pt>
                <c:pt idx="173">
                  <c:v>66.193767611327701</c:v>
                </c:pt>
                <c:pt idx="174">
                  <c:v>67.063624553260496</c:v>
                </c:pt>
                <c:pt idx="175">
                  <c:v>69.977946417098195</c:v>
                </c:pt>
                <c:pt idx="176">
                  <c:v>69.977946417098195</c:v>
                </c:pt>
                <c:pt idx="177">
                  <c:v>69.977946417098195</c:v>
                </c:pt>
                <c:pt idx="178">
                  <c:v>69.183978286277195</c:v>
                </c:pt>
                <c:pt idx="179">
                  <c:v>66.306414800682902</c:v>
                </c:pt>
                <c:pt idx="180">
                  <c:v>66.467584098075903</c:v>
                </c:pt>
                <c:pt idx="181">
                  <c:v>65.153202056682403</c:v>
                </c:pt>
                <c:pt idx="182">
                  <c:v>65.465931648507194</c:v>
                </c:pt>
                <c:pt idx="183">
                  <c:v>65.465931648507194</c:v>
                </c:pt>
                <c:pt idx="184">
                  <c:v>65.465931648507194</c:v>
                </c:pt>
                <c:pt idx="185">
                  <c:v>65.465931648507194</c:v>
                </c:pt>
                <c:pt idx="186">
                  <c:v>67.397769240877693</c:v>
                </c:pt>
                <c:pt idx="187">
                  <c:v>67.944762683477805</c:v>
                </c:pt>
                <c:pt idx="188">
                  <c:v>69.877617843310006</c:v>
                </c:pt>
                <c:pt idx="189">
                  <c:v>70.077168319838606</c:v>
                </c:pt>
                <c:pt idx="190">
                  <c:v>70.077168319838606</c:v>
                </c:pt>
                <c:pt idx="191">
                  <c:v>70.077168319838606</c:v>
                </c:pt>
                <c:pt idx="192">
                  <c:v>67.741288819007295</c:v>
                </c:pt>
                <c:pt idx="193">
                  <c:v>66.909428938360193</c:v>
                </c:pt>
                <c:pt idx="194">
                  <c:v>66.887320704217899</c:v>
                </c:pt>
                <c:pt idx="195">
                  <c:v>67.029874479860794</c:v>
                </c:pt>
                <c:pt idx="196">
                  <c:v>68.211983740813807</c:v>
                </c:pt>
                <c:pt idx="197">
                  <c:v>68.211983740813807</c:v>
                </c:pt>
                <c:pt idx="198">
                  <c:v>68.211983740813807</c:v>
                </c:pt>
                <c:pt idx="199">
                  <c:v>67.895185392984303</c:v>
                </c:pt>
                <c:pt idx="200">
                  <c:v>70.288429845523694</c:v>
                </c:pt>
                <c:pt idx="201">
                  <c:v>71.755912411888602</c:v>
                </c:pt>
                <c:pt idx="202">
                  <c:v>73.357858632310894</c:v>
                </c:pt>
                <c:pt idx="203">
                  <c:v>71.316747339121903</c:v>
                </c:pt>
                <c:pt idx="204">
                  <c:v>71.316747339121903</c:v>
                </c:pt>
                <c:pt idx="205">
                  <c:v>71.316747339121903</c:v>
                </c:pt>
                <c:pt idx="206">
                  <c:v>70.602220120509202</c:v>
                </c:pt>
                <c:pt idx="207">
                  <c:v>68.464273674241596</c:v>
                </c:pt>
                <c:pt idx="208">
                  <c:v>72.623293378407894</c:v>
                </c:pt>
                <c:pt idx="209">
                  <c:v>73.186919189795304</c:v>
                </c:pt>
                <c:pt idx="210">
                  <c:v>75.757901106903105</c:v>
                </c:pt>
                <c:pt idx="211">
                  <c:v>75.757901106903105</c:v>
                </c:pt>
                <c:pt idx="212">
                  <c:v>75.757901106903105</c:v>
                </c:pt>
                <c:pt idx="213">
                  <c:v>75.629931129049396</c:v>
                </c:pt>
                <c:pt idx="214">
                  <c:v>75.480623684430398</c:v>
                </c:pt>
                <c:pt idx="215">
                  <c:v>77.871170046925698</c:v>
                </c:pt>
                <c:pt idx="216">
                  <c:v>78.4496944625417</c:v>
                </c:pt>
                <c:pt idx="217">
                  <c:v>77.0902374243407</c:v>
                </c:pt>
                <c:pt idx="218">
                  <c:v>77.0902374243407</c:v>
                </c:pt>
                <c:pt idx="219">
                  <c:v>77.0902374243407</c:v>
                </c:pt>
                <c:pt idx="220">
                  <c:v>76.448674654908899</c:v>
                </c:pt>
                <c:pt idx="221">
                  <c:v>75.631608473299707</c:v>
                </c:pt>
                <c:pt idx="222">
                  <c:v>78.347476901314394</c:v>
                </c:pt>
                <c:pt idx="223">
                  <c:v>77.510332963337206</c:v>
                </c:pt>
                <c:pt idx="224">
                  <c:v>79.584019841681595</c:v>
                </c:pt>
                <c:pt idx="225">
                  <c:v>79.584019841681595</c:v>
                </c:pt>
                <c:pt idx="226">
                  <c:v>79.584019841681595</c:v>
                </c:pt>
                <c:pt idx="227">
                  <c:v>80.296645932233702</c:v>
                </c:pt>
                <c:pt idx="228">
                  <c:v>80.104466535516806</c:v>
                </c:pt>
                <c:pt idx="229">
                  <c:v>79.188069488734598</c:v>
                </c:pt>
                <c:pt idx="230">
                  <c:v>79.343934867614294</c:v>
                </c:pt>
                <c:pt idx="231">
                  <c:v>77.333783659214703</c:v>
                </c:pt>
                <c:pt idx="232">
                  <c:v>77.333783659214703</c:v>
                </c:pt>
                <c:pt idx="233">
                  <c:v>77.333783659214703</c:v>
                </c:pt>
                <c:pt idx="234">
                  <c:v>75.054865008929397</c:v>
                </c:pt>
                <c:pt idx="235">
                  <c:v>75.222440678251303</c:v>
                </c:pt>
                <c:pt idx="236">
                  <c:v>75.354869228660903</c:v>
                </c:pt>
                <c:pt idx="237">
                  <c:v>76.806369564439393</c:v>
                </c:pt>
                <c:pt idx="238">
                  <c:v>73.222455707838606</c:v>
                </c:pt>
                <c:pt idx="239">
                  <c:v>73.222455707838606</c:v>
                </c:pt>
                <c:pt idx="240">
                  <c:v>73.222455707838606</c:v>
                </c:pt>
                <c:pt idx="241">
                  <c:v>72.279714631231499</c:v>
                </c:pt>
                <c:pt idx="242">
                  <c:v>71.309447541263694</c:v>
                </c:pt>
                <c:pt idx="243">
                  <c:v>70.848404596444098</c:v>
                </c:pt>
                <c:pt idx="244">
                  <c:v>70.706180773321194</c:v>
                </c:pt>
                <c:pt idx="245">
                  <c:v>69.497129557322594</c:v>
                </c:pt>
                <c:pt idx="246">
                  <c:v>69.497129557322594</c:v>
                </c:pt>
                <c:pt idx="247">
                  <c:v>69.497129557322594</c:v>
                </c:pt>
                <c:pt idx="248">
                  <c:v>69.497129557322594</c:v>
                </c:pt>
                <c:pt idx="249">
                  <c:v>69.057738376067505</c:v>
                </c:pt>
                <c:pt idx="250">
                  <c:v>70.507203494530401</c:v>
                </c:pt>
                <c:pt idx="251">
                  <c:v>70.758584725590296</c:v>
                </c:pt>
                <c:pt idx="252">
                  <c:v>72.683826374316098</c:v>
                </c:pt>
                <c:pt idx="253">
                  <c:v>72.683826374316098</c:v>
                </c:pt>
                <c:pt idx="254">
                  <c:v>72.683826374316098</c:v>
                </c:pt>
                <c:pt idx="255">
                  <c:v>73.801731557705196</c:v>
                </c:pt>
                <c:pt idx="256">
                  <c:v>69.091397421031701</c:v>
                </c:pt>
                <c:pt idx="257">
                  <c:v>69.788336490114304</c:v>
                </c:pt>
                <c:pt idx="258">
                  <c:v>68.725684865907994</c:v>
                </c:pt>
                <c:pt idx="259">
                  <c:v>68.292983504727601</c:v>
                </c:pt>
                <c:pt idx="260">
                  <c:v>68.292983504727601</c:v>
                </c:pt>
                <c:pt idx="261">
                  <c:v>68.292983504727601</c:v>
                </c:pt>
                <c:pt idx="262">
                  <c:v>69.107278680498595</c:v>
                </c:pt>
                <c:pt idx="263">
                  <c:v>68.616383884349304</c:v>
                </c:pt>
                <c:pt idx="264">
                  <c:v>67.264733735788695</c:v>
                </c:pt>
                <c:pt idx="265">
                  <c:v>66.4461094233571</c:v>
                </c:pt>
                <c:pt idx="266">
                  <c:v>65.026119807159802</c:v>
                </c:pt>
                <c:pt idx="267">
                  <c:v>65.026119807159802</c:v>
                </c:pt>
                <c:pt idx="268">
                  <c:v>65.026119807159802</c:v>
                </c:pt>
                <c:pt idx="269">
                  <c:v>64.810671406959102</c:v>
                </c:pt>
                <c:pt idx="270">
                  <c:v>65.003982025627394</c:v>
                </c:pt>
                <c:pt idx="271">
                  <c:v>66.268825088938996</c:v>
                </c:pt>
                <c:pt idx="272">
                  <c:v>63.720638772033901</c:v>
                </c:pt>
                <c:pt idx="273">
                  <c:v>62.658973683531499</c:v>
                </c:pt>
                <c:pt idx="274">
                  <c:v>62.658973683531499</c:v>
                </c:pt>
                <c:pt idx="275">
                  <c:v>62.658973683531499</c:v>
                </c:pt>
                <c:pt idx="276">
                  <c:v>63.258275169049597</c:v>
                </c:pt>
                <c:pt idx="277">
                  <c:v>65.318298535882903</c:v>
                </c:pt>
                <c:pt idx="278">
                  <c:v>64.938724101835405</c:v>
                </c:pt>
                <c:pt idx="279">
                  <c:v>64.557368967548996</c:v>
                </c:pt>
                <c:pt idx="280">
                  <c:v>61.465530785029202</c:v>
                </c:pt>
                <c:pt idx="281">
                  <c:v>61.465530785029202</c:v>
                </c:pt>
                <c:pt idx="282">
                  <c:v>61.465530785029202</c:v>
                </c:pt>
                <c:pt idx="283">
                  <c:v>60.934330028047697</c:v>
                </c:pt>
                <c:pt idx="284">
                  <c:v>59.935845122473999</c:v>
                </c:pt>
                <c:pt idx="285">
                  <c:v>59.939321273526801</c:v>
                </c:pt>
                <c:pt idx="286">
                  <c:v>61.317988389373099</c:v>
                </c:pt>
                <c:pt idx="287">
                  <c:v>58.789038146837001</c:v>
                </c:pt>
                <c:pt idx="288">
                  <c:v>58.789038146837001</c:v>
                </c:pt>
                <c:pt idx="289">
                  <c:v>58.789038146837001</c:v>
                </c:pt>
                <c:pt idx="290">
                  <c:v>61.637688562896599</c:v>
                </c:pt>
                <c:pt idx="291">
                  <c:v>62.106330539960098</c:v>
                </c:pt>
                <c:pt idx="292">
                  <c:v>61.939992719065998</c:v>
                </c:pt>
                <c:pt idx="293">
                  <c:v>61.335587524279902</c:v>
                </c:pt>
                <c:pt idx="294">
                  <c:v>62.7254730857967</c:v>
                </c:pt>
                <c:pt idx="295">
                  <c:v>62.7254730857967</c:v>
                </c:pt>
                <c:pt idx="296">
                  <c:v>62.7254730857967</c:v>
                </c:pt>
                <c:pt idx="297">
                  <c:v>63.223825521825702</c:v>
                </c:pt>
                <c:pt idx="298">
                  <c:v>64.968657849744901</c:v>
                </c:pt>
                <c:pt idx="299">
                  <c:v>62.121211913954397</c:v>
                </c:pt>
                <c:pt idx="300">
                  <c:v>59.688545317229398</c:v>
                </c:pt>
                <c:pt idx="301">
                  <c:v>61.229172078873503</c:v>
                </c:pt>
                <c:pt idx="302">
                  <c:v>61.229172078873503</c:v>
                </c:pt>
                <c:pt idx="303">
                  <c:v>61.229172078873503</c:v>
                </c:pt>
                <c:pt idx="304">
                  <c:v>60.156626387332999</c:v>
                </c:pt>
                <c:pt idx="305">
                  <c:v>59.007773930352997</c:v>
                </c:pt>
                <c:pt idx="306">
                  <c:v>56.587233888370399</c:v>
                </c:pt>
                <c:pt idx="307">
                  <c:v>55.291841189772803</c:v>
                </c:pt>
                <c:pt idx="308">
                  <c:v>56.149099169279303</c:v>
                </c:pt>
                <c:pt idx="309">
                  <c:v>56.149099169279303</c:v>
                </c:pt>
                <c:pt idx="310">
                  <c:v>56.149099169279303</c:v>
                </c:pt>
                <c:pt idx="311">
                  <c:v>56.520664495217403</c:v>
                </c:pt>
                <c:pt idx="312">
                  <c:v>56.504941832423597</c:v>
                </c:pt>
                <c:pt idx="313">
                  <c:v>54.713875801062898</c:v>
                </c:pt>
                <c:pt idx="314">
                  <c:v>59.960075088457998</c:v>
                </c:pt>
                <c:pt idx="315">
                  <c:v>61.507937951032403</c:v>
                </c:pt>
                <c:pt idx="316">
                  <c:v>61.507937951032403</c:v>
                </c:pt>
                <c:pt idx="317">
                  <c:v>61.507937951032403</c:v>
                </c:pt>
                <c:pt idx="318">
                  <c:v>60.7200180121432</c:v>
                </c:pt>
                <c:pt idx="319">
                  <c:v>61.631700971324499</c:v>
                </c:pt>
                <c:pt idx="320">
                  <c:v>60.598715104907903</c:v>
                </c:pt>
                <c:pt idx="321">
                  <c:v>60.168974130647001</c:v>
                </c:pt>
                <c:pt idx="322">
                  <c:v>59.817183993716597</c:v>
                </c:pt>
                <c:pt idx="323">
                  <c:v>59.817183993716597</c:v>
                </c:pt>
                <c:pt idx="324">
                  <c:v>59.817183993716597</c:v>
                </c:pt>
                <c:pt idx="325">
                  <c:v>58.625562919256197</c:v>
                </c:pt>
                <c:pt idx="326">
                  <c:v>59.635630900749</c:v>
                </c:pt>
                <c:pt idx="327">
                  <c:v>60.842477562702797</c:v>
                </c:pt>
                <c:pt idx="328">
                  <c:v>60.842477562702797</c:v>
                </c:pt>
                <c:pt idx="329">
                  <c:v>60.268714112882797</c:v>
                </c:pt>
                <c:pt idx="330">
                  <c:v>60.268714112882797</c:v>
                </c:pt>
                <c:pt idx="331">
                  <c:v>60.268714112882797</c:v>
                </c:pt>
                <c:pt idx="332">
                  <c:v>59.290865374729997</c:v>
                </c:pt>
                <c:pt idx="333">
                  <c:v>58.619573209215503</c:v>
                </c:pt>
                <c:pt idx="334">
                  <c:v>62.2902561512999</c:v>
                </c:pt>
                <c:pt idx="335">
                  <c:v>62.406955417809897</c:v>
                </c:pt>
                <c:pt idx="336">
                  <c:v>62.219124006990498</c:v>
                </c:pt>
                <c:pt idx="337">
                  <c:v>62.219124006990498</c:v>
                </c:pt>
                <c:pt idx="338">
                  <c:v>62.219124006990498</c:v>
                </c:pt>
                <c:pt idx="339">
                  <c:v>60.877313312698298</c:v>
                </c:pt>
                <c:pt idx="340">
                  <c:v>59.11292376326</c:v>
                </c:pt>
                <c:pt idx="341">
                  <c:v>58.560345164075798</c:v>
                </c:pt>
                <c:pt idx="342">
                  <c:v>59.414404207414201</c:v>
                </c:pt>
                <c:pt idx="343">
                  <c:v>59.265141396421697</c:v>
                </c:pt>
                <c:pt idx="344">
                  <c:v>59.265141396421697</c:v>
                </c:pt>
                <c:pt idx="345">
                  <c:v>59.265141396421697</c:v>
                </c:pt>
                <c:pt idx="346">
                  <c:v>59.683784449036402</c:v>
                </c:pt>
                <c:pt idx="347">
                  <c:v>60.560737868729802</c:v>
                </c:pt>
                <c:pt idx="348">
                  <c:v>59.956886455034798</c:v>
                </c:pt>
                <c:pt idx="349">
                  <c:v>57.831696129571498</c:v>
                </c:pt>
                <c:pt idx="350">
                  <c:v>57.028055428875</c:v>
                </c:pt>
                <c:pt idx="351">
                  <c:v>57.028055428875</c:v>
                </c:pt>
                <c:pt idx="352">
                  <c:v>57.028055428875</c:v>
                </c:pt>
                <c:pt idx="353">
                  <c:v>55.862709258017901</c:v>
                </c:pt>
                <c:pt idx="354">
                  <c:v>55.534468584341198</c:v>
                </c:pt>
                <c:pt idx="355">
                  <c:v>56.399070755488303</c:v>
                </c:pt>
                <c:pt idx="356">
                  <c:v>54.263470876456303</c:v>
                </c:pt>
                <c:pt idx="357">
                  <c:v>54.411961436647303</c:v>
                </c:pt>
                <c:pt idx="358">
                  <c:v>54.411961436647303</c:v>
                </c:pt>
                <c:pt idx="359">
                  <c:v>54.411961436647303</c:v>
                </c:pt>
                <c:pt idx="360">
                  <c:v>54.411961436647303</c:v>
                </c:pt>
                <c:pt idx="361">
                  <c:v>52.6705965031503</c:v>
                </c:pt>
                <c:pt idx="362">
                  <c:v>52.0554447560677</c:v>
                </c:pt>
                <c:pt idx="363">
                  <c:v>53.906241289685298</c:v>
                </c:pt>
                <c:pt idx="364">
                  <c:v>53.907887353971198</c:v>
                </c:pt>
                <c:pt idx="365">
                  <c:v>53.907887353971198</c:v>
                </c:pt>
                <c:pt idx="366">
                  <c:v>53.907887353971198</c:v>
                </c:pt>
                <c:pt idx="367">
                  <c:v>53.907887353971198</c:v>
                </c:pt>
                <c:pt idx="368">
                  <c:v>53.178016063016003</c:v>
                </c:pt>
                <c:pt idx="369">
                  <c:v>53.219559973791199</c:v>
                </c:pt>
                <c:pt idx="370">
                  <c:v>52.074078616148597</c:v>
                </c:pt>
                <c:pt idx="371">
                  <c:v>53.454621844925398</c:v>
                </c:pt>
                <c:pt idx="372">
                  <c:v>53.454621844925398</c:v>
                </c:pt>
                <c:pt idx="373">
                  <c:v>53.454621844925398</c:v>
                </c:pt>
                <c:pt idx="374">
                  <c:v>54.3907825555209</c:v>
                </c:pt>
                <c:pt idx="375">
                  <c:v>55.015230827016197</c:v>
                </c:pt>
                <c:pt idx="376">
                  <c:v>56.506018065586403</c:v>
                </c:pt>
                <c:pt idx="377">
                  <c:v>57.017975395639702</c:v>
                </c:pt>
                <c:pt idx="378">
                  <c:v>57.652994274082303</c:v>
                </c:pt>
                <c:pt idx="379">
                  <c:v>57.652994274082303</c:v>
                </c:pt>
                <c:pt idx="380">
                  <c:v>57.652994274082303</c:v>
                </c:pt>
                <c:pt idx="381">
                  <c:v>57.652994274082303</c:v>
                </c:pt>
                <c:pt idx="382">
                  <c:v>58.227497721943799</c:v>
                </c:pt>
                <c:pt idx="383">
                  <c:v>57.539139341476698</c:v>
                </c:pt>
                <c:pt idx="384">
                  <c:v>57.185551127896701</c:v>
                </c:pt>
                <c:pt idx="385">
                  <c:v>59.459844000216698</c:v>
                </c:pt>
                <c:pt idx="386">
                  <c:v>59.459844000216698</c:v>
                </c:pt>
                <c:pt idx="387">
                  <c:v>59.459844000216698</c:v>
                </c:pt>
                <c:pt idx="388">
                  <c:v>61.263755206578999</c:v>
                </c:pt>
                <c:pt idx="389">
                  <c:v>61.081716515457103</c:v>
                </c:pt>
                <c:pt idx="390">
                  <c:v>60.775733054689397</c:v>
                </c:pt>
                <c:pt idx="391">
                  <c:v>62.785776066441798</c:v>
                </c:pt>
                <c:pt idx="392">
                  <c:v>64.570543479154495</c:v>
                </c:pt>
                <c:pt idx="393">
                  <c:v>64.570543479154495</c:v>
                </c:pt>
                <c:pt idx="394">
                  <c:v>64.570543479154495</c:v>
                </c:pt>
                <c:pt idx="395">
                  <c:v>62.4758287965414</c:v>
                </c:pt>
                <c:pt idx="396">
                  <c:v>63.7368310044628</c:v>
                </c:pt>
                <c:pt idx="397">
                  <c:v>65.562758165408994</c:v>
                </c:pt>
                <c:pt idx="398">
                  <c:v>70.057665595252402</c:v>
                </c:pt>
                <c:pt idx="399">
                  <c:v>68.657903352104199</c:v>
                </c:pt>
                <c:pt idx="400">
                  <c:v>68.657903352104199</c:v>
                </c:pt>
                <c:pt idx="401">
                  <c:v>68.657903352104199</c:v>
                </c:pt>
                <c:pt idx="402">
                  <c:v>68.245457071633297</c:v>
                </c:pt>
                <c:pt idx="403">
                  <c:v>70.252172346816707</c:v>
                </c:pt>
                <c:pt idx="404">
                  <c:v>68.852936375938995</c:v>
                </c:pt>
                <c:pt idx="405">
                  <c:v>68.124218470059304</c:v>
                </c:pt>
                <c:pt idx="406">
                  <c:v>66.930205750303301</c:v>
                </c:pt>
                <c:pt idx="407">
                  <c:v>66.930205750303301</c:v>
                </c:pt>
                <c:pt idx="408">
                  <c:v>66.930205750303301</c:v>
                </c:pt>
                <c:pt idx="409">
                  <c:v>68.069430220863495</c:v>
                </c:pt>
                <c:pt idx="410">
                  <c:v>69.2435755889137</c:v>
                </c:pt>
                <c:pt idx="411">
                  <c:v>69.674331099990297</c:v>
                </c:pt>
                <c:pt idx="412">
                  <c:v>67.7701736935893</c:v>
                </c:pt>
                <c:pt idx="413">
                  <c:v>67.278996965074299</c:v>
                </c:pt>
                <c:pt idx="414">
                  <c:v>67.278996965074299</c:v>
                </c:pt>
                <c:pt idx="415">
                  <c:v>67.278996965074299</c:v>
                </c:pt>
                <c:pt idx="416">
                  <c:v>67.278996965074299</c:v>
                </c:pt>
                <c:pt idx="417">
                  <c:v>65.406471643215795</c:v>
                </c:pt>
                <c:pt idx="418">
                  <c:v>65.630221301762006</c:v>
                </c:pt>
                <c:pt idx="419">
                  <c:v>67.240583313702501</c:v>
                </c:pt>
                <c:pt idx="420">
                  <c:v>65.947297745021501</c:v>
                </c:pt>
                <c:pt idx="421">
                  <c:v>65.947297745021501</c:v>
                </c:pt>
                <c:pt idx="422">
                  <c:v>65.947297745021501</c:v>
                </c:pt>
                <c:pt idx="423">
                  <c:v>66.685410834188204</c:v>
                </c:pt>
                <c:pt idx="424">
                  <c:v>66.684211279692207</c:v>
                </c:pt>
                <c:pt idx="425">
                  <c:v>65.796058112188703</c:v>
                </c:pt>
                <c:pt idx="426">
                  <c:v>66.076300072334803</c:v>
                </c:pt>
                <c:pt idx="427">
                  <c:v>68.085766141621406</c:v>
                </c:pt>
                <c:pt idx="428">
                  <c:v>68.085766141621406</c:v>
                </c:pt>
                <c:pt idx="429">
                  <c:v>68.085766141621406</c:v>
                </c:pt>
                <c:pt idx="430">
                  <c:v>68.088397989077706</c:v>
                </c:pt>
                <c:pt idx="431">
                  <c:v>67.257037961749205</c:v>
                </c:pt>
                <c:pt idx="432">
                  <c:v>67.6329777403175</c:v>
                </c:pt>
                <c:pt idx="433">
                  <c:v>66.185636095752898</c:v>
                </c:pt>
                <c:pt idx="434">
                  <c:v>65.258469780401299</c:v>
                </c:pt>
                <c:pt idx="435">
                  <c:v>65.258469780401299</c:v>
                </c:pt>
                <c:pt idx="436">
                  <c:v>65.258469780401299</c:v>
                </c:pt>
                <c:pt idx="437">
                  <c:v>65.941955102838193</c:v>
                </c:pt>
                <c:pt idx="438">
                  <c:v>68.347814890831401</c:v>
                </c:pt>
                <c:pt idx="439">
                  <c:v>69.0289827474178</c:v>
                </c:pt>
                <c:pt idx="440">
                  <c:v>71.560197289851004</c:v>
                </c:pt>
                <c:pt idx="441">
                  <c:v>71.1963780451308</c:v>
                </c:pt>
                <c:pt idx="442">
                  <c:v>71.1963780451308</c:v>
                </c:pt>
                <c:pt idx="443">
                  <c:v>71.1963780451308</c:v>
                </c:pt>
                <c:pt idx="444">
                  <c:v>71.240727048677201</c:v>
                </c:pt>
                <c:pt idx="445">
                  <c:v>72.984407872369005</c:v>
                </c:pt>
                <c:pt idx="446">
                  <c:v>72.256541333190995</c:v>
                </c:pt>
                <c:pt idx="447">
                  <c:v>73.382123002424095</c:v>
                </c:pt>
                <c:pt idx="448">
                  <c:v>73.348451641121002</c:v>
                </c:pt>
                <c:pt idx="449">
                  <c:v>73.348451641121002</c:v>
                </c:pt>
                <c:pt idx="450">
                  <c:v>73.348451641121002</c:v>
                </c:pt>
                <c:pt idx="451">
                  <c:v>72.508620826960694</c:v>
                </c:pt>
                <c:pt idx="452">
                  <c:v>71.941717180153404</c:v>
                </c:pt>
                <c:pt idx="453">
                  <c:v>73.382624367225304</c:v>
                </c:pt>
                <c:pt idx="454">
                  <c:v>74.120847635024504</c:v>
                </c:pt>
                <c:pt idx="455">
                  <c:v>75.759691975217095</c:v>
                </c:pt>
                <c:pt idx="456">
                  <c:v>75.759691975217095</c:v>
                </c:pt>
                <c:pt idx="457">
                  <c:v>75.759691975217095</c:v>
                </c:pt>
                <c:pt idx="458">
                  <c:v>75.428117730769998</c:v>
                </c:pt>
                <c:pt idx="459">
                  <c:v>75.281975417055193</c:v>
                </c:pt>
                <c:pt idx="460">
                  <c:v>74.037413251344802</c:v>
                </c:pt>
                <c:pt idx="461">
                  <c:v>75.147686602649401</c:v>
                </c:pt>
                <c:pt idx="462">
                  <c:v>75.147686602649401</c:v>
                </c:pt>
                <c:pt idx="463">
                  <c:v>75.147686602649401</c:v>
                </c:pt>
                <c:pt idx="464">
                  <c:v>75.147686602649401</c:v>
                </c:pt>
                <c:pt idx="465">
                  <c:v>74.837602633493702</c:v>
                </c:pt>
                <c:pt idx="466">
                  <c:v>74.010500186098994</c:v>
                </c:pt>
                <c:pt idx="467">
                  <c:v>73.158204140564706</c:v>
                </c:pt>
                <c:pt idx="468">
                  <c:v>75.011929587751197</c:v>
                </c:pt>
                <c:pt idx="469">
                  <c:v>75.131317287916204</c:v>
                </c:pt>
                <c:pt idx="470">
                  <c:v>75.131317287916204</c:v>
                </c:pt>
                <c:pt idx="471">
                  <c:v>75.131317287916204</c:v>
                </c:pt>
                <c:pt idx="472">
                  <c:v>75.070660641396003</c:v>
                </c:pt>
                <c:pt idx="473">
                  <c:v>75.141433804645601</c:v>
                </c:pt>
                <c:pt idx="474">
                  <c:v>75.263190678932204</c:v>
                </c:pt>
                <c:pt idx="475">
                  <c:v>73.923071086880398</c:v>
                </c:pt>
                <c:pt idx="476">
                  <c:v>74.142088726546504</c:v>
                </c:pt>
                <c:pt idx="477">
                  <c:v>74.142088726546504</c:v>
                </c:pt>
                <c:pt idx="478">
                  <c:v>74.142088726546504</c:v>
                </c:pt>
                <c:pt idx="479">
                  <c:v>73.842361698278793</c:v>
                </c:pt>
                <c:pt idx="480">
                  <c:v>72.233691894871598</c:v>
                </c:pt>
                <c:pt idx="481">
                  <c:v>73.428795574173506</c:v>
                </c:pt>
                <c:pt idx="482">
                  <c:v>76.640654619830201</c:v>
                </c:pt>
                <c:pt idx="483">
                  <c:v>76.9450690800481</c:v>
                </c:pt>
                <c:pt idx="484">
                  <c:v>76.9450690800481</c:v>
                </c:pt>
                <c:pt idx="485">
                  <c:v>76.9450690800481</c:v>
                </c:pt>
                <c:pt idx="486">
                  <c:v>77.144983552304794</c:v>
                </c:pt>
                <c:pt idx="487">
                  <c:v>76.434057189714906</c:v>
                </c:pt>
                <c:pt idx="488">
                  <c:v>76.032805238731697</c:v>
                </c:pt>
                <c:pt idx="489">
                  <c:v>75.6588240258734</c:v>
                </c:pt>
                <c:pt idx="490">
                  <c:v>77.614695665743895</c:v>
                </c:pt>
                <c:pt idx="491">
                  <c:v>77.614695665743895</c:v>
                </c:pt>
                <c:pt idx="492">
                  <c:v>77.614695665743895</c:v>
                </c:pt>
                <c:pt idx="493">
                  <c:v>78.075008428832007</c:v>
                </c:pt>
                <c:pt idx="494">
                  <c:v>77.505307018752006</c:v>
                </c:pt>
                <c:pt idx="495">
                  <c:v>78.733706326237098</c:v>
                </c:pt>
                <c:pt idx="496">
                  <c:v>79.410203190617494</c:v>
                </c:pt>
                <c:pt idx="497">
                  <c:v>78.847104740392794</c:v>
                </c:pt>
                <c:pt idx="498">
                  <c:v>78.847104740392794</c:v>
                </c:pt>
                <c:pt idx="499">
                  <c:v>78.847104740392794</c:v>
                </c:pt>
                <c:pt idx="500">
                  <c:v>79.255971787582993</c:v>
                </c:pt>
                <c:pt idx="501">
                  <c:v>79.969987567124704</c:v>
                </c:pt>
                <c:pt idx="502">
                  <c:v>81.380366029618997</c:v>
                </c:pt>
                <c:pt idx="503">
                  <c:v>83.227599446555402</c:v>
                </c:pt>
                <c:pt idx="504">
                  <c:v>82.938162048777301</c:v>
                </c:pt>
                <c:pt idx="505">
                  <c:v>82.938162048777301</c:v>
                </c:pt>
                <c:pt idx="506">
                  <c:v>82.938162048777301</c:v>
                </c:pt>
                <c:pt idx="507">
                  <c:v>83.5272735608403</c:v>
                </c:pt>
                <c:pt idx="508">
                  <c:v>82.380587430874897</c:v>
                </c:pt>
                <c:pt idx="509">
                  <c:v>82.245243047795995</c:v>
                </c:pt>
                <c:pt idx="510">
                  <c:v>86.7932067512955</c:v>
                </c:pt>
                <c:pt idx="511">
                  <c:v>89.060470504160605</c:v>
                </c:pt>
                <c:pt idx="512">
                  <c:v>89.060470504160605</c:v>
                </c:pt>
                <c:pt idx="513">
                  <c:v>89.060470504160605</c:v>
                </c:pt>
                <c:pt idx="514">
                  <c:v>89.060470504160605</c:v>
                </c:pt>
                <c:pt idx="515">
                  <c:v>90.090864449747301</c:v>
                </c:pt>
                <c:pt idx="516">
                  <c:v>88.892458490964501</c:v>
                </c:pt>
                <c:pt idx="517">
                  <c:v>90.997015079179405</c:v>
                </c:pt>
                <c:pt idx="518">
                  <c:v>91.454972848182095</c:v>
                </c:pt>
                <c:pt idx="519">
                  <c:v>91.454972848182095</c:v>
                </c:pt>
                <c:pt idx="520">
                  <c:v>91.454972848182095</c:v>
                </c:pt>
                <c:pt idx="521">
                  <c:v>91.609129064976301</c:v>
                </c:pt>
                <c:pt idx="522">
                  <c:v>91.609392778546095</c:v>
                </c:pt>
                <c:pt idx="523">
                  <c:v>89.358943802017805</c:v>
                </c:pt>
                <c:pt idx="524">
                  <c:v>90.848636843077998</c:v>
                </c:pt>
                <c:pt idx="525">
                  <c:v>91.413855454966196</c:v>
                </c:pt>
                <c:pt idx="526">
                  <c:v>91.413855454966196</c:v>
                </c:pt>
                <c:pt idx="527">
                  <c:v>91.413855454966196</c:v>
                </c:pt>
                <c:pt idx="528">
                  <c:v>93.095172811733406</c:v>
                </c:pt>
                <c:pt idx="529">
                  <c:v>94.308284755665497</c:v>
                </c:pt>
                <c:pt idx="530">
                  <c:v>95.424079110402403</c:v>
                </c:pt>
                <c:pt idx="531">
                  <c:v>96.410762595843195</c:v>
                </c:pt>
                <c:pt idx="532">
                  <c:v>95.952947695956198</c:v>
                </c:pt>
                <c:pt idx="533">
                  <c:v>95.952947695956198</c:v>
                </c:pt>
                <c:pt idx="534">
                  <c:v>95.952947695956198</c:v>
                </c:pt>
                <c:pt idx="535">
                  <c:v>95.952947695956198</c:v>
                </c:pt>
                <c:pt idx="536">
                  <c:v>97.006569003488593</c:v>
                </c:pt>
                <c:pt idx="537">
                  <c:v>95.301819614650597</c:v>
                </c:pt>
                <c:pt idx="538">
                  <c:v>96.862497760811294</c:v>
                </c:pt>
                <c:pt idx="539">
                  <c:v>95.926185878532294</c:v>
                </c:pt>
                <c:pt idx="540">
                  <c:v>95.926185878532294</c:v>
                </c:pt>
                <c:pt idx="541">
                  <c:v>95.926185878532294</c:v>
                </c:pt>
                <c:pt idx="542">
                  <c:v>93.136019064616306</c:v>
                </c:pt>
                <c:pt idx="543">
                  <c:v>95.118025182339295</c:v>
                </c:pt>
                <c:pt idx="544">
                  <c:v>95.240884875835505</c:v>
                </c:pt>
                <c:pt idx="545">
                  <c:v>94.777756624194296</c:v>
                </c:pt>
                <c:pt idx="546">
                  <c:v>96.764065347093904</c:v>
                </c:pt>
                <c:pt idx="547">
                  <c:v>96.764065347093904</c:v>
                </c:pt>
                <c:pt idx="548">
                  <c:v>96.764065347093904</c:v>
                </c:pt>
                <c:pt idx="549">
                  <c:v>97.284608649400894</c:v>
                </c:pt>
                <c:pt idx="550">
                  <c:v>97.284608649400894</c:v>
                </c:pt>
                <c:pt idx="551">
                  <c:v>97.811797239286307</c:v>
                </c:pt>
                <c:pt idx="552">
                  <c:v>97.204283727763098</c:v>
                </c:pt>
                <c:pt idx="553">
                  <c:v>97.0445887399448</c:v>
                </c:pt>
                <c:pt idx="554">
                  <c:v>97.0445887399448</c:v>
                </c:pt>
                <c:pt idx="555">
                  <c:v>97.0445887399448</c:v>
                </c:pt>
                <c:pt idx="556">
                  <c:v>95.917572011359297</c:v>
                </c:pt>
                <c:pt idx="557">
                  <c:v>96.406246732816996</c:v>
                </c:pt>
                <c:pt idx="558">
                  <c:v>98.383334729823403</c:v>
                </c:pt>
                <c:pt idx="559">
                  <c:v>100.95584857545499</c:v>
                </c:pt>
                <c:pt idx="560">
                  <c:v>100.899780770479</c:v>
                </c:pt>
                <c:pt idx="561">
                  <c:v>100.899780770479</c:v>
                </c:pt>
                <c:pt idx="562">
                  <c:v>100.899780770479</c:v>
                </c:pt>
                <c:pt idx="563">
                  <c:v>101.938518761933</c:v>
                </c:pt>
                <c:pt idx="564">
                  <c:v>103.043012284415</c:v>
                </c:pt>
                <c:pt idx="565">
                  <c:v>102.89143156834101</c:v>
                </c:pt>
                <c:pt idx="566">
                  <c:v>99.155788114038202</c:v>
                </c:pt>
                <c:pt idx="567">
                  <c:v>97.953427305095005</c:v>
                </c:pt>
                <c:pt idx="568">
                  <c:v>97.953427305095005</c:v>
                </c:pt>
                <c:pt idx="569">
                  <c:v>97.953427305095005</c:v>
                </c:pt>
                <c:pt idx="570">
                  <c:v>98.524394227360105</c:v>
                </c:pt>
                <c:pt idx="571">
                  <c:v>99.430285138854799</c:v>
                </c:pt>
                <c:pt idx="572">
                  <c:v>99.570937751949799</c:v>
                </c:pt>
                <c:pt idx="573">
                  <c:v>99.610296282226201</c:v>
                </c:pt>
                <c:pt idx="574">
                  <c:v>102.237980309555</c:v>
                </c:pt>
                <c:pt idx="575">
                  <c:v>102.237980309555</c:v>
                </c:pt>
                <c:pt idx="576">
                  <c:v>102.237980309555</c:v>
                </c:pt>
                <c:pt idx="577">
                  <c:v>102.060240973009</c:v>
                </c:pt>
                <c:pt idx="578">
                  <c:v>101.532528524233</c:v>
                </c:pt>
                <c:pt idx="579">
                  <c:v>98.567995920808599</c:v>
                </c:pt>
                <c:pt idx="580">
                  <c:v>98.767616125632699</c:v>
                </c:pt>
                <c:pt idx="581">
                  <c:v>98.705108486771095</c:v>
                </c:pt>
                <c:pt idx="582">
                  <c:v>98.705108486771095</c:v>
                </c:pt>
                <c:pt idx="583">
                  <c:v>98.705108486771095</c:v>
                </c:pt>
                <c:pt idx="584">
                  <c:v>99.623069796286401</c:v>
                </c:pt>
                <c:pt idx="585">
                  <c:v>98.713660818020401</c:v>
                </c:pt>
                <c:pt idx="586">
                  <c:v>96.421504785492999</c:v>
                </c:pt>
                <c:pt idx="587">
                  <c:v>96.567135637359598</c:v>
                </c:pt>
                <c:pt idx="588">
                  <c:v>95.434882758307197</c:v>
                </c:pt>
                <c:pt idx="589">
                  <c:v>95.434882758307197</c:v>
                </c:pt>
                <c:pt idx="590">
                  <c:v>95.434882758307197</c:v>
                </c:pt>
                <c:pt idx="591">
                  <c:v>97.546132909821196</c:v>
                </c:pt>
                <c:pt idx="592">
                  <c:v>96.522599028979897</c:v>
                </c:pt>
                <c:pt idx="593">
                  <c:v>95.2435775384143</c:v>
                </c:pt>
                <c:pt idx="594">
                  <c:v>94.190898077586098</c:v>
                </c:pt>
                <c:pt idx="595">
                  <c:v>93.654654595074405</c:v>
                </c:pt>
                <c:pt idx="596">
                  <c:v>93.654654595074405</c:v>
                </c:pt>
                <c:pt idx="597">
                  <c:v>93.654654595074405</c:v>
                </c:pt>
                <c:pt idx="598">
                  <c:v>96.918901842284498</c:v>
                </c:pt>
                <c:pt idx="599">
                  <c:v>96.438138030671396</c:v>
                </c:pt>
                <c:pt idx="600">
                  <c:v>98.518570142956605</c:v>
                </c:pt>
                <c:pt idx="601">
                  <c:v>96.687267119537907</c:v>
                </c:pt>
                <c:pt idx="602">
                  <c:v>96.866805578153304</c:v>
                </c:pt>
                <c:pt idx="603">
                  <c:v>96.866805578153304</c:v>
                </c:pt>
                <c:pt idx="604">
                  <c:v>96.866805578153304</c:v>
                </c:pt>
                <c:pt idx="605">
                  <c:v>97.736255076180299</c:v>
                </c:pt>
                <c:pt idx="606">
                  <c:v>100.78242769689901</c:v>
                </c:pt>
                <c:pt idx="607">
                  <c:v>101.32792389059099</c:v>
                </c:pt>
                <c:pt idx="608">
                  <c:v>101.707520357243</c:v>
                </c:pt>
                <c:pt idx="609">
                  <c:v>100.914064899745</c:v>
                </c:pt>
                <c:pt idx="610">
                  <c:v>100.914064899745</c:v>
                </c:pt>
                <c:pt idx="611">
                  <c:v>100.914064899745</c:v>
                </c:pt>
                <c:pt idx="612">
                  <c:v>100.914064899745</c:v>
                </c:pt>
                <c:pt idx="613">
                  <c:v>101.72734709967</c:v>
                </c:pt>
                <c:pt idx="614">
                  <c:v>99.905635857712298</c:v>
                </c:pt>
                <c:pt idx="615">
                  <c:v>99.197438741953405</c:v>
                </c:pt>
                <c:pt idx="616">
                  <c:v>99.099321219923297</c:v>
                </c:pt>
                <c:pt idx="617">
                  <c:v>99.099321219923297</c:v>
                </c:pt>
                <c:pt idx="618">
                  <c:v>99.099321219923297</c:v>
                </c:pt>
                <c:pt idx="619">
                  <c:v>101.060410961202</c:v>
                </c:pt>
                <c:pt idx="620">
                  <c:v>99.581544497909405</c:v>
                </c:pt>
                <c:pt idx="621">
                  <c:v>100.64064513328501</c:v>
                </c:pt>
                <c:pt idx="622">
                  <c:v>101.526685190176</c:v>
                </c:pt>
                <c:pt idx="623">
                  <c:v>99.292120986692893</c:v>
                </c:pt>
                <c:pt idx="624">
                  <c:v>99.292120986692893</c:v>
                </c:pt>
                <c:pt idx="625">
                  <c:v>99.292120986692893</c:v>
                </c:pt>
                <c:pt idx="626">
                  <c:v>99.285120256536302</c:v>
                </c:pt>
                <c:pt idx="627">
                  <c:v>99.078274041563702</c:v>
                </c:pt>
                <c:pt idx="628">
                  <c:v>96.811635722916606</c:v>
                </c:pt>
                <c:pt idx="629">
                  <c:v>94.754096455071107</c:v>
                </c:pt>
                <c:pt idx="630">
                  <c:v>94.670343156666505</c:v>
                </c:pt>
                <c:pt idx="631">
                  <c:v>94.670343156666505</c:v>
                </c:pt>
                <c:pt idx="632">
                  <c:v>94.670343156666505</c:v>
                </c:pt>
                <c:pt idx="633">
                  <c:v>95.5246404117715</c:v>
                </c:pt>
                <c:pt idx="634">
                  <c:v>93.905348784527106</c:v>
                </c:pt>
                <c:pt idx="635">
                  <c:v>94.076127571663207</c:v>
                </c:pt>
                <c:pt idx="636">
                  <c:v>95.113175811654799</c:v>
                </c:pt>
                <c:pt idx="637">
                  <c:v>95.397065563681906</c:v>
                </c:pt>
                <c:pt idx="638">
                  <c:v>95.397065563681906</c:v>
                </c:pt>
                <c:pt idx="639">
                  <c:v>95.397065563681906</c:v>
                </c:pt>
                <c:pt idx="640">
                  <c:v>97.352310134130406</c:v>
                </c:pt>
                <c:pt idx="641">
                  <c:v>95.231181907841304</c:v>
                </c:pt>
                <c:pt idx="642">
                  <c:v>97.091557240358298</c:v>
                </c:pt>
                <c:pt idx="643">
                  <c:v>97.340835811265194</c:v>
                </c:pt>
                <c:pt idx="644">
                  <c:v>99.304187354229498</c:v>
                </c:pt>
                <c:pt idx="645">
                  <c:v>99.304187354229498</c:v>
                </c:pt>
                <c:pt idx="646">
                  <c:v>99.304187354229498</c:v>
                </c:pt>
                <c:pt idx="647">
                  <c:v>99.496899099320899</c:v>
                </c:pt>
                <c:pt idx="648">
                  <c:v>100.018766587855</c:v>
                </c:pt>
                <c:pt idx="649">
                  <c:v>101.472944281076</c:v>
                </c:pt>
                <c:pt idx="650">
                  <c:v>101.12458454858</c:v>
                </c:pt>
                <c:pt idx="651">
                  <c:v>99.010672387050704</c:v>
                </c:pt>
                <c:pt idx="652">
                  <c:v>99.010672387050704</c:v>
                </c:pt>
                <c:pt idx="653">
                  <c:v>99.010672387050704</c:v>
                </c:pt>
                <c:pt idx="654">
                  <c:v>100.315963506488</c:v>
                </c:pt>
                <c:pt idx="655">
                  <c:v>99.242153085210006</c:v>
                </c:pt>
                <c:pt idx="656">
                  <c:v>96.952392717698999</c:v>
                </c:pt>
                <c:pt idx="657">
                  <c:v>95.8379723015005</c:v>
                </c:pt>
                <c:pt idx="658">
                  <c:v>94.085509650458803</c:v>
                </c:pt>
                <c:pt idx="659">
                  <c:v>94.085509650458803</c:v>
                </c:pt>
                <c:pt idx="660">
                  <c:v>94.085509650458803</c:v>
                </c:pt>
                <c:pt idx="661">
                  <c:v>95.421154399664204</c:v>
                </c:pt>
                <c:pt idx="662">
                  <c:v>96.361001076365994</c:v>
                </c:pt>
                <c:pt idx="663">
                  <c:v>93.056861303403906</c:v>
                </c:pt>
                <c:pt idx="664">
                  <c:v>90.227036358399502</c:v>
                </c:pt>
                <c:pt idx="665">
                  <c:v>91.610232961998804</c:v>
                </c:pt>
                <c:pt idx="666">
                  <c:v>91.610232961998804</c:v>
                </c:pt>
                <c:pt idx="667">
                  <c:v>91.610232961998804</c:v>
                </c:pt>
                <c:pt idx="668">
                  <c:v>92.924184107625607</c:v>
                </c:pt>
                <c:pt idx="669">
                  <c:v>92.889608366980099</c:v>
                </c:pt>
                <c:pt idx="670">
                  <c:v>95.458317643888805</c:v>
                </c:pt>
                <c:pt idx="671">
                  <c:v>97.096133167499502</c:v>
                </c:pt>
                <c:pt idx="672">
                  <c:v>98.365238001439494</c:v>
                </c:pt>
                <c:pt idx="673">
                  <c:v>98.365238001439494</c:v>
                </c:pt>
                <c:pt idx="674">
                  <c:v>98.365238001439494</c:v>
                </c:pt>
                <c:pt idx="675">
                  <c:v>99.332829527861193</c:v>
                </c:pt>
                <c:pt idx="676">
                  <c:v>100.38698974630699</c:v>
                </c:pt>
                <c:pt idx="677">
                  <c:v>100.960012291648</c:v>
                </c:pt>
                <c:pt idx="678">
                  <c:v>100.25167209033501</c:v>
                </c:pt>
                <c:pt idx="679">
                  <c:v>102.680608144278</c:v>
                </c:pt>
                <c:pt idx="680">
                  <c:v>102.680608144278</c:v>
                </c:pt>
                <c:pt idx="681">
                  <c:v>102.680608144278</c:v>
                </c:pt>
                <c:pt idx="682">
                  <c:v>102.81277494478999</c:v>
                </c:pt>
                <c:pt idx="683">
                  <c:v>104.97038348267201</c:v>
                </c:pt>
                <c:pt idx="684">
                  <c:v>104.59286814711599</c:v>
                </c:pt>
                <c:pt idx="685">
                  <c:v>105.184144189169</c:v>
                </c:pt>
                <c:pt idx="686">
                  <c:v>104.927094283651</c:v>
                </c:pt>
                <c:pt idx="687">
                  <c:v>104.927094283651</c:v>
                </c:pt>
                <c:pt idx="688">
                  <c:v>104.927094283651</c:v>
                </c:pt>
                <c:pt idx="689">
                  <c:v>106.375194325929</c:v>
                </c:pt>
                <c:pt idx="690">
                  <c:v>105.874125107711</c:v>
                </c:pt>
                <c:pt idx="691">
                  <c:v>105.83696009278999</c:v>
                </c:pt>
                <c:pt idx="692">
                  <c:v>105.83696009278999</c:v>
                </c:pt>
                <c:pt idx="693">
                  <c:v>104.98946925729599</c:v>
                </c:pt>
                <c:pt idx="694">
                  <c:v>104.98946925729599</c:v>
                </c:pt>
                <c:pt idx="695">
                  <c:v>104.98946925729599</c:v>
                </c:pt>
                <c:pt idx="696">
                  <c:v>105.185343780084</c:v>
                </c:pt>
                <c:pt idx="697">
                  <c:v>105.83879783539101</c:v>
                </c:pt>
                <c:pt idx="698">
                  <c:v>105.07176627213801</c:v>
                </c:pt>
                <c:pt idx="699">
                  <c:v>103.813804137384</c:v>
                </c:pt>
                <c:pt idx="700">
                  <c:v>103.590809499134</c:v>
                </c:pt>
                <c:pt idx="701">
                  <c:v>103.590809499134</c:v>
                </c:pt>
                <c:pt idx="702">
                  <c:v>103.590809499134</c:v>
                </c:pt>
                <c:pt idx="703">
                  <c:v>101.82210314235201</c:v>
                </c:pt>
                <c:pt idx="704">
                  <c:v>103.206804795015</c:v>
                </c:pt>
                <c:pt idx="705">
                  <c:v>102.132138903346</c:v>
                </c:pt>
                <c:pt idx="706">
                  <c:v>104.319958603614</c:v>
                </c:pt>
                <c:pt idx="707">
                  <c:v>105.18687379107899</c:v>
                </c:pt>
                <c:pt idx="708">
                  <c:v>105.18687379107899</c:v>
                </c:pt>
                <c:pt idx="709">
                  <c:v>105.18687379107899</c:v>
                </c:pt>
                <c:pt idx="710">
                  <c:v>103.644420171587</c:v>
                </c:pt>
                <c:pt idx="711">
                  <c:v>104.73242965495299</c:v>
                </c:pt>
                <c:pt idx="712">
                  <c:v>105.442093942284</c:v>
                </c:pt>
                <c:pt idx="713">
                  <c:v>105.44304780716099</c:v>
                </c:pt>
                <c:pt idx="714">
                  <c:v>106.326687056293</c:v>
                </c:pt>
                <c:pt idx="715">
                  <c:v>106.326687056293</c:v>
                </c:pt>
                <c:pt idx="716">
                  <c:v>106.326687056293</c:v>
                </c:pt>
                <c:pt idx="717">
                  <c:v>107.871701990476</c:v>
                </c:pt>
                <c:pt idx="718">
                  <c:v>108.265546608801</c:v>
                </c:pt>
                <c:pt idx="719">
                  <c:v>106.822392112513</c:v>
                </c:pt>
                <c:pt idx="720">
                  <c:v>108.21933363905799</c:v>
                </c:pt>
                <c:pt idx="721">
                  <c:v>108.058943867867</c:v>
                </c:pt>
                <c:pt idx="722">
                  <c:v>108.058943867867</c:v>
                </c:pt>
                <c:pt idx="723">
                  <c:v>108.058943867867</c:v>
                </c:pt>
                <c:pt idx="724">
                  <c:v>108.058943867867</c:v>
                </c:pt>
                <c:pt idx="725">
                  <c:v>108.46435891661901</c:v>
                </c:pt>
                <c:pt idx="726">
                  <c:v>108.717975657892</c:v>
                </c:pt>
                <c:pt idx="727">
                  <c:v>108.531831024531</c:v>
                </c:pt>
                <c:pt idx="728">
                  <c:v>107.92683695148</c:v>
                </c:pt>
                <c:pt idx="729">
                  <c:v>107.92683695148</c:v>
                </c:pt>
                <c:pt idx="730">
                  <c:v>107.92683695148</c:v>
                </c:pt>
                <c:pt idx="731">
                  <c:v>107.92683695148</c:v>
                </c:pt>
                <c:pt idx="732">
                  <c:v>105.833649394605</c:v>
                </c:pt>
                <c:pt idx="733">
                  <c:v>104.884755601127</c:v>
                </c:pt>
                <c:pt idx="734">
                  <c:v>104.295706458848</c:v>
                </c:pt>
                <c:pt idx="735">
                  <c:v>104.942246603355</c:v>
                </c:pt>
                <c:pt idx="736">
                  <c:v>104.942246603355</c:v>
                </c:pt>
                <c:pt idx="737">
                  <c:v>104.942246603355</c:v>
                </c:pt>
                <c:pt idx="738">
                  <c:v>108.176406222068</c:v>
                </c:pt>
                <c:pt idx="739">
                  <c:v>108.748963487624</c:v>
                </c:pt>
                <c:pt idx="740">
                  <c:v>110.570753631833</c:v>
                </c:pt>
                <c:pt idx="741">
                  <c:v>110.62998978905701</c:v>
                </c:pt>
                <c:pt idx="742">
                  <c:v>110.64361337832401</c:v>
                </c:pt>
                <c:pt idx="743">
                  <c:v>110.64361337832401</c:v>
                </c:pt>
                <c:pt idx="744">
                  <c:v>110.64361337832401</c:v>
                </c:pt>
                <c:pt idx="745">
                  <c:v>110.64361337832401</c:v>
                </c:pt>
                <c:pt idx="746">
                  <c:v>110.95028313532001</c:v>
                </c:pt>
                <c:pt idx="747">
                  <c:v>110.315343596361</c:v>
                </c:pt>
                <c:pt idx="748">
                  <c:v>112.03484721523201</c:v>
                </c:pt>
                <c:pt idx="749">
                  <c:v>114.407594192819</c:v>
                </c:pt>
                <c:pt idx="750">
                  <c:v>114.407594192819</c:v>
                </c:pt>
                <c:pt idx="751">
                  <c:v>114.407594192819</c:v>
                </c:pt>
                <c:pt idx="752">
                  <c:v>114.28816429481699</c:v>
                </c:pt>
                <c:pt idx="753">
                  <c:v>114.971892073174</c:v>
                </c:pt>
                <c:pt idx="754">
                  <c:v>116.216144966529</c:v>
                </c:pt>
                <c:pt idx="755">
                  <c:v>115.88465229916601</c:v>
                </c:pt>
                <c:pt idx="756">
                  <c:v>115.63094808258801</c:v>
                </c:pt>
                <c:pt idx="757">
                  <c:v>115.63094808258801</c:v>
                </c:pt>
                <c:pt idx="758">
                  <c:v>115.63094808258801</c:v>
                </c:pt>
                <c:pt idx="759">
                  <c:v>117.440475872384</c:v>
                </c:pt>
                <c:pt idx="760">
                  <c:v>116.831796308528</c:v>
                </c:pt>
                <c:pt idx="761">
                  <c:v>113.41111604079499</c:v>
                </c:pt>
                <c:pt idx="762">
                  <c:v>115.323965537164</c:v>
                </c:pt>
                <c:pt idx="763">
                  <c:v>121.649694771615</c:v>
                </c:pt>
                <c:pt idx="764">
                  <c:v>121.649694771615</c:v>
                </c:pt>
                <c:pt idx="765">
                  <c:v>121.649694771615</c:v>
                </c:pt>
                <c:pt idx="766">
                  <c:v>122.160612778992</c:v>
                </c:pt>
                <c:pt idx="767">
                  <c:v>121.652770893731</c:v>
                </c:pt>
                <c:pt idx="768">
                  <c:v>123.93689857848</c:v>
                </c:pt>
                <c:pt idx="769">
                  <c:v>123.703114774231</c:v>
                </c:pt>
                <c:pt idx="770">
                  <c:v>126.038554627246</c:v>
                </c:pt>
                <c:pt idx="771">
                  <c:v>126.038554627246</c:v>
                </c:pt>
                <c:pt idx="772">
                  <c:v>126.038554627246</c:v>
                </c:pt>
                <c:pt idx="773">
                  <c:v>125.214302021432</c:v>
                </c:pt>
                <c:pt idx="774">
                  <c:v>123.504942169461</c:v>
                </c:pt>
                <c:pt idx="775">
                  <c:v>125.492438899397</c:v>
                </c:pt>
                <c:pt idx="776">
                  <c:v>125.256681504995</c:v>
                </c:pt>
                <c:pt idx="777">
                  <c:v>124.278253828426</c:v>
                </c:pt>
                <c:pt idx="778">
                  <c:v>124.278253828426</c:v>
                </c:pt>
                <c:pt idx="779">
                  <c:v>124.278253828426</c:v>
                </c:pt>
                <c:pt idx="780">
                  <c:v>124.278253828426</c:v>
                </c:pt>
                <c:pt idx="781">
                  <c:v>122.15787837012</c:v>
                </c:pt>
                <c:pt idx="782">
                  <c:v>121.404932772509</c:v>
                </c:pt>
                <c:pt idx="783">
                  <c:v>128.90651795713299</c:v>
                </c:pt>
                <c:pt idx="784">
                  <c:v>128.54712992130601</c:v>
                </c:pt>
                <c:pt idx="785">
                  <c:v>128.54712992130601</c:v>
                </c:pt>
                <c:pt idx="786">
                  <c:v>128.54712992130601</c:v>
                </c:pt>
                <c:pt idx="787">
                  <c:v>128.00020971390501</c:v>
                </c:pt>
                <c:pt idx="788">
                  <c:v>128.193576451339</c:v>
                </c:pt>
                <c:pt idx="789">
                  <c:v>127.286260241821</c:v>
                </c:pt>
                <c:pt idx="790">
                  <c:v>128.95992623291801</c:v>
                </c:pt>
                <c:pt idx="791">
                  <c:v>131.03530885928299</c:v>
                </c:pt>
                <c:pt idx="792">
                  <c:v>131.03530885928299</c:v>
                </c:pt>
                <c:pt idx="793">
                  <c:v>131.03530885928299</c:v>
                </c:pt>
                <c:pt idx="794">
                  <c:v>130.88598222908701</c:v>
                </c:pt>
                <c:pt idx="795">
                  <c:v>129.30151366113699</c:v>
                </c:pt>
                <c:pt idx="796">
                  <c:v>130.42831919224699</c:v>
                </c:pt>
                <c:pt idx="797">
                  <c:v>134.00227729566501</c:v>
                </c:pt>
                <c:pt idx="798">
                  <c:v>131.09211510094701</c:v>
                </c:pt>
                <c:pt idx="799">
                  <c:v>131.09211510094701</c:v>
                </c:pt>
                <c:pt idx="800">
                  <c:v>131.09211510094701</c:v>
                </c:pt>
                <c:pt idx="801">
                  <c:v>129.410095627494</c:v>
                </c:pt>
                <c:pt idx="802">
                  <c:v>133.95512948129999</c:v>
                </c:pt>
                <c:pt idx="803">
                  <c:v>133.00012440455501</c:v>
                </c:pt>
                <c:pt idx="804">
                  <c:v>132.23151880863401</c:v>
                </c:pt>
                <c:pt idx="805">
                  <c:v>130.921228339116</c:v>
                </c:pt>
                <c:pt idx="806">
                  <c:v>130.921228339116</c:v>
                </c:pt>
                <c:pt idx="807">
                  <c:v>130.921228339116</c:v>
                </c:pt>
                <c:pt idx="808">
                  <c:v>132.95939175214099</c:v>
                </c:pt>
                <c:pt idx="809">
                  <c:v>133.713139780744</c:v>
                </c:pt>
                <c:pt idx="810">
                  <c:v>135.49548752952501</c:v>
                </c:pt>
                <c:pt idx="811">
                  <c:v>135.464856963763</c:v>
                </c:pt>
                <c:pt idx="812">
                  <c:v>137.270913801261</c:v>
                </c:pt>
                <c:pt idx="813">
                  <c:v>137.270913801261</c:v>
                </c:pt>
                <c:pt idx="814">
                  <c:v>137.270913801261</c:v>
                </c:pt>
                <c:pt idx="815">
                  <c:v>137.04340672266599</c:v>
                </c:pt>
                <c:pt idx="816">
                  <c:v>135.55035734297499</c:v>
                </c:pt>
                <c:pt idx="817">
                  <c:v>134.86214291078099</c:v>
                </c:pt>
                <c:pt idx="818">
                  <c:v>134.270994213931</c:v>
                </c:pt>
                <c:pt idx="819">
                  <c:v>134.270994213931</c:v>
                </c:pt>
                <c:pt idx="820">
                  <c:v>134.270994213931</c:v>
                </c:pt>
                <c:pt idx="821">
                  <c:v>134.270994213931</c:v>
                </c:pt>
              </c:numCache>
            </c:numRef>
          </c:val>
          <c:smooth val="0"/>
          <c:extLst>
            <c:ext xmlns:c16="http://schemas.microsoft.com/office/drawing/2014/chart" uri="{C3380CC4-5D6E-409C-BE32-E72D297353CC}">
              <c16:uniqueId val="{00000000-7E86-3E4E-95B7-7CBA7D7D1254}"/>
            </c:ext>
          </c:extLst>
        </c:ser>
        <c:ser>
          <c:idx val="1"/>
          <c:order val="1"/>
          <c:tx>
            <c:strRef>
              <c:f>Sheet1!$C$1</c:f>
              <c:strCache>
                <c:ptCount val="1"/>
                <c:pt idx="0">
                  <c:v>MSCI EAFE Top 7 Contributors (E/W)</c:v>
                </c:pt>
              </c:strCache>
            </c:strRef>
          </c:tx>
          <c:spPr>
            <a:ln w="25400" cap="rnd">
              <a:solidFill>
                <a:schemeClr val="accent2"/>
              </a:solidFill>
              <a:round/>
            </a:ln>
            <a:effectLst/>
          </c:spPr>
          <c:marker>
            <c:symbol val="none"/>
          </c:marker>
          <c:cat>
            <c:numRef>
              <c:f>Sheet1!$A$2:$A$823</c:f>
              <c:numCache>
                <c:formatCode>m/d/yy</c:formatCode>
                <c:ptCount val="822"/>
                <c:pt idx="0">
                  <c:v>44561</c:v>
                </c:pt>
                <c:pt idx="1">
                  <c:v>44562</c:v>
                </c:pt>
                <c:pt idx="2">
                  <c:v>44563</c:v>
                </c:pt>
                <c:pt idx="3">
                  <c:v>44564</c:v>
                </c:pt>
                <c:pt idx="4">
                  <c:v>44565</c:v>
                </c:pt>
                <c:pt idx="5">
                  <c:v>44566</c:v>
                </c:pt>
                <c:pt idx="6">
                  <c:v>44567</c:v>
                </c:pt>
                <c:pt idx="7">
                  <c:v>44568</c:v>
                </c:pt>
                <c:pt idx="8">
                  <c:v>44569</c:v>
                </c:pt>
                <c:pt idx="9">
                  <c:v>44570</c:v>
                </c:pt>
                <c:pt idx="10">
                  <c:v>44571</c:v>
                </c:pt>
                <c:pt idx="11">
                  <c:v>44572</c:v>
                </c:pt>
                <c:pt idx="12">
                  <c:v>44573</c:v>
                </c:pt>
                <c:pt idx="13">
                  <c:v>44574</c:v>
                </c:pt>
                <c:pt idx="14">
                  <c:v>44575</c:v>
                </c:pt>
                <c:pt idx="15">
                  <c:v>44576</c:v>
                </c:pt>
                <c:pt idx="16">
                  <c:v>44577</c:v>
                </c:pt>
                <c:pt idx="17">
                  <c:v>44578</c:v>
                </c:pt>
                <c:pt idx="18">
                  <c:v>44579</c:v>
                </c:pt>
                <c:pt idx="19">
                  <c:v>44580</c:v>
                </c:pt>
                <c:pt idx="20">
                  <c:v>44581</c:v>
                </c:pt>
                <c:pt idx="21">
                  <c:v>44582</c:v>
                </c:pt>
                <c:pt idx="22">
                  <c:v>44583</c:v>
                </c:pt>
                <c:pt idx="23">
                  <c:v>44584</c:v>
                </c:pt>
                <c:pt idx="24">
                  <c:v>44585</c:v>
                </c:pt>
                <c:pt idx="25">
                  <c:v>44586</c:v>
                </c:pt>
                <c:pt idx="26">
                  <c:v>44587</c:v>
                </c:pt>
                <c:pt idx="27">
                  <c:v>44588</c:v>
                </c:pt>
                <c:pt idx="28">
                  <c:v>44589</c:v>
                </c:pt>
                <c:pt idx="29">
                  <c:v>44590</c:v>
                </c:pt>
                <c:pt idx="30">
                  <c:v>44591</c:v>
                </c:pt>
                <c:pt idx="31">
                  <c:v>44592</c:v>
                </c:pt>
                <c:pt idx="32">
                  <c:v>44593</c:v>
                </c:pt>
                <c:pt idx="33">
                  <c:v>44594</c:v>
                </c:pt>
                <c:pt idx="34">
                  <c:v>44595</c:v>
                </c:pt>
                <c:pt idx="35">
                  <c:v>44596</c:v>
                </c:pt>
                <c:pt idx="36">
                  <c:v>44597</c:v>
                </c:pt>
                <c:pt idx="37">
                  <c:v>44598</c:v>
                </c:pt>
                <c:pt idx="38">
                  <c:v>44599</c:v>
                </c:pt>
                <c:pt idx="39">
                  <c:v>44600</c:v>
                </c:pt>
                <c:pt idx="40">
                  <c:v>44601</c:v>
                </c:pt>
                <c:pt idx="41">
                  <c:v>44602</c:v>
                </c:pt>
                <c:pt idx="42">
                  <c:v>44603</c:v>
                </c:pt>
                <c:pt idx="43">
                  <c:v>44604</c:v>
                </c:pt>
                <c:pt idx="44">
                  <c:v>44605</c:v>
                </c:pt>
                <c:pt idx="45">
                  <c:v>44606</c:v>
                </c:pt>
                <c:pt idx="46">
                  <c:v>44607</c:v>
                </c:pt>
                <c:pt idx="47">
                  <c:v>44608</c:v>
                </c:pt>
                <c:pt idx="48">
                  <c:v>44609</c:v>
                </c:pt>
                <c:pt idx="49">
                  <c:v>44610</c:v>
                </c:pt>
                <c:pt idx="50">
                  <c:v>44611</c:v>
                </c:pt>
                <c:pt idx="51">
                  <c:v>44612</c:v>
                </c:pt>
                <c:pt idx="52">
                  <c:v>44613</c:v>
                </c:pt>
                <c:pt idx="53">
                  <c:v>44614</c:v>
                </c:pt>
                <c:pt idx="54">
                  <c:v>44615</c:v>
                </c:pt>
                <c:pt idx="55">
                  <c:v>44616</c:v>
                </c:pt>
                <c:pt idx="56">
                  <c:v>44617</c:v>
                </c:pt>
                <c:pt idx="57">
                  <c:v>44618</c:v>
                </c:pt>
                <c:pt idx="58">
                  <c:v>44619</c:v>
                </c:pt>
                <c:pt idx="59">
                  <c:v>44620</c:v>
                </c:pt>
                <c:pt idx="60">
                  <c:v>44621</c:v>
                </c:pt>
                <c:pt idx="61">
                  <c:v>44622</c:v>
                </c:pt>
                <c:pt idx="62">
                  <c:v>44623</c:v>
                </c:pt>
                <c:pt idx="63">
                  <c:v>44624</c:v>
                </c:pt>
                <c:pt idx="64">
                  <c:v>44625</c:v>
                </c:pt>
                <c:pt idx="65">
                  <c:v>44626</c:v>
                </c:pt>
                <c:pt idx="66">
                  <c:v>44627</c:v>
                </c:pt>
                <c:pt idx="67">
                  <c:v>44628</c:v>
                </c:pt>
                <c:pt idx="68">
                  <c:v>44629</c:v>
                </c:pt>
                <c:pt idx="69">
                  <c:v>44630</c:v>
                </c:pt>
                <c:pt idx="70">
                  <c:v>44631</c:v>
                </c:pt>
                <c:pt idx="71">
                  <c:v>44632</c:v>
                </c:pt>
                <c:pt idx="72">
                  <c:v>44633</c:v>
                </c:pt>
                <c:pt idx="73">
                  <c:v>44634</c:v>
                </c:pt>
                <c:pt idx="74">
                  <c:v>44635</c:v>
                </c:pt>
                <c:pt idx="75">
                  <c:v>44636</c:v>
                </c:pt>
                <c:pt idx="76">
                  <c:v>44637</c:v>
                </c:pt>
                <c:pt idx="77">
                  <c:v>44638</c:v>
                </c:pt>
                <c:pt idx="78">
                  <c:v>44639</c:v>
                </c:pt>
                <c:pt idx="79">
                  <c:v>44640</c:v>
                </c:pt>
                <c:pt idx="80">
                  <c:v>44641</c:v>
                </c:pt>
                <c:pt idx="81">
                  <c:v>44642</c:v>
                </c:pt>
                <c:pt idx="82">
                  <c:v>44643</c:v>
                </c:pt>
                <c:pt idx="83">
                  <c:v>44644</c:v>
                </c:pt>
                <c:pt idx="84">
                  <c:v>44645</c:v>
                </c:pt>
                <c:pt idx="85">
                  <c:v>44646</c:v>
                </c:pt>
                <c:pt idx="86">
                  <c:v>44647</c:v>
                </c:pt>
                <c:pt idx="87">
                  <c:v>44648</c:v>
                </c:pt>
                <c:pt idx="88">
                  <c:v>44649</c:v>
                </c:pt>
                <c:pt idx="89">
                  <c:v>44650</c:v>
                </c:pt>
                <c:pt idx="90">
                  <c:v>44651</c:v>
                </c:pt>
                <c:pt idx="91">
                  <c:v>44652</c:v>
                </c:pt>
                <c:pt idx="92">
                  <c:v>44653</c:v>
                </c:pt>
                <c:pt idx="93">
                  <c:v>44654</c:v>
                </c:pt>
                <c:pt idx="94">
                  <c:v>44655</c:v>
                </c:pt>
                <c:pt idx="95">
                  <c:v>44656</c:v>
                </c:pt>
                <c:pt idx="96">
                  <c:v>44657</c:v>
                </c:pt>
                <c:pt idx="97">
                  <c:v>44658</c:v>
                </c:pt>
                <c:pt idx="98">
                  <c:v>44659</c:v>
                </c:pt>
                <c:pt idx="99">
                  <c:v>44660</c:v>
                </c:pt>
                <c:pt idx="100">
                  <c:v>44661</c:v>
                </c:pt>
                <c:pt idx="101">
                  <c:v>44662</c:v>
                </c:pt>
                <c:pt idx="102">
                  <c:v>44663</c:v>
                </c:pt>
                <c:pt idx="103">
                  <c:v>44664</c:v>
                </c:pt>
                <c:pt idx="104">
                  <c:v>44665</c:v>
                </c:pt>
                <c:pt idx="105">
                  <c:v>44666</c:v>
                </c:pt>
                <c:pt idx="106">
                  <c:v>44667</c:v>
                </c:pt>
                <c:pt idx="107">
                  <c:v>44668</c:v>
                </c:pt>
                <c:pt idx="108">
                  <c:v>44669</c:v>
                </c:pt>
                <c:pt idx="109">
                  <c:v>44670</c:v>
                </c:pt>
                <c:pt idx="110">
                  <c:v>44671</c:v>
                </c:pt>
                <c:pt idx="111">
                  <c:v>44672</c:v>
                </c:pt>
                <c:pt idx="112">
                  <c:v>44673</c:v>
                </c:pt>
                <c:pt idx="113">
                  <c:v>44674</c:v>
                </c:pt>
                <c:pt idx="114">
                  <c:v>44675</c:v>
                </c:pt>
                <c:pt idx="115">
                  <c:v>44676</c:v>
                </c:pt>
                <c:pt idx="116">
                  <c:v>44677</c:v>
                </c:pt>
                <c:pt idx="117">
                  <c:v>44678</c:v>
                </c:pt>
                <c:pt idx="118">
                  <c:v>44679</c:v>
                </c:pt>
                <c:pt idx="119">
                  <c:v>44680</c:v>
                </c:pt>
                <c:pt idx="120">
                  <c:v>44681</c:v>
                </c:pt>
                <c:pt idx="121">
                  <c:v>44682</c:v>
                </c:pt>
                <c:pt idx="122">
                  <c:v>44683</c:v>
                </c:pt>
                <c:pt idx="123">
                  <c:v>44684</c:v>
                </c:pt>
                <c:pt idx="124">
                  <c:v>44685</c:v>
                </c:pt>
                <c:pt idx="125">
                  <c:v>44686</c:v>
                </c:pt>
                <c:pt idx="126">
                  <c:v>44687</c:v>
                </c:pt>
                <c:pt idx="127">
                  <c:v>44688</c:v>
                </c:pt>
                <c:pt idx="128">
                  <c:v>44689</c:v>
                </c:pt>
                <c:pt idx="129">
                  <c:v>44690</c:v>
                </c:pt>
                <c:pt idx="130">
                  <c:v>44691</c:v>
                </c:pt>
                <c:pt idx="131">
                  <c:v>44692</c:v>
                </c:pt>
                <c:pt idx="132">
                  <c:v>44693</c:v>
                </c:pt>
                <c:pt idx="133">
                  <c:v>44694</c:v>
                </c:pt>
                <c:pt idx="134">
                  <c:v>44695</c:v>
                </c:pt>
                <c:pt idx="135">
                  <c:v>44696</c:v>
                </c:pt>
                <c:pt idx="136">
                  <c:v>44697</c:v>
                </c:pt>
                <c:pt idx="137">
                  <c:v>44698</c:v>
                </c:pt>
                <c:pt idx="138">
                  <c:v>44699</c:v>
                </c:pt>
                <c:pt idx="139">
                  <c:v>44700</c:v>
                </c:pt>
                <c:pt idx="140">
                  <c:v>44701</c:v>
                </c:pt>
                <c:pt idx="141">
                  <c:v>44702</c:v>
                </c:pt>
                <c:pt idx="142">
                  <c:v>44703</c:v>
                </c:pt>
                <c:pt idx="143">
                  <c:v>44704</c:v>
                </c:pt>
                <c:pt idx="144">
                  <c:v>44705</c:v>
                </c:pt>
                <c:pt idx="145">
                  <c:v>44706</c:v>
                </c:pt>
                <c:pt idx="146">
                  <c:v>44707</c:v>
                </c:pt>
                <c:pt idx="147">
                  <c:v>44708</c:v>
                </c:pt>
                <c:pt idx="148">
                  <c:v>44709</c:v>
                </c:pt>
                <c:pt idx="149">
                  <c:v>44710</c:v>
                </c:pt>
                <c:pt idx="150">
                  <c:v>44711</c:v>
                </c:pt>
                <c:pt idx="151">
                  <c:v>44712</c:v>
                </c:pt>
                <c:pt idx="152">
                  <c:v>44713</c:v>
                </c:pt>
                <c:pt idx="153">
                  <c:v>44714</c:v>
                </c:pt>
                <c:pt idx="154">
                  <c:v>44715</c:v>
                </c:pt>
                <c:pt idx="155">
                  <c:v>44716</c:v>
                </c:pt>
                <c:pt idx="156">
                  <c:v>44717</c:v>
                </c:pt>
                <c:pt idx="157">
                  <c:v>44718</c:v>
                </c:pt>
                <c:pt idx="158">
                  <c:v>44719</c:v>
                </c:pt>
                <c:pt idx="159">
                  <c:v>44720</c:v>
                </c:pt>
                <c:pt idx="160">
                  <c:v>44721</c:v>
                </c:pt>
                <c:pt idx="161">
                  <c:v>44722</c:v>
                </c:pt>
                <c:pt idx="162">
                  <c:v>44723</c:v>
                </c:pt>
                <c:pt idx="163">
                  <c:v>44724</c:v>
                </c:pt>
                <c:pt idx="164">
                  <c:v>44725</c:v>
                </c:pt>
                <c:pt idx="165">
                  <c:v>44726</c:v>
                </c:pt>
                <c:pt idx="166">
                  <c:v>44727</c:v>
                </c:pt>
                <c:pt idx="167">
                  <c:v>44728</c:v>
                </c:pt>
                <c:pt idx="168">
                  <c:v>44729</c:v>
                </c:pt>
                <c:pt idx="169">
                  <c:v>44730</c:v>
                </c:pt>
                <c:pt idx="170">
                  <c:v>44731</c:v>
                </c:pt>
                <c:pt idx="171">
                  <c:v>44732</c:v>
                </c:pt>
                <c:pt idx="172">
                  <c:v>44733</c:v>
                </c:pt>
                <c:pt idx="173">
                  <c:v>44734</c:v>
                </c:pt>
                <c:pt idx="174">
                  <c:v>44735</c:v>
                </c:pt>
                <c:pt idx="175">
                  <c:v>44736</c:v>
                </c:pt>
                <c:pt idx="176">
                  <c:v>44737</c:v>
                </c:pt>
                <c:pt idx="177">
                  <c:v>44738</c:v>
                </c:pt>
                <c:pt idx="178">
                  <c:v>44739</c:v>
                </c:pt>
                <c:pt idx="179">
                  <c:v>44740</c:v>
                </c:pt>
                <c:pt idx="180">
                  <c:v>44741</c:v>
                </c:pt>
                <c:pt idx="181">
                  <c:v>44742</c:v>
                </c:pt>
                <c:pt idx="182">
                  <c:v>44743</c:v>
                </c:pt>
                <c:pt idx="183">
                  <c:v>44744</c:v>
                </c:pt>
                <c:pt idx="184">
                  <c:v>44745</c:v>
                </c:pt>
                <c:pt idx="185">
                  <c:v>44746</c:v>
                </c:pt>
                <c:pt idx="186">
                  <c:v>44747</c:v>
                </c:pt>
                <c:pt idx="187">
                  <c:v>44748</c:v>
                </c:pt>
                <c:pt idx="188">
                  <c:v>44749</c:v>
                </c:pt>
                <c:pt idx="189">
                  <c:v>44750</c:v>
                </c:pt>
                <c:pt idx="190">
                  <c:v>44751</c:v>
                </c:pt>
                <c:pt idx="191">
                  <c:v>44752</c:v>
                </c:pt>
                <c:pt idx="192">
                  <c:v>44753</c:v>
                </c:pt>
                <c:pt idx="193">
                  <c:v>44754</c:v>
                </c:pt>
                <c:pt idx="194">
                  <c:v>44755</c:v>
                </c:pt>
                <c:pt idx="195">
                  <c:v>44756</c:v>
                </c:pt>
                <c:pt idx="196">
                  <c:v>44757</c:v>
                </c:pt>
                <c:pt idx="197">
                  <c:v>44758</c:v>
                </c:pt>
                <c:pt idx="198">
                  <c:v>44759</c:v>
                </c:pt>
                <c:pt idx="199">
                  <c:v>44760</c:v>
                </c:pt>
                <c:pt idx="200">
                  <c:v>44761</c:v>
                </c:pt>
                <c:pt idx="201">
                  <c:v>44762</c:v>
                </c:pt>
                <c:pt idx="202">
                  <c:v>44763</c:v>
                </c:pt>
                <c:pt idx="203">
                  <c:v>44764</c:v>
                </c:pt>
                <c:pt idx="204">
                  <c:v>44765</c:v>
                </c:pt>
                <c:pt idx="205">
                  <c:v>44766</c:v>
                </c:pt>
                <c:pt idx="206">
                  <c:v>44767</c:v>
                </c:pt>
                <c:pt idx="207">
                  <c:v>44768</c:v>
                </c:pt>
                <c:pt idx="208">
                  <c:v>44769</c:v>
                </c:pt>
                <c:pt idx="209">
                  <c:v>44770</c:v>
                </c:pt>
                <c:pt idx="210">
                  <c:v>44771</c:v>
                </c:pt>
                <c:pt idx="211">
                  <c:v>44772</c:v>
                </c:pt>
                <c:pt idx="212">
                  <c:v>44773</c:v>
                </c:pt>
                <c:pt idx="213">
                  <c:v>44774</c:v>
                </c:pt>
                <c:pt idx="214">
                  <c:v>44775</c:v>
                </c:pt>
                <c:pt idx="215">
                  <c:v>44776</c:v>
                </c:pt>
                <c:pt idx="216">
                  <c:v>44777</c:v>
                </c:pt>
                <c:pt idx="217">
                  <c:v>44778</c:v>
                </c:pt>
                <c:pt idx="218">
                  <c:v>44779</c:v>
                </c:pt>
                <c:pt idx="219">
                  <c:v>44780</c:v>
                </c:pt>
                <c:pt idx="220">
                  <c:v>44781</c:v>
                </c:pt>
                <c:pt idx="221">
                  <c:v>44782</c:v>
                </c:pt>
                <c:pt idx="222">
                  <c:v>44783</c:v>
                </c:pt>
                <c:pt idx="223">
                  <c:v>44784</c:v>
                </c:pt>
                <c:pt idx="224">
                  <c:v>44785</c:v>
                </c:pt>
                <c:pt idx="225">
                  <c:v>44786</c:v>
                </c:pt>
                <c:pt idx="226">
                  <c:v>44787</c:v>
                </c:pt>
                <c:pt idx="227">
                  <c:v>44788</c:v>
                </c:pt>
                <c:pt idx="228">
                  <c:v>44789</c:v>
                </c:pt>
                <c:pt idx="229">
                  <c:v>44790</c:v>
                </c:pt>
                <c:pt idx="230">
                  <c:v>44791</c:v>
                </c:pt>
                <c:pt idx="231">
                  <c:v>44792</c:v>
                </c:pt>
                <c:pt idx="232">
                  <c:v>44793</c:v>
                </c:pt>
                <c:pt idx="233">
                  <c:v>44794</c:v>
                </c:pt>
                <c:pt idx="234">
                  <c:v>44795</c:v>
                </c:pt>
                <c:pt idx="235">
                  <c:v>44796</c:v>
                </c:pt>
                <c:pt idx="236">
                  <c:v>44797</c:v>
                </c:pt>
                <c:pt idx="237">
                  <c:v>44798</c:v>
                </c:pt>
                <c:pt idx="238">
                  <c:v>44799</c:v>
                </c:pt>
                <c:pt idx="239">
                  <c:v>44800</c:v>
                </c:pt>
                <c:pt idx="240">
                  <c:v>44801</c:v>
                </c:pt>
                <c:pt idx="241">
                  <c:v>44802</c:v>
                </c:pt>
                <c:pt idx="242">
                  <c:v>44803</c:v>
                </c:pt>
                <c:pt idx="243">
                  <c:v>44804</c:v>
                </c:pt>
                <c:pt idx="244">
                  <c:v>44805</c:v>
                </c:pt>
                <c:pt idx="245">
                  <c:v>44806</c:v>
                </c:pt>
                <c:pt idx="246">
                  <c:v>44807</c:v>
                </c:pt>
                <c:pt idx="247">
                  <c:v>44808</c:v>
                </c:pt>
                <c:pt idx="248">
                  <c:v>44809</c:v>
                </c:pt>
                <c:pt idx="249">
                  <c:v>44810</c:v>
                </c:pt>
                <c:pt idx="250">
                  <c:v>44811</c:v>
                </c:pt>
                <c:pt idx="251">
                  <c:v>44812</c:v>
                </c:pt>
                <c:pt idx="252">
                  <c:v>44813</c:v>
                </c:pt>
                <c:pt idx="253">
                  <c:v>44814</c:v>
                </c:pt>
                <c:pt idx="254">
                  <c:v>44815</c:v>
                </c:pt>
                <c:pt idx="255">
                  <c:v>44816</c:v>
                </c:pt>
                <c:pt idx="256">
                  <c:v>44817</c:v>
                </c:pt>
                <c:pt idx="257">
                  <c:v>44818</c:v>
                </c:pt>
                <c:pt idx="258">
                  <c:v>44819</c:v>
                </c:pt>
                <c:pt idx="259">
                  <c:v>44820</c:v>
                </c:pt>
                <c:pt idx="260">
                  <c:v>44821</c:v>
                </c:pt>
                <c:pt idx="261">
                  <c:v>44822</c:v>
                </c:pt>
                <c:pt idx="262">
                  <c:v>44823</c:v>
                </c:pt>
                <c:pt idx="263">
                  <c:v>44824</c:v>
                </c:pt>
                <c:pt idx="264">
                  <c:v>44825</c:v>
                </c:pt>
                <c:pt idx="265">
                  <c:v>44826</c:v>
                </c:pt>
                <c:pt idx="266">
                  <c:v>44827</c:v>
                </c:pt>
                <c:pt idx="267">
                  <c:v>44828</c:v>
                </c:pt>
                <c:pt idx="268">
                  <c:v>44829</c:v>
                </c:pt>
                <c:pt idx="269">
                  <c:v>44830</c:v>
                </c:pt>
                <c:pt idx="270">
                  <c:v>44831</c:v>
                </c:pt>
                <c:pt idx="271">
                  <c:v>44832</c:v>
                </c:pt>
                <c:pt idx="272">
                  <c:v>44833</c:v>
                </c:pt>
                <c:pt idx="273">
                  <c:v>44834</c:v>
                </c:pt>
                <c:pt idx="274">
                  <c:v>44835</c:v>
                </c:pt>
                <c:pt idx="275">
                  <c:v>44836</c:v>
                </c:pt>
                <c:pt idx="276">
                  <c:v>44837</c:v>
                </c:pt>
                <c:pt idx="277">
                  <c:v>44838</c:v>
                </c:pt>
                <c:pt idx="278">
                  <c:v>44839</c:v>
                </c:pt>
                <c:pt idx="279">
                  <c:v>44840</c:v>
                </c:pt>
                <c:pt idx="280">
                  <c:v>44841</c:v>
                </c:pt>
                <c:pt idx="281">
                  <c:v>44842</c:v>
                </c:pt>
                <c:pt idx="282">
                  <c:v>44843</c:v>
                </c:pt>
                <c:pt idx="283">
                  <c:v>44844</c:v>
                </c:pt>
                <c:pt idx="284">
                  <c:v>44845</c:v>
                </c:pt>
                <c:pt idx="285">
                  <c:v>44846</c:v>
                </c:pt>
                <c:pt idx="286">
                  <c:v>44847</c:v>
                </c:pt>
                <c:pt idx="287">
                  <c:v>44848</c:v>
                </c:pt>
                <c:pt idx="288">
                  <c:v>44849</c:v>
                </c:pt>
                <c:pt idx="289">
                  <c:v>44850</c:v>
                </c:pt>
                <c:pt idx="290">
                  <c:v>44851</c:v>
                </c:pt>
                <c:pt idx="291">
                  <c:v>44852</c:v>
                </c:pt>
                <c:pt idx="292">
                  <c:v>44853</c:v>
                </c:pt>
                <c:pt idx="293">
                  <c:v>44854</c:v>
                </c:pt>
                <c:pt idx="294">
                  <c:v>44855</c:v>
                </c:pt>
                <c:pt idx="295">
                  <c:v>44856</c:v>
                </c:pt>
                <c:pt idx="296">
                  <c:v>44857</c:v>
                </c:pt>
                <c:pt idx="297">
                  <c:v>44858</c:v>
                </c:pt>
                <c:pt idx="298">
                  <c:v>44859</c:v>
                </c:pt>
                <c:pt idx="299">
                  <c:v>44860</c:v>
                </c:pt>
                <c:pt idx="300">
                  <c:v>44861</c:v>
                </c:pt>
                <c:pt idx="301">
                  <c:v>44862</c:v>
                </c:pt>
                <c:pt idx="302">
                  <c:v>44863</c:v>
                </c:pt>
                <c:pt idx="303">
                  <c:v>44864</c:v>
                </c:pt>
                <c:pt idx="304">
                  <c:v>44865</c:v>
                </c:pt>
                <c:pt idx="305">
                  <c:v>44866</c:v>
                </c:pt>
                <c:pt idx="306">
                  <c:v>44867</c:v>
                </c:pt>
                <c:pt idx="307">
                  <c:v>44868</c:v>
                </c:pt>
                <c:pt idx="308">
                  <c:v>44869</c:v>
                </c:pt>
                <c:pt idx="309">
                  <c:v>44870</c:v>
                </c:pt>
                <c:pt idx="310">
                  <c:v>44871</c:v>
                </c:pt>
                <c:pt idx="311">
                  <c:v>44872</c:v>
                </c:pt>
                <c:pt idx="312">
                  <c:v>44873</c:v>
                </c:pt>
                <c:pt idx="313">
                  <c:v>44874</c:v>
                </c:pt>
                <c:pt idx="314">
                  <c:v>44875</c:v>
                </c:pt>
                <c:pt idx="315">
                  <c:v>44876</c:v>
                </c:pt>
                <c:pt idx="316">
                  <c:v>44877</c:v>
                </c:pt>
                <c:pt idx="317">
                  <c:v>44878</c:v>
                </c:pt>
                <c:pt idx="318">
                  <c:v>44879</c:v>
                </c:pt>
                <c:pt idx="319">
                  <c:v>44880</c:v>
                </c:pt>
                <c:pt idx="320">
                  <c:v>44881</c:v>
                </c:pt>
                <c:pt idx="321">
                  <c:v>44882</c:v>
                </c:pt>
                <c:pt idx="322">
                  <c:v>44883</c:v>
                </c:pt>
                <c:pt idx="323">
                  <c:v>44884</c:v>
                </c:pt>
                <c:pt idx="324">
                  <c:v>44885</c:v>
                </c:pt>
                <c:pt idx="325">
                  <c:v>44886</c:v>
                </c:pt>
                <c:pt idx="326">
                  <c:v>44887</c:v>
                </c:pt>
                <c:pt idx="327">
                  <c:v>44888</c:v>
                </c:pt>
                <c:pt idx="328">
                  <c:v>44889</c:v>
                </c:pt>
                <c:pt idx="329">
                  <c:v>44890</c:v>
                </c:pt>
                <c:pt idx="330">
                  <c:v>44891</c:v>
                </c:pt>
                <c:pt idx="331">
                  <c:v>44892</c:v>
                </c:pt>
                <c:pt idx="332">
                  <c:v>44893</c:v>
                </c:pt>
                <c:pt idx="333">
                  <c:v>44894</c:v>
                </c:pt>
                <c:pt idx="334">
                  <c:v>44895</c:v>
                </c:pt>
                <c:pt idx="335">
                  <c:v>44896</c:v>
                </c:pt>
                <c:pt idx="336">
                  <c:v>44897</c:v>
                </c:pt>
                <c:pt idx="337">
                  <c:v>44898</c:v>
                </c:pt>
                <c:pt idx="338">
                  <c:v>44899</c:v>
                </c:pt>
                <c:pt idx="339">
                  <c:v>44900</c:v>
                </c:pt>
                <c:pt idx="340">
                  <c:v>44901</c:v>
                </c:pt>
                <c:pt idx="341">
                  <c:v>44902</c:v>
                </c:pt>
                <c:pt idx="342">
                  <c:v>44903</c:v>
                </c:pt>
                <c:pt idx="343">
                  <c:v>44904</c:v>
                </c:pt>
                <c:pt idx="344">
                  <c:v>44905</c:v>
                </c:pt>
                <c:pt idx="345">
                  <c:v>44906</c:v>
                </c:pt>
                <c:pt idx="346">
                  <c:v>44907</c:v>
                </c:pt>
                <c:pt idx="347">
                  <c:v>44908</c:v>
                </c:pt>
                <c:pt idx="348">
                  <c:v>44909</c:v>
                </c:pt>
                <c:pt idx="349">
                  <c:v>44910</c:v>
                </c:pt>
                <c:pt idx="350">
                  <c:v>44911</c:v>
                </c:pt>
                <c:pt idx="351">
                  <c:v>44912</c:v>
                </c:pt>
                <c:pt idx="352">
                  <c:v>44913</c:v>
                </c:pt>
                <c:pt idx="353">
                  <c:v>44914</c:v>
                </c:pt>
                <c:pt idx="354">
                  <c:v>44915</c:v>
                </c:pt>
                <c:pt idx="355">
                  <c:v>44916</c:v>
                </c:pt>
                <c:pt idx="356">
                  <c:v>44917</c:v>
                </c:pt>
                <c:pt idx="357">
                  <c:v>44918</c:v>
                </c:pt>
                <c:pt idx="358">
                  <c:v>44919</c:v>
                </c:pt>
                <c:pt idx="359">
                  <c:v>44920</c:v>
                </c:pt>
                <c:pt idx="360">
                  <c:v>44921</c:v>
                </c:pt>
                <c:pt idx="361">
                  <c:v>44922</c:v>
                </c:pt>
                <c:pt idx="362">
                  <c:v>44923</c:v>
                </c:pt>
                <c:pt idx="363">
                  <c:v>44924</c:v>
                </c:pt>
                <c:pt idx="364">
                  <c:v>44925</c:v>
                </c:pt>
                <c:pt idx="365">
                  <c:v>44926</c:v>
                </c:pt>
                <c:pt idx="366">
                  <c:v>44927</c:v>
                </c:pt>
                <c:pt idx="367">
                  <c:v>44928</c:v>
                </c:pt>
                <c:pt idx="368">
                  <c:v>44929</c:v>
                </c:pt>
                <c:pt idx="369">
                  <c:v>44930</c:v>
                </c:pt>
                <c:pt idx="370">
                  <c:v>44931</c:v>
                </c:pt>
                <c:pt idx="371">
                  <c:v>44932</c:v>
                </c:pt>
                <c:pt idx="372">
                  <c:v>44933</c:v>
                </c:pt>
                <c:pt idx="373">
                  <c:v>44934</c:v>
                </c:pt>
                <c:pt idx="374">
                  <c:v>44935</c:v>
                </c:pt>
                <c:pt idx="375">
                  <c:v>44936</c:v>
                </c:pt>
                <c:pt idx="376">
                  <c:v>44937</c:v>
                </c:pt>
                <c:pt idx="377">
                  <c:v>44938</c:v>
                </c:pt>
                <c:pt idx="378">
                  <c:v>44939</c:v>
                </c:pt>
                <c:pt idx="379">
                  <c:v>44940</c:v>
                </c:pt>
                <c:pt idx="380">
                  <c:v>44941</c:v>
                </c:pt>
                <c:pt idx="381">
                  <c:v>44942</c:v>
                </c:pt>
                <c:pt idx="382">
                  <c:v>44943</c:v>
                </c:pt>
                <c:pt idx="383">
                  <c:v>44944</c:v>
                </c:pt>
                <c:pt idx="384">
                  <c:v>44945</c:v>
                </c:pt>
                <c:pt idx="385">
                  <c:v>44946</c:v>
                </c:pt>
                <c:pt idx="386">
                  <c:v>44947</c:v>
                </c:pt>
                <c:pt idx="387">
                  <c:v>44948</c:v>
                </c:pt>
                <c:pt idx="388">
                  <c:v>44949</c:v>
                </c:pt>
                <c:pt idx="389">
                  <c:v>44950</c:v>
                </c:pt>
                <c:pt idx="390">
                  <c:v>44951</c:v>
                </c:pt>
                <c:pt idx="391">
                  <c:v>44952</c:v>
                </c:pt>
                <c:pt idx="392">
                  <c:v>44953</c:v>
                </c:pt>
                <c:pt idx="393">
                  <c:v>44954</c:v>
                </c:pt>
                <c:pt idx="394">
                  <c:v>44955</c:v>
                </c:pt>
                <c:pt idx="395">
                  <c:v>44956</c:v>
                </c:pt>
                <c:pt idx="396">
                  <c:v>44957</c:v>
                </c:pt>
                <c:pt idx="397">
                  <c:v>44958</c:v>
                </c:pt>
                <c:pt idx="398">
                  <c:v>44959</c:v>
                </c:pt>
                <c:pt idx="399">
                  <c:v>44960</c:v>
                </c:pt>
                <c:pt idx="400">
                  <c:v>44961</c:v>
                </c:pt>
                <c:pt idx="401">
                  <c:v>44962</c:v>
                </c:pt>
                <c:pt idx="402">
                  <c:v>44963</c:v>
                </c:pt>
                <c:pt idx="403">
                  <c:v>44964</c:v>
                </c:pt>
                <c:pt idx="404">
                  <c:v>44965</c:v>
                </c:pt>
                <c:pt idx="405">
                  <c:v>44966</c:v>
                </c:pt>
                <c:pt idx="406">
                  <c:v>44967</c:v>
                </c:pt>
                <c:pt idx="407">
                  <c:v>44968</c:v>
                </c:pt>
                <c:pt idx="408">
                  <c:v>44969</c:v>
                </c:pt>
                <c:pt idx="409">
                  <c:v>44970</c:v>
                </c:pt>
                <c:pt idx="410">
                  <c:v>44971</c:v>
                </c:pt>
                <c:pt idx="411">
                  <c:v>44972</c:v>
                </c:pt>
                <c:pt idx="412">
                  <c:v>44973</c:v>
                </c:pt>
                <c:pt idx="413">
                  <c:v>44974</c:v>
                </c:pt>
                <c:pt idx="414">
                  <c:v>44975</c:v>
                </c:pt>
                <c:pt idx="415">
                  <c:v>44976</c:v>
                </c:pt>
                <c:pt idx="416">
                  <c:v>44977</c:v>
                </c:pt>
                <c:pt idx="417">
                  <c:v>44978</c:v>
                </c:pt>
                <c:pt idx="418">
                  <c:v>44979</c:v>
                </c:pt>
                <c:pt idx="419">
                  <c:v>44980</c:v>
                </c:pt>
                <c:pt idx="420">
                  <c:v>44981</c:v>
                </c:pt>
                <c:pt idx="421">
                  <c:v>44982</c:v>
                </c:pt>
                <c:pt idx="422">
                  <c:v>44983</c:v>
                </c:pt>
                <c:pt idx="423">
                  <c:v>44984</c:v>
                </c:pt>
                <c:pt idx="424">
                  <c:v>44985</c:v>
                </c:pt>
                <c:pt idx="425">
                  <c:v>44986</c:v>
                </c:pt>
                <c:pt idx="426">
                  <c:v>44987</c:v>
                </c:pt>
                <c:pt idx="427">
                  <c:v>44988</c:v>
                </c:pt>
                <c:pt idx="428">
                  <c:v>44989</c:v>
                </c:pt>
                <c:pt idx="429">
                  <c:v>44990</c:v>
                </c:pt>
                <c:pt idx="430">
                  <c:v>44991</c:v>
                </c:pt>
                <c:pt idx="431">
                  <c:v>44992</c:v>
                </c:pt>
                <c:pt idx="432">
                  <c:v>44993</c:v>
                </c:pt>
                <c:pt idx="433">
                  <c:v>44994</c:v>
                </c:pt>
                <c:pt idx="434">
                  <c:v>44995</c:v>
                </c:pt>
                <c:pt idx="435">
                  <c:v>44996</c:v>
                </c:pt>
                <c:pt idx="436">
                  <c:v>44997</c:v>
                </c:pt>
                <c:pt idx="437">
                  <c:v>44998</c:v>
                </c:pt>
                <c:pt idx="438">
                  <c:v>44999</c:v>
                </c:pt>
                <c:pt idx="439">
                  <c:v>45000</c:v>
                </c:pt>
                <c:pt idx="440">
                  <c:v>45001</c:v>
                </c:pt>
                <c:pt idx="441">
                  <c:v>45002</c:v>
                </c:pt>
                <c:pt idx="442">
                  <c:v>45003</c:v>
                </c:pt>
                <c:pt idx="443">
                  <c:v>45004</c:v>
                </c:pt>
                <c:pt idx="444">
                  <c:v>45005</c:v>
                </c:pt>
                <c:pt idx="445">
                  <c:v>45006</c:v>
                </c:pt>
                <c:pt idx="446">
                  <c:v>45007</c:v>
                </c:pt>
                <c:pt idx="447">
                  <c:v>45008</c:v>
                </c:pt>
                <c:pt idx="448">
                  <c:v>45009</c:v>
                </c:pt>
                <c:pt idx="449">
                  <c:v>45010</c:v>
                </c:pt>
                <c:pt idx="450">
                  <c:v>45011</c:v>
                </c:pt>
                <c:pt idx="451">
                  <c:v>45012</c:v>
                </c:pt>
                <c:pt idx="452">
                  <c:v>45013</c:v>
                </c:pt>
                <c:pt idx="453">
                  <c:v>45014</c:v>
                </c:pt>
                <c:pt idx="454">
                  <c:v>45015</c:v>
                </c:pt>
                <c:pt idx="455">
                  <c:v>45016</c:v>
                </c:pt>
                <c:pt idx="456">
                  <c:v>45017</c:v>
                </c:pt>
                <c:pt idx="457">
                  <c:v>45018</c:v>
                </c:pt>
                <c:pt idx="458">
                  <c:v>45019</c:v>
                </c:pt>
                <c:pt idx="459">
                  <c:v>45020</c:v>
                </c:pt>
                <c:pt idx="460">
                  <c:v>45021</c:v>
                </c:pt>
                <c:pt idx="461">
                  <c:v>45022</c:v>
                </c:pt>
                <c:pt idx="462">
                  <c:v>45023</c:v>
                </c:pt>
                <c:pt idx="463">
                  <c:v>45024</c:v>
                </c:pt>
                <c:pt idx="464">
                  <c:v>45025</c:v>
                </c:pt>
                <c:pt idx="465">
                  <c:v>45026</c:v>
                </c:pt>
                <c:pt idx="466">
                  <c:v>45027</c:v>
                </c:pt>
                <c:pt idx="467">
                  <c:v>45028</c:v>
                </c:pt>
                <c:pt idx="468">
                  <c:v>45029</c:v>
                </c:pt>
                <c:pt idx="469">
                  <c:v>45030</c:v>
                </c:pt>
                <c:pt idx="470">
                  <c:v>45031</c:v>
                </c:pt>
                <c:pt idx="471">
                  <c:v>45032</c:v>
                </c:pt>
                <c:pt idx="472">
                  <c:v>45033</c:v>
                </c:pt>
                <c:pt idx="473">
                  <c:v>45034</c:v>
                </c:pt>
                <c:pt idx="474">
                  <c:v>45035</c:v>
                </c:pt>
                <c:pt idx="475">
                  <c:v>45036</c:v>
                </c:pt>
                <c:pt idx="476">
                  <c:v>45037</c:v>
                </c:pt>
                <c:pt idx="477">
                  <c:v>45038</c:v>
                </c:pt>
                <c:pt idx="478">
                  <c:v>45039</c:v>
                </c:pt>
                <c:pt idx="479">
                  <c:v>45040</c:v>
                </c:pt>
                <c:pt idx="480">
                  <c:v>45041</c:v>
                </c:pt>
                <c:pt idx="481">
                  <c:v>45042</c:v>
                </c:pt>
                <c:pt idx="482">
                  <c:v>45043</c:v>
                </c:pt>
                <c:pt idx="483">
                  <c:v>45044</c:v>
                </c:pt>
                <c:pt idx="484">
                  <c:v>45045</c:v>
                </c:pt>
                <c:pt idx="485">
                  <c:v>45046</c:v>
                </c:pt>
                <c:pt idx="486">
                  <c:v>45047</c:v>
                </c:pt>
                <c:pt idx="487">
                  <c:v>45048</c:v>
                </c:pt>
                <c:pt idx="488">
                  <c:v>45049</c:v>
                </c:pt>
                <c:pt idx="489">
                  <c:v>45050</c:v>
                </c:pt>
                <c:pt idx="490">
                  <c:v>45051</c:v>
                </c:pt>
                <c:pt idx="491">
                  <c:v>45052</c:v>
                </c:pt>
                <c:pt idx="492">
                  <c:v>45053</c:v>
                </c:pt>
                <c:pt idx="493">
                  <c:v>45054</c:v>
                </c:pt>
                <c:pt idx="494">
                  <c:v>45055</c:v>
                </c:pt>
                <c:pt idx="495">
                  <c:v>45056</c:v>
                </c:pt>
                <c:pt idx="496">
                  <c:v>45057</c:v>
                </c:pt>
                <c:pt idx="497">
                  <c:v>45058</c:v>
                </c:pt>
                <c:pt idx="498">
                  <c:v>45059</c:v>
                </c:pt>
                <c:pt idx="499">
                  <c:v>45060</c:v>
                </c:pt>
                <c:pt idx="500">
                  <c:v>45061</c:v>
                </c:pt>
                <c:pt idx="501">
                  <c:v>45062</c:v>
                </c:pt>
                <c:pt idx="502">
                  <c:v>45063</c:v>
                </c:pt>
                <c:pt idx="503">
                  <c:v>45064</c:v>
                </c:pt>
                <c:pt idx="504">
                  <c:v>45065</c:v>
                </c:pt>
                <c:pt idx="505">
                  <c:v>45066</c:v>
                </c:pt>
                <c:pt idx="506">
                  <c:v>45067</c:v>
                </c:pt>
                <c:pt idx="507">
                  <c:v>45068</c:v>
                </c:pt>
                <c:pt idx="508">
                  <c:v>45069</c:v>
                </c:pt>
                <c:pt idx="509">
                  <c:v>45070</c:v>
                </c:pt>
                <c:pt idx="510">
                  <c:v>45071</c:v>
                </c:pt>
                <c:pt idx="511">
                  <c:v>45072</c:v>
                </c:pt>
                <c:pt idx="512">
                  <c:v>45073</c:v>
                </c:pt>
                <c:pt idx="513">
                  <c:v>45074</c:v>
                </c:pt>
                <c:pt idx="514">
                  <c:v>45075</c:v>
                </c:pt>
                <c:pt idx="515">
                  <c:v>45076</c:v>
                </c:pt>
                <c:pt idx="516">
                  <c:v>45077</c:v>
                </c:pt>
                <c:pt idx="517">
                  <c:v>45078</c:v>
                </c:pt>
                <c:pt idx="518">
                  <c:v>45079</c:v>
                </c:pt>
                <c:pt idx="519">
                  <c:v>45080</c:v>
                </c:pt>
                <c:pt idx="520">
                  <c:v>45081</c:v>
                </c:pt>
                <c:pt idx="521">
                  <c:v>45082</c:v>
                </c:pt>
                <c:pt idx="522">
                  <c:v>45083</c:v>
                </c:pt>
                <c:pt idx="523">
                  <c:v>45084</c:v>
                </c:pt>
                <c:pt idx="524">
                  <c:v>45085</c:v>
                </c:pt>
                <c:pt idx="525">
                  <c:v>45086</c:v>
                </c:pt>
                <c:pt idx="526">
                  <c:v>45087</c:v>
                </c:pt>
                <c:pt idx="527">
                  <c:v>45088</c:v>
                </c:pt>
                <c:pt idx="528">
                  <c:v>45089</c:v>
                </c:pt>
                <c:pt idx="529">
                  <c:v>45090</c:v>
                </c:pt>
                <c:pt idx="530">
                  <c:v>45091</c:v>
                </c:pt>
                <c:pt idx="531">
                  <c:v>45092</c:v>
                </c:pt>
                <c:pt idx="532">
                  <c:v>45093</c:v>
                </c:pt>
                <c:pt idx="533">
                  <c:v>45094</c:v>
                </c:pt>
                <c:pt idx="534">
                  <c:v>45095</c:v>
                </c:pt>
                <c:pt idx="535">
                  <c:v>45096</c:v>
                </c:pt>
                <c:pt idx="536">
                  <c:v>45097</c:v>
                </c:pt>
                <c:pt idx="537">
                  <c:v>45098</c:v>
                </c:pt>
                <c:pt idx="538">
                  <c:v>45099</c:v>
                </c:pt>
                <c:pt idx="539">
                  <c:v>45100</c:v>
                </c:pt>
                <c:pt idx="540">
                  <c:v>45101</c:v>
                </c:pt>
                <c:pt idx="541">
                  <c:v>45102</c:v>
                </c:pt>
                <c:pt idx="542">
                  <c:v>45103</c:v>
                </c:pt>
                <c:pt idx="543">
                  <c:v>45104</c:v>
                </c:pt>
                <c:pt idx="544">
                  <c:v>45105</c:v>
                </c:pt>
                <c:pt idx="545">
                  <c:v>45106</c:v>
                </c:pt>
                <c:pt idx="546">
                  <c:v>45107</c:v>
                </c:pt>
                <c:pt idx="547">
                  <c:v>45108</c:v>
                </c:pt>
                <c:pt idx="548">
                  <c:v>45109</c:v>
                </c:pt>
                <c:pt idx="549">
                  <c:v>45110</c:v>
                </c:pt>
                <c:pt idx="550">
                  <c:v>45111</c:v>
                </c:pt>
                <c:pt idx="551">
                  <c:v>45112</c:v>
                </c:pt>
                <c:pt idx="552">
                  <c:v>45113</c:v>
                </c:pt>
                <c:pt idx="553">
                  <c:v>45114</c:v>
                </c:pt>
                <c:pt idx="554">
                  <c:v>45115</c:v>
                </c:pt>
                <c:pt idx="555">
                  <c:v>45116</c:v>
                </c:pt>
                <c:pt idx="556">
                  <c:v>45117</c:v>
                </c:pt>
                <c:pt idx="557">
                  <c:v>45118</c:v>
                </c:pt>
                <c:pt idx="558">
                  <c:v>45119</c:v>
                </c:pt>
                <c:pt idx="559">
                  <c:v>45120</c:v>
                </c:pt>
                <c:pt idx="560">
                  <c:v>45121</c:v>
                </c:pt>
                <c:pt idx="561">
                  <c:v>45122</c:v>
                </c:pt>
                <c:pt idx="562">
                  <c:v>45123</c:v>
                </c:pt>
                <c:pt idx="563">
                  <c:v>45124</c:v>
                </c:pt>
                <c:pt idx="564">
                  <c:v>45125</c:v>
                </c:pt>
                <c:pt idx="565">
                  <c:v>45126</c:v>
                </c:pt>
                <c:pt idx="566">
                  <c:v>45127</c:v>
                </c:pt>
                <c:pt idx="567">
                  <c:v>45128</c:v>
                </c:pt>
                <c:pt idx="568">
                  <c:v>45129</c:v>
                </c:pt>
                <c:pt idx="569">
                  <c:v>45130</c:v>
                </c:pt>
                <c:pt idx="570">
                  <c:v>45131</c:v>
                </c:pt>
                <c:pt idx="571">
                  <c:v>45132</c:v>
                </c:pt>
                <c:pt idx="572">
                  <c:v>45133</c:v>
                </c:pt>
                <c:pt idx="573">
                  <c:v>45134</c:v>
                </c:pt>
                <c:pt idx="574">
                  <c:v>45135</c:v>
                </c:pt>
                <c:pt idx="575">
                  <c:v>45136</c:v>
                </c:pt>
                <c:pt idx="576">
                  <c:v>45137</c:v>
                </c:pt>
                <c:pt idx="577">
                  <c:v>45138</c:v>
                </c:pt>
                <c:pt idx="578">
                  <c:v>45139</c:v>
                </c:pt>
                <c:pt idx="579">
                  <c:v>45140</c:v>
                </c:pt>
                <c:pt idx="580">
                  <c:v>45141</c:v>
                </c:pt>
                <c:pt idx="581">
                  <c:v>45142</c:v>
                </c:pt>
                <c:pt idx="582">
                  <c:v>45143</c:v>
                </c:pt>
                <c:pt idx="583">
                  <c:v>45144</c:v>
                </c:pt>
                <c:pt idx="584">
                  <c:v>45145</c:v>
                </c:pt>
                <c:pt idx="585">
                  <c:v>45146</c:v>
                </c:pt>
                <c:pt idx="586">
                  <c:v>45147</c:v>
                </c:pt>
                <c:pt idx="587">
                  <c:v>45148</c:v>
                </c:pt>
                <c:pt idx="588">
                  <c:v>45149</c:v>
                </c:pt>
                <c:pt idx="589">
                  <c:v>45150</c:v>
                </c:pt>
                <c:pt idx="590">
                  <c:v>45151</c:v>
                </c:pt>
                <c:pt idx="591">
                  <c:v>45152</c:v>
                </c:pt>
                <c:pt idx="592">
                  <c:v>45153</c:v>
                </c:pt>
                <c:pt idx="593">
                  <c:v>45154</c:v>
                </c:pt>
                <c:pt idx="594">
                  <c:v>45155</c:v>
                </c:pt>
                <c:pt idx="595">
                  <c:v>45156</c:v>
                </c:pt>
                <c:pt idx="596">
                  <c:v>45157</c:v>
                </c:pt>
                <c:pt idx="597">
                  <c:v>45158</c:v>
                </c:pt>
                <c:pt idx="598">
                  <c:v>45159</c:v>
                </c:pt>
                <c:pt idx="599">
                  <c:v>45160</c:v>
                </c:pt>
                <c:pt idx="600">
                  <c:v>45161</c:v>
                </c:pt>
                <c:pt idx="601">
                  <c:v>45162</c:v>
                </c:pt>
                <c:pt idx="602">
                  <c:v>45163</c:v>
                </c:pt>
                <c:pt idx="603">
                  <c:v>45164</c:v>
                </c:pt>
                <c:pt idx="604">
                  <c:v>45165</c:v>
                </c:pt>
                <c:pt idx="605">
                  <c:v>45166</c:v>
                </c:pt>
                <c:pt idx="606">
                  <c:v>45167</c:v>
                </c:pt>
                <c:pt idx="607">
                  <c:v>45168</c:v>
                </c:pt>
                <c:pt idx="608">
                  <c:v>45169</c:v>
                </c:pt>
                <c:pt idx="609">
                  <c:v>45170</c:v>
                </c:pt>
                <c:pt idx="610">
                  <c:v>45171</c:v>
                </c:pt>
                <c:pt idx="611">
                  <c:v>45172</c:v>
                </c:pt>
                <c:pt idx="612">
                  <c:v>45173</c:v>
                </c:pt>
                <c:pt idx="613">
                  <c:v>45174</c:v>
                </c:pt>
                <c:pt idx="614">
                  <c:v>45175</c:v>
                </c:pt>
                <c:pt idx="615">
                  <c:v>45176</c:v>
                </c:pt>
                <c:pt idx="616">
                  <c:v>45177</c:v>
                </c:pt>
                <c:pt idx="617">
                  <c:v>45178</c:v>
                </c:pt>
                <c:pt idx="618">
                  <c:v>45179</c:v>
                </c:pt>
                <c:pt idx="619">
                  <c:v>45180</c:v>
                </c:pt>
                <c:pt idx="620">
                  <c:v>45181</c:v>
                </c:pt>
                <c:pt idx="621">
                  <c:v>45182</c:v>
                </c:pt>
                <c:pt idx="622">
                  <c:v>45183</c:v>
                </c:pt>
                <c:pt idx="623">
                  <c:v>45184</c:v>
                </c:pt>
                <c:pt idx="624">
                  <c:v>45185</c:v>
                </c:pt>
                <c:pt idx="625">
                  <c:v>45186</c:v>
                </c:pt>
                <c:pt idx="626">
                  <c:v>45187</c:v>
                </c:pt>
                <c:pt idx="627">
                  <c:v>45188</c:v>
                </c:pt>
                <c:pt idx="628">
                  <c:v>45189</c:v>
                </c:pt>
                <c:pt idx="629">
                  <c:v>45190</c:v>
                </c:pt>
                <c:pt idx="630">
                  <c:v>45191</c:v>
                </c:pt>
                <c:pt idx="631">
                  <c:v>45192</c:v>
                </c:pt>
                <c:pt idx="632">
                  <c:v>45193</c:v>
                </c:pt>
                <c:pt idx="633">
                  <c:v>45194</c:v>
                </c:pt>
                <c:pt idx="634">
                  <c:v>45195</c:v>
                </c:pt>
                <c:pt idx="635">
                  <c:v>45196</c:v>
                </c:pt>
                <c:pt idx="636">
                  <c:v>45197</c:v>
                </c:pt>
                <c:pt idx="637">
                  <c:v>45198</c:v>
                </c:pt>
                <c:pt idx="638">
                  <c:v>45199</c:v>
                </c:pt>
                <c:pt idx="639">
                  <c:v>45200</c:v>
                </c:pt>
                <c:pt idx="640">
                  <c:v>45201</c:v>
                </c:pt>
                <c:pt idx="641">
                  <c:v>45202</c:v>
                </c:pt>
                <c:pt idx="642">
                  <c:v>45203</c:v>
                </c:pt>
                <c:pt idx="643">
                  <c:v>45204</c:v>
                </c:pt>
                <c:pt idx="644">
                  <c:v>45205</c:v>
                </c:pt>
                <c:pt idx="645">
                  <c:v>45206</c:v>
                </c:pt>
                <c:pt idx="646">
                  <c:v>45207</c:v>
                </c:pt>
                <c:pt idx="647">
                  <c:v>45208</c:v>
                </c:pt>
                <c:pt idx="648">
                  <c:v>45209</c:v>
                </c:pt>
                <c:pt idx="649">
                  <c:v>45210</c:v>
                </c:pt>
                <c:pt idx="650">
                  <c:v>45211</c:v>
                </c:pt>
                <c:pt idx="651">
                  <c:v>45212</c:v>
                </c:pt>
                <c:pt idx="652">
                  <c:v>45213</c:v>
                </c:pt>
                <c:pt idx="653">
                  <c:v>45214</c:v>
                </c:pt>
                <c:pt idx="654">
                  <c:v>45215</c:v>
                </c:pt>
                <c:pt idx="655">
                  <c:v>45216</c:v>
                </c:pt>
                <c:pt idx="656">
                  <c:v>45217</c:v>
                </c:pt>
                <c:pt idx="657">
                  <c:v>45218</c:v>
                </c:pt>
                <c:pt idx="658">
                  <c:v>45219</c:v>
                </c:pt>
                <c:pt idx="659">
                  <c:v>45220</c:v>
                </c:pt>
                <c:pt idx="660">
                  <c:v>45221</c:v>
                </c:pt>
                <c:pt idx="661">
                  <c:v>45222</c:v>
                </c:pt>
                <c:pt idx="662">
                  <c:v>45223</c:v>
                </c:pt>
                <c:pt idx="663">
                  <c:v>45224</c:v>
                </c:pt>
                <c:pt idx="664">
                  <c:v>45225</c:v>
                </c:pt>
                <c:pt idx="665">
                  <c:v>45226</c:v>
                </c:pt>
                <c:pt idx="666">
                  <c:v>45227</c:v>
                </c:pt>
                <c:pt idx="667">
                  <c:v>45228</c:v>
                </c:pt>
                <c:pt idx="668">
                  <c:v>45229</c:v>
                </c:pt>
                <c:pt idx="669">
                  <c:v>45230</c:v>
                </c:pt>
                <c:pt idx="670">
                  <c:v>45231</c:v>
                </c:pt>
                <c:pt idx="671">
                  <c:v>45232</c:v>
                </c:pt>
                <c:pt idx="672">
                  <c:v>45233</c:v>
                </c:pt>
                <c:pt idx="673">
                  <c:v>45234</c:v>
                </c:pt>
                <c:pt idx="674">
                  <c:v>45235</c:v>
                </c:pt>
                <c:pt idx="675">
                  <c:v>45236</c:v>
                </c:pt>
                <c:pt idx="676">
                  <c:v>45237</c:v>
                </c:pt>
                <c:pt idx="677">
                  <c:v>45238</c:v>
                </c:pt>
                <c:pt idx="678">
                  <c:v>45239</c:v>
                </c:pt>
                <c:pt idx="679">
                  <c:v>45240</c:v>
                </c:pt>
                <c:pt idx="680">
                  <c:v>45241</c:v>
                </c:pt>
                <c:pt idx="681">
                  <c:v>45242</c:v>
                </c:pt>
                <c:pt idx="682">
                  <c:v>45243</c:v>
                </c:pt>
                <c:pt idx="683">
                  <c:v>45244</c:v>
                </c:pt>
                <c:pt idx="684">
                  <c:v>45245</c:v>
                </c:pt>
                <c:pt idx="685">
                  <c:v>45246</c:v>
                </c:pt>
                <c:pt idx="686">
                  <c:v>45247</c:v>
                </c:pt>
                <c:pt idx="687">
                  <c:v>45248</c:v>
                </c:pt>
                <c:pt idx="688">
                  <c:v>45249</c:v>
                </c:pt>
                <c:pt idx="689">
                  <c:v>45250</c:v>
                </c:pt>
                <c:pt idx="690">
                  <c:v>45251</c:v>
                </c:pt>
                <c:pt idx="691">
                  <c:v>45252</c:v>
                </c:pt>
                <c:pt idx="692">
                  <c:v>45253</c:v>
                </c:pt>
                <c:pt idx="693">
                  <c:v>45254</c:v>
                </c:pt>
                <c:pt idx="694">
                  <c:v>45255</c:v>
                </c:pt>
                <c:pt idx="695">
                  <c:v>45256</c:v>
                </c:pt>
                <c:pt idx="696">
                  <c:v>45257</c:v>
                </c:pt>
                <c:pt idx="697">
                  <c:v>45258</c:v>
                </c:pt>
                <c:pt idx="698">
                  <c:v>45259</c:v>
                </c:pt>
                <c:pt idx="699">
                  <c:v>45260</c:v>
                </c:pt>
                <c:pt idx="700">
                  <c:v>45261</c:v>
                </c:pt>
                <c:pt idx="701">
                  <c:v>45262</c:v>
                </c:pt>
                <c:pt idx="702">
                  <c:v>45263</c:v>
                </c:pt>
                <c:pt idx="703">
                  <c:v>45264</c:v>
                </c:pt>
                <c:pt idx="704">
                  <c:v>45265</c:v>
                </c:pt>
                <c:pt idx="705">
                  <c:v>45266</c:v>
                </c:pt>
                <c:pt idx="706">
                  <c:v>45267</c:v>
                </c:pt>
                <c:pt idx="707">
                  <c:v>45268</c:v>
                </c:pt>
                <c:pt idx="708">
                  <c:v>45269</c:v>
                </c:pt>
                <c:pt idx="709">
                  <c:v>45270</c:v>
                </c:pt>
                <c:pt idx="710">
                  <c:v>45271</c:v>
                </c:pt>
                <c:pt idx="711">
                  <c:v>45272</c:v>
                </c:pt>
                <c:pt idx="712">
                  <c:v>45273</c:v>
                </c:pt>
                <c:pt idx="713">
                  <c:v>45274</c:v>
                </c:pt>
                <c:pt idx="714">
                  <c:v>45275</c:v>
                </c:pt>
                <c:pt idx="715">
                  <c:v>45276</c:v>
                </c:pt>
                <c:pt idx="716">
                  <c:v>45277</c:v>
                </c:pt>
                <c:pt idx="717">
                  <c:v>45278</c:v>
                </c:pt>
                <c:pt idx="718">
                  <c:v>45279</c:v>
                </c:pt>
                <c:pt idx="719">
                  <c:v>45280</c:v>
                </c:pt>
                <c:pt idx="720">
                  <c:v>45281</c:v>
                </c:pt>
                <c:pt idx="721">
                  <c:v>45282</c:v>
                </c:pt>
                <c:pt idx="722">
                  <c:v>45283</c:v>
                </c:pt>
                <c:pt idx="723">
                  <c:v>45284</c:v>
                </c:pt>
                <c:pt idx="724">
                  <c:v>45285</c:v>
                </c:pt>
                <c:pt idx="725">
                  <c:v>45286</c:v>
                </c:pt>
                <c:pt idx="726">
                  <c:v>45287</c:v>
                </c:pt>
                <c:pt idx="727">
                  <c:v>45288</c:v>
                </c:pt>
                <c:pt idx="728">
                  <c:v>45289</c:v>
                </c:pt>
                <c:pt idx="729">
                  <c:v>45290</c:v>
                </c:pt>
                <c:pt idx="730">
                  <c:v>45291</c:v>
                </c:pt>
                <c:pt idx="731">
                  <c:v>45292</c:v>
                </c:pt>
                <c:pt idx="732">
                  <c:v>45293</c:v>
                </c:pt>
                <c:pt idx="733">
                  <c:v>45294</c:v>
                </c:pt>
                <c:pt idx="734">
                  <c:v>45295</c:v>
                </c:pt>
                <c:pt idx="735">
                  <c:v>45296</c:v>
                </c:pt>
                <c:pt idx="736">
                  <c:v>45297</c:v>
                </c:pt>
                <c:pt idx="737">
                  <c:v>45298</c:v>
                </c:pt>
                <c:pt idx="738">
                  <c:v>45299</c:v>
                </c:pt>
                <c:pt idx="739">
                  <c:v>45300</c:v>
                </c:pt>
                <c:pt idx="740">
                  <c:v>45301</c:v>
                </c:pt>
                <c:pt idx="741">
                  <c:v>45302</c:v>
                </c:pt>
                <c:pt idx="742">
                  <c:v>45303</c:v>
                </c:pt>
                <c:pt idx="743">
                  <c:v>45304</c:v>
                </c:pt>
                <c:pt idx="744">
                  <c:v>45305</c:v>
                </c:pt>
                <c:pt idx="745">
                  <c:v>45306</c:v>
                </c:pt>
                <c:pt idx="746">
                  <c:v>45307</c:v>
                </c:pt>
                <c:pt idx="747">
                  <c:v>45308</c:v>
                </c:pt>
                <c:pt idx="748">
                  <c:v>45309</c:v>
                </c:pt>
                <c:pt idx="749">
                  <c:v>45310</c:v>
                </c:pt>
                <c:pt idx="750">
                  <c:v>45311</c:v>
                </c:pt>
                <c:pt idx="751">
                  <c:v>45312</c:v>
                </c:pt>
                <c:pt idx="752">
                  <c:v>45313</c:v>
                </c:pt>
                <c:pt idx="753">
                  <c:v>45314</c:v>
                </c:pt>
                <c:pt idx="754">
                  <c:v>45315</c:v>
                </c:pt>
                <c:pt idx="755">
                  <c:v>45316</c:v>
                </c:pt>
                <c:pt idx="756">
                  <c:v>45317</c:v>
                </c:pt>
                <c:pt idx="757">
                  <c:v>45318</c:v>
                </c:pt>
                <c:pt idx="758">
                  <c:v>45319</c:v>
                </c:pt>
                <c:pt idx="759">
                  <c:v>45320</c:v>
                </c:pt>
                <c:pt idx="760">
                  <c:v>45321</c:v>
                </c:pt>
                <c:pt idx="761">
                  <c:v>45322</c:v>
                </c:pt>
                <c:pt idx="762">
                  <c:v>45323</c:v>
                </c:pt>
                <c:pt idx="763">
                  <c:v>45324</c:v>
                </c:pt>
                <c:pt idx="764">
                  <c:v>45325</c:v>
                </c:pt>
                <c:pt idx="765">
                  <c:v>45326</c:v>
                </c:pt>
                <c:pt idx="766">
                  <c:v>45327</c:v>
                </c:pt>
                <c:pt idx="767">
                  <c:v>45328</c:v>
                </c:pt>
                <c:pt idx="768">
                  <c:v>45329</c:v>
                </c:pt>
                <c:pt idx="769">
                  <c:v>45330</c:v>
                </c:pt>
                <c:pt idx="770">
                  <c:v>45331</c:v>
                </c:pt>
                <c:pt idx="771">
                  <c:v>45332</c:v>
                </c:pt>
                <c:pt idx="772">
                  <c:v>45333</c:v>
                </c:pt>
                <c:pt idx="773">
                  <c:v>45334</c:v>
                </c:pt>
                <c:pt idx="774">
                  <c:v>45335</c:v>
                </c:pt>
                <c:pt idx="775">
                  <c:v>45336</c:v>
                </c:pt>
                <c:pt idx="776">
                  <c:v>45337</c:v>
                </c:pt>
                <c:pt idx="777">
                  <c:v>45338</c:v>
                </c:pt>
                <c:pt idx="778">
                  <c:v>45339</c:v>
                </c:pt>
                <c:pt idx="779">
                  <c:v>45340</c:v>
                </c:pt>
                <c:pt idx="780">
                  <c:v>45341</c:v>
                </c:pt>
                <c:pt idx="781">
                  <c:v>45342</c:v>
                </c:pt>
                <c:pt idx="782">
                  <c:v>45343</c:v>
                </c:pt>
                <c:pt idx="783">
                  <c:v>45344</c:v>
                </c:pt>
                <c:pt idx="784">
                  <c:v>45345</c:v>
                </c:pt>
                <c:pt idx="785">
                  <c:v>45346</c:v>
                </c:pt>
                <c:pt idx="786">
                  <c:v>45347</c:v>
                </c:pt>
                <c:pt idx="787">
                  <c:v>45348</c:v>
                </c:pt>
                <c:pt idx="788">
                  <c:v>45349</c:v>
                </c:pt>
                <c:pt idx="789">
                  <c:v>45350</c:v>
                </c:pt>
                <c:pt idx="790">
                  <c:v>45351</c:v>
                </c:pt>
                <c:pt idx="791">
                  <c:v>45352</c:v>
                </c:pt>
                <c:pt idx="792">
                  <c:v>45353</c:v>
                </c:pt>
                <c:pt idx="793">
                  <c:v>45354</c:v>
                </c:pt>
                <c:pt idx="794">
                  <c:v>45355</c:v>
                </c:pt>
                <c:pt idx="795">
                  <c:v>45356</c:v>
                </c:pt>
                <c:pt idx="796">
                  <c:v>45357</c:v>
                </c:pt>
                <c:pt idx="797">
                  <c:v>45358</c:v>
                </c:pt>
                <c:pt idx="798">
                  <c:v>45359</c:v>
                </c:pt>
                <c:pt idx="799">
                  <c:v>45360</c:v>
                </c:pt>
                <c:pt idx="800">
                  <c:v>45361</c:v>
                </c:pt>
                <c:pt idx="801">
                  <c:v>45362</c:v>
                </c:pt>
                <c:pt idx="802">
                  <c:v>45363</c:v>
                </c:pt>
                <c:pt idx="803">
                  <c:v>45364</c:v>
                </c:pt>
                <c:pt idx="804">
                  <c:v>45365</c:v>
                </c:pt>
                <c:pt idx="805">
                  <c:v>45366</c:v>
                </c:pt>
                <c:pt idx="806">
                  <c:v>45367</c:v>
                </c:pt>
                <c:pt idx="807">
                  <c:v>45368</c:v>
                </c:pt>
                <c:pt idx="808">
                  <c:v>45369</c:v>
                </c:pt>
                <c:pt idx="809">
                  <c:v>45370</c:v>
                </c:pt>
                <c:pt idx="810">
                  <c:v>45371</c:v>
                </c:pt>
                <c:pt idx="811">
                  <c:v>45372</c:v>
                </c:pt>
                <c:pt idx="812">
                  <c:v>45373</c:v>
                </c:pt>
                <c:pt idx="813">
                  <c:v>45374</c:v>
                </c:pt>
                <c:pt idx="814">
                  <c:v>45375</c:v>
                </c:pt>
                <c:pt idx="815">
                  <c:v>45376</c:v>
                </c:pt>
                <c:pt idx="816">
                  <c:v>45377</c:v>
                </c:pt>
                <c:pt idx="817">
                  <c:v>45378</c:v>
                </c:pt>
                <c:pt idx="818">
                  <c:v>45379</c:v>
                </c:pt>
                <c:pt idx="819">
                  <c:v>45380</c:v>
                </c:pt>
                <c:pt idx="820">
                  <c:v>45381</c:v>
                </c:pt>
                <c:pt idx="821">
                  <c:v>45382</c:v>
                </c:pt>
              </c:numCache>
            </c:numRef>
          </c:cat>
          <c:val>
            <c:numRef>
              <c:f>Sheet1!$C$2:$C$823</c:f>
              <c:numCache>
                <c:formatCode>#,##0.0</c:formatCode>
                <c:ptCount val="822"/>
                <c:pt idx="0">
                  <c:v>100</c:v>
                </c:pt>
                <c:pt idx="1">
                  <c:v>100</c:v>
                </c:pt>
                <c:pt idx="2">
                  <c:v>100</c:v>
                </c:pt>
                <c:pt idx="3">
                  <c:v>100.05094882137401</c:v>
                </c:pt>
                <c:pt idx="4">
                  <c:v>101.057654804069</c:v>
                </c:pt>
                <c:pt idx="5">
                  <c:v>100.493335460737</c:v>
                </c:pt>
                <c:pt idx="6">
                  <c:v>100.98512347700201</c:v>
                </c:pt>
                <c:pt idx="7">
                  <c:v>100.97328671364301</c:v>
                </c:pt>
                <c:pt idx="8">
                  <c:v>100.97328671364301</c:v>
                </c:pt>
                <c:pt idx="9">
                  <c:v>100.97328671364301</c:v>
                </c:pt>
                <c:pt idx="10">
                  <c:v>100.437112812035</c:v>
                </c:pt>
                <c:pt idx="11">
                  <c:v>100.341752222897</c:v>
                </c:pt>
                <c:pt idx="12">
                  <c:v>101.832386304674</c:v>
                </c:pt>
                <c:pt idx="13">
                  <c:v>102.78533742540399</c:v>
                </c:pt>
                <c:pt idx="14">
                  <c:v>101.550325844981</c:v>
                </c:pt>
                <c:pt idx="15">
                  <c:v>101.550325844981</c:v>
                </c:pt>
                <c:pt idx="16">
                  <c:v>101.550325844981</c:v>
                </c:pt>
                <c:pt idx="17">
                  <c:v>101.550325844981</c:v>
                </c:pt>
                <c:pt idx="18">
                  <c:v>100.959572297894</c:v>
                </c:pt>
                <c:pt idx="19">
                  <c:v>100.103883931317</c:v>
                </c:pt>
                <c:pt idx="20">
                  <c:v>99.776693776989603</c:v>
                </c:pt>
                <c:pt idx="21">
                  <c:v>99.063480775839906</c:v>
                </c:pt>
                <c:pt idx="22">
                  <c:v>99.063480775839906</c:v>
                </c:pt>
                <c:pt idx="23">
                  <c:v>99.063480775839906</c:v>
                </c:pt>
                <c:pt idx="24">
                  <c:v>96.764254142052394</c:v>
                </c:pt>
                <c:pt idx="25">
                  <c:v>96.564886541389697</c:v>
                </c:pt>
                <c:pt idx="26">
                  <c:v>97.439723644615299</c:v>
                </c:pt>
                <c:pt idx="27">
                  <c:v>95.650822994488493</c:v>
                </c:pt>
                <c:pt idx="28">
                  <c:v>95.125836036580296</c:v>
                </c:pt>
                <c:pt idx="29">
                  <c:v>95.125836036580296</c:v>
                </c:pt>
                <c:pt idx="30">
                  <c:v>95.125836036580296</c:v>
                </c:pt>
                <c:pt idx="31">
                  <c:v>97.201092265686398</c:v>
                </c:pt>
                <c:pt idx="32">
                  <c:v>99.200552698302104</c:v>
                </c:pt>
                <c:pt idx="33">
                  <c:v>101.27333319558601</c:v>
                </c:pt>
                <c:pt idx="34">
                  <c:v>99.8868908701793</c:v>
                </c:pt>
                <c:pt idx="35">
                  <c:v>98.462899611366495</c:v>
                </c:pt>
                <c:pt idx="36">
                  <c:v>98.462899611366495</c:v>
                </c:pt>
                <c:pt idx="37">
                  <c:v>98.462899611366495</c:v>
                </c:pt>
                <c:pt idx="38">
                  <c:v>99.705271506627696</c:v>
                </c:pt>
                <c:pt idx="39">
                  <c:v>100.376391110406</c:v>
                </c:pt>
                <c:pt idx="40">
                  <c:v>101.432792374729</c:v>
                </c:pt>
                <c:pt idx="41">
                  <c:v>101.8956933071</c:v>
                </c:pt>
                <c:pt idx="42">
                  <c:v>98.819557996366896</c:v>
                </c:pt>
                <c:pt idx="43">
                  <c:v>98.819557996366896</c:v>
                </c:pt>
                <c:pt idx="44">
                  <c:v>98.819557996366896</c:v>
                </c:pt>
                <c:pt idx="45">
                  <c:v>97.670205521664798</c:v>
                </c:pt>
                <c:pt idx="46">
                  <c:v>99.895965668921505</c:v>
                </c:pt>
                <c:pt idx="47">
                  <c:v>99.903631639200597</c:v>
                </c:pt>
                <c:pt idx="48">
                  <c:v>99.0823706102329</c:v>
                </c:pt>
                <c:pt idx="49">
                  <c:v>97.833037820875404</c:v>
                </c:pt>
                <c:pt idx="50">
                  <c:v>97.833037820875404</c:v>
                </c:pt>
                <c:pt idx="51">
                  <c:v>97.833037820875404</c:v>
                </c:pt>
                <c:pt idx="52">
                  <c:v>97.833037820875404</c:v>
                </c:pt>
                <c:pt idx="53">
                  <c:v>95.069347616054699</c:v>
                </c:pt>
                <c:pt idx="54">
                  <c:v>95.746850843935505</c:v>
                </c:pt>
                <c:pt idx="55">
                  <c:v>92.3913899985657</c:v>
                </c:pt>
                <c:pt idx="56">
                  <c:v>95.259251025973796</c:v>
                </c:pt>
                <c:pt idx="57">
                  <c:v>95.259251025973796</c:v>
                </c:pt>
                <c:pt idx="58">
                  <c:v>95.259251025973796</c:v>
                </c:pt>
                <c:pt idx="59">
                  <c:v>92.651860685477402</c:v>
                </c:pt>
                <c:pt idx="60">
                  <c:v>90.153075233625302</c:v>
                </c:pt>
                <c:pt idx="61">
                  <c:v>92.109163242726893</c:v>
                </c:pt>
                <c:pt idx="62">
                  <c:v>90.867565803692202</c:v>
                </c:pt>
                <c:pt idx="63">
                  <c:v>85.487494937473897</c:v>
                </c:pt>
                <c:pt idx="64">
                  <c:v>85.487494937473897</c:v>
                </c:pt>
                <c:pt idx="65">
                  <c:v>85.487494937473897</c:v>
                </c:pt>
                <c:pt idx="66">
                  <c:v>83.0636260595453</c:v>
                </c:pt>
                <c:pt idx="67">
                  <c:v>86.060487594901304</c:v>
                </c:pt>
                <c:pt idx="68">
                  <c:v>89.061279451331998</c:v>
                </c:pt>
                <c:pt idx="69">
                  <c:v>88.291241409625997</c:v>
                </c:pt>
                <c:pt idx="70">
                  <c:v>87.2219970455713</c:v>
                </c:pt>
                <c:pt idx="71">
                  <c:v>87.2219970455713</c:v>
                </c:pt>
                <c:pt idx="72">
                  <c:v>87.2219970455713</c:v>
                </c:pt>
                <c:pt idx="73">
                  <c:v>88.449196142421599</c:v>
                </c:pt>
                <c:pt idx="74">
                  <c:v>88.334282735070701</c:v>
                </c:pt>
                <c:pt idx="75">
                  <c:v>91.402795397859705</c:v>
                </c:pt>
                <c:pt idx="76">
                  <c:v>92.474562082262594</c:v>
                </c:pt>
                <c:pt idx="77">
                  <c:v>94.626876754410901</c:v>
                </c:pt>
                <c:pt idx="78">
                  <c:v>94.626876754410901</c:v>
                </c:pt>
                <c:pt idx="79">
                  <c:v>94.626876754410901</c:v>
                </c:pt>
                <c:pt idx="80">
                  <c:v>93.999032144242307</c:v>
                </c:pt>
                <c:pt idx="81">
                  <c:v>95.783977323270605</c:v>
                </c:pt>
                <c:pt idx="82">
                  <c:v>94.216828955455796</c:v>
                </c:pt>
                <c:pt idx="83">
                  <c:v>95.453838198384702</c:v>
                </c:pt>
                <c:pt idx="84">
                  <c:v>94.557339605841406</c:v>
                </c:pt>
                <c:pt idx="85">
                  <c:v>94.557339605841406</c:v>
                </c:pt>
                <c:pt idx="86">
                  <c:v>94.557339605841406</c:v>
                </c:pt>
                <c:pt idx="87">
                  <c:v>94.843573284105702</c:v>
                </c:pt>
                <c:pt idx="88">
                  <c:v>97.936870503764794</c:v>
                </c:pt>
                <c:pt idx="89">
                  <c:v>97.222985297662007</c:v>
                </c:pt>
                <c:pt idx="90">
                  <c:v>96.159865232362407</c:v>
                </c:pt>
                <c:pt idx="91">
                  <c:v>96.628149920473604</c:v>
                </c:pt>
                <c:pt idx="92">
                  <c:v>96.628149920473604</c:v>
                </c:pt>
                <c:pt idx="93">
                  <c:v>96.628149920473604</c:v>
                </c:pt>
                <c:pt idx="94">
                  <c:v>96.997044037278897</c:v>
                </c:pt>
                <c:pt idx="95">
                  <c:v>95.004132296869003</c:v>
                </c:pt>
                <c:pt idx="96">
                  <c:v>93.336128325677706</c:v>
                </c:pt>
                <c:pt idx="97">
                  <c:v>93.933676499410097</c:v>
                </c:pt>
                <c:pt idx="98">
                  <c:v>93.481213001095398</c:v>
                </c:pt>
                <c:pt idx="99">
                  <c:v>93.481213001095398</c:v>
                </c:pt>
                <c:pt idx="100">
                  <c:v>93.481213001095398</c:v>
                </c:pt>
                <c:pt idx="101">
                  <c:v>93.456792014908402</c:v>
                </c:pt>
                <c:pt idx="102">
                  <c:v>90.686056413046003</c:v>
                </c:pt>
                <c:pt idx="103">
                  <c:v>91.202518049772806</c:v>
                </c:pt>
                <c:pt idx="104">
                  <c:v>91.183540262544298</c:v>
                </c:pt>
                <c:pt idx="105">
                  <c:v>91.183540262544298</c:v>
                </c:pt>
                <c:pt idx="106">
                  <c:v>91.183540262544298</c:v>
                </c:pt>
                <c:pt idx="107">
                  <c:v>91.183540262544298</c:v>
                </c:pt>
                <c:pt idx="108">
                  <c:v>91.301638662041995</c:v>
                </c:pt>
                <c:pt idx="109">
                  <c:v>91.700837113368493</c:v>
                </c:pt>
                <c:pt idx="110">
                  <c:v>93.702738378201701</c:v>
                </c:pt>
                <c:pt idx="111">
                  <c:v>92.573616119938293</c:v>
                </c:pt>
                <c:pt idx="112">
                  <c:v>90.261927694963205</c:v>
                </c:pt>
                <c:pt idx="113">
                  <c:v>90.261927694963205</c:v>
                </c:pt>
                <c:pt idx="114">
                  <c:v>90.261927694963205</c:v>
                </c:pt>
                <c:pt idx="115">
                  <c:v>89.378971365935598</c:v>
                </c:pt>
                <c:pt idx="116">
                  <c:v>86.227511932912705</c:v>
                </c:pt>
                <c:pt idx="117">
                  <c:v>86.466269341145903</c:v>
                </c:pt>
                <c:pt idx="118">
                  <c:v>87.856375976497006</c:v>
                </c:pt>
                <c:pt idx="119">
                  <c:v>88.178114314253506</c:v>
                </c:pt>
                <c:pt idx="120">
                  <c:v>88.178114314253506</c:v>
                </c:pt>
                <c:pt idx="121">
                  <c:v>88.178114314253506</c:v>
                </c:pt>
                <c:pt idx="122">
                  <c:v>87.304459111841993</c:v>
                </c:pt>
                <c:pt idx="123">
                  <c:v>87.813901832373105</c:v>
                </c:pt>
                <c:pt idx="124">
                  <c:v>89.622805784542095</c:v>
                </c:pt>
                <c:pt idx="125">
                  <c:v>87.016846139955803</c:v>
                </c:pt>
                <c:pt idx="126">
                  <c:v>86.646057061447095</c:v>
                </c:pt>
                <c:pt idx="127">
                  <c:v>86.646057061447095</c:v>
                </c:pt>
                <c:pt idx="128">
                  <c:v>86.646057061447095</c:v>
                </c:pt>
                <c:pt idx="129">
                  <c:v>83.866434877263501</c:v>
                </c:pt>
                <c:pt idx="130">
                  <c:v>84.945881785820703</c:v>
                </c:pt>
                <c:pt idx="131">
                  <c:v>83.481341888479193</c:v>
                </c:pt>
                <c:pt idx="132">
                  <c:v>82.653167130246999</c:v>
                </c:pt>
                <c:pt idx="133">
                  <c:v>85.706257995848503</c:v>
                </c:pt>
                <c:pt idx="134">
                  <c:v>85.706257995848503</c:v>
                </c:pt>
                <c:pt idx="135">
                  <c:v>85.706257995848503</c:v>
                </c:pt>
                <c:pt idx="136">
                  <c:v>83.764742205273905</c:v>
                </c:pt>
                <c:pt idx="137">
                  <c:v>86.211621673290907</c:v>
                </c:pt>
                <c:pt idx="138">
                  <c:v>83.999422440626105</c:v>
                </c:pt>
                <c:pt idx="139">
                  <c:v>84.748351696488498</c:v>
                </c:pt>
                <c:pt idx="140">
                  <c:v>84.719140264248395</c:v>
                </c:pt>
                <c:pt idx="141">
                  <c:v>84.719140264248395</c:v>
                </c:pt>
                <c:pt idx="142">
                  <c:v>84.719140264248395</c:v>
                </c:pt>
                <c:pt idx="143">
                  <c:v>87.213392340954101</c:v>
                </c:pt>
                <c:pt idx="144">
                  <c:v>87.928036406175806</c:v>
                </c:pt>
                <c:pt idx="145">
                  <c:v>87.316900721452001</c:v>
                </c:pt>
                <c:pt idx="146">
                  <c:v>89.024351882469603</c:v>
                </c:pt>
                <c:pt idx="147">
                  <c:v>90.538172720141603</c:v>
                </c:pt>
                <c:pt idx="148">
                  <c:v>90.538172720141603</c:v>
                </c:pt>
                <c:pt idx="149">
                  <c:v>90.538172720141603</c:v>
                </c:pt>
                <c:pt idx="150">
                  <c:v>90.538172720141603</c:v>
                </c:pt>
                <c:pt idx="151">
                  <c:v>91.249730325633195</c:v>
                </c:pt>
                <c:pt idx="152">
                  <c:v>90.408335996820497</c:v>
                </c:pt>
                <c:pt idx="153">
                  <c:v>92.007940263748594</c:v>
                </c:pt>
                <c:pt idx="154">
                  <c:v>90.211755041193598</c:v>
                </c:pt>
                <c:pt idx="155">
                  <c:v>90.211755041193598</c:v>
                </c:pt>
                <c:pt idx="156">
                  <c:v>90.211755041193598</c:v>
                </c:pt>
                <c:pt idx="157">
                  <c:v>91.589405849377499</c:v>
                </c:pt>
                <c:pt idx="158">
                  <c:v>91.570440726189005</c:v>
                </c:pt>
                <c:pt idx="159">
                  <c:v>90.008335285053704</c:v>
                </c:pt>
                <c:pt idx="160">
                  <c:v>88.016123900805894</c:v>
                </c:pt>
                <c:pt idx="161">
                  <c:v>84.927102717643905</c:v>
                </c:pt>
                <c:pt idx="162">
                  <c:v>84.927102717643905</c:v>
                </c:pt>
                <c:pt idx="163">
                  <c:v>84.927102717643905</c:v>
                </c:pt>
                <c:pt idx="164">
                  <c:v>82.580799352526796</c:v>
                </c:pt>
                <c:pt idx="165">
                  <c:v>81.848750692412096</c:v>
                </c:pt>
                <c:pt idx="166">
                  <c:v>82.764128986933201</c:v>
                </c:pt>
                <c:pt idx="167">
                  <c:v>81.199141604049402</c:v>
                </c:pt>
                <c:pt idx="168">
                  <c:v>81.398641488431295</c:v>
                </c:pt>
                <c:pt idx="169">
                  <c:v>81.398641488431295</c:v>
                </c:pt>
                <c:pt idx="170">
                  <c:v>81.398641488431295</c:v>
                </c:pt>
                <c:pt idx="171">
                  <c:v>81.398641488431295</c:v>
                </c:pt>
                <c:pt idx="172">
                  <c:v>82.956636482434405</c:v>
                </c:pt>
                <c:pt idx="173">
                  <c:v>82.550277844923599</c:v>
                </c:pt>
                <c:pt idx="174">
                  <c:v>82.016802595512701</c:v>
                </c:pt>
                <c:pt idx="175">
                  <c:v>84.656153182698105</c:v>
                </c:pt>
                <c:pt idx="176">
                  <c:v>84.656153182698105</c:v>
                </c:pt>
                <c:pt idx="177">
                  <c:v>84.656153182698105</c:v>
                </c:pt>
                <c:pt idx="178">
                  <c:v>85.382149573438397</c:v>
                </c:pt>
                <c:pt idx="179">
                  <c:v>84.763229657333895</c:v>
                </c:pt>
                <c:pt idx="180">
                  <c:v>83.362595121516406</c:v>
                </c:pt>
                <c:pt idx="181">
                  <c:v>82.2650269104399</c:v>
                </c:pt>
                <c:pt idx="182">
                  <c:v>81.3296081085889</c:v>
                </c:pt>
                <c:pt idx="183">
                  <c:v>81.3296081085889</c:v>
                </c:pt>
                <c:pt idx="184">
                  <c:v>81.3296081085889</c:v>
                </c:pt>
                <c:pt idx="185">
                  <c:v>81.3296081085889</c:v>
                </c:pt>
                <c:pt idx="186">
                  <c:v>78.961204137287893</c:v>
                </c:pt>
                <c:pt idx="187">
                  <c:v>79.189003633389603</c:v>
                </c:pt>
                <c:pt idx="188">
                  <c:v>80.629414619415698</c:v>
                </c:pt>
                <c:pt idx="189">
                  <c:v>80.744331978285601</c:v>
                </c:pt>
                <c:pt idx="190">
                  <c:v>80.744331978285601</c:v>
                </c:pt>
                <c:pt idx="191">
                  <c:v>80.744331978285601</c:v>
                </c:pt>
                <c:pt idx="192">
                  <c:v>79.772361511150095</c:v>
                </c:pt>
                <c:pt idx="193">
                  <c:v>79.605349943840096</c:v>
                </c:pt>
                <c:pt idx="194">
                  <c:v>79.446105000963897</c:v>
                </c:pt>
                <c:pt idx="195">
                  <c:v>78.194365026909296</c:v>
                </c:pt>
                <c:pt idx="196">
                  <c:v>80.629037680405901</c:v>
                </c:pt>
                <c:pt idx="197">
                  <c:v>80.629037680405901</c:v>
                </c:pt>
                <c:pt idx="198">
                  <c:v>80.629037680405901</c:v>
                </c:pt>
                <c:pt idx="199">
                  <c:v>81.540161587453397</c:v>
                </c:pt>
                <c:pt idx="200">
                  <c:v>83.477398786990193</c:v>
                </c:pt>
                <c:pt idx="201">
                  <c:v>82.971909689137306</c:v>
                </c:pt>
                <c:pt idx="202">
                  <c:v>84.060197474937098</c:v>
                </c:pt>
                <c:pt idx="203">
                  <c:v>84.048838293607304</c:v>
                </c:pt>
                <c:pt idx="204">
                  <c:v>84.048838293607304</c:v>
                </c:pt>
                <c:pt idx="205">
                  <c:v>84.048838293607304</c:v>
                </c:pt>
                <c:pt idx="206">
                  <c:v>84.957885696606894</c:v>
                </c:pt>
                <c:pt idx="207">
                  <c:v>82.4876952351905</c:v>
                </c:pt>
                <c:pt idx="208">
                  <c:v>84.036815434074995</c:v>
                </c:pt>
                <c:pt idx="209">
                  <c:v>84.040178989828107</c:v>
                </c:pt>
                <c:pt idx="210">
                  <c:v>85.313660171741802</c:v>
                </c:pt>
                <c:pt idx="211">
                  <c:v>85.313660171741802</c:v>
                </c:pt>
                <c:pt idx="212">
                  <c:v>85.313660171741802</c:v>
                </c:pt>
                <c:pt idx="213">
                  <c:v>86.760546519636705</c:v>
                </c:pt>
                <c:pt idx="214">
                  <c:v>85.040038625133704</c:v>
                </c:pt>
                <c:pt idx="215">
                  <c:v>84.037887151891297</c:v>
                </c:pt>
                <c:pt idx="216">
                  <c:v>84.934913525840003</c:v>
                </c:pt>
                <c:pt idx="217">
                  <c:v>84.048723382330294</c:v>
                </c:pt>
                <c:pt idx="218">
                  <c:v>84.048723382330294</c:v>
                </c:pt>
                <c:pt idx="219">
                  <c:v>84.048723382330294</c:v>
                </c:pt>
                <c:pt idx="220">
                  <c:v>84.701060041386199</c:v>
                </c:pt>
                <c:pt idx="221">
                  <c:v>83.589388513764604</c:v>
                </c:pt>
                <c:pt idx="222">
                  <c:v>85.320097587397697</c:v>
                </c:pt>
                <c:pt idx="223">
                  <c:v>86.153845030105302</c:v>
                </c:pt>
                <c:pt idx="224">
                  <c:v>87.161178856232794</c:v>
                </c:pt>
                <c:pt idx="225">
                  <c:v>87.161178856232794</c:v>
                </c:pt>
                <c:pt idx="226">
                  <c:v>87.161178856232794</c:v>
                </c:pt>
                <c:pt idx="227">
                  <c:v>86.072566360228095</c:v>
                </c:pt>
                <c:pt idx="228">
                  <c:v>85.497003476124704</c:v>
                </c:pt>
                <c:pt idx="229">
                  <c:v>84.782634809617804</c:v>
                </c:pt>
                <c:pt idx="230">
                  <c:v>84.6358686509042</c:v>
                </c:pt>
                <c:pt idx="231">
                  <c:v>83.501241136123099</c:v>
                </c:pt>
                <c:pt idx="232">
                  <c:v>83.501241136123099</c:v>
                </c:pt>
                <c:pt idx="233">
                  <c:v>83.501241136123099</c:v>
                </c:pt>
                <c:pt idx="234">
                  <c:v>82.383592307119997</c:v>
                </c:pt>
                <c:pt idx="235">
                  <c:v>81.660437606382899</c:v>
                </c:pt>
                <c:pt idx="236">
                  <c:v>81.421844421232194</c:v>
                </c:pt>
                <c:pt idx="237">
                  <c:v>82.366298130589698</c:v>
                </c:pt>
                <c:pt idx="238">
                  <c:v>80.9802454671661</c:v>
                </c:pt>
                <c:pt idx="239">
                  <c:v>80.9802454671661</c:v>
                </c:pt>
                <c:pt idx="240">
                  <c:v>80.9802454671661</c:v>
                </c:pt>
                <c:pt idx="241">
                  <c:v>80.650754102529504</c:v>
                </c:pt>
                <c:pt idx="242">
                  <c:v>80.3248992868551</c:v>
                </c:pt>
                <c:pt idx="243">
                  <c:v>79.893861108464407</c:v>
                </c:pt>
                <c:pt idx="244">
                  <c:v>77.640456071111402</c:v>
                </c:pt>
                <c:pt idx="245">
                  <c:v>78.791422526435397</c:v>
                </c:pt>
                <c:pt idx="246">
                  <c:v>78.791422526435397</c:v>
                </c:pt>
                <c:pt idx="247">
                  <c:v>78.791422526435397</c:v>
                </c:pt>
                <c:pt idx="248">
                  <c:v>78.791422526435397</c:v>
                </c:pt>
                <c:pt idx="249">
                  <c:v>78.205627746784899</c:v>
                </c:pt>
                <c:pt idx="250">
                  <c:v>78.289400913269901</c:v>
                </c:pt>
                <c:pt idx="251">
                  <c:v>79.352396163209093</c:v>
                </c:pt>
                <c:pt idx="252">
                  <c:v>80.865975501454898</c:v>
                </c:pt>
                <c:pt idx="253">
                  <c:v>80.865975501454898</c:v>
                </c:pt>
                <c:pt idx="254">
                  <c:v>80.865975501454898</c:v>
                </c:pt>
                <c:pt idx="255">
                  <c:v>82.227352385209301</c:v>
                </c:pt>
                <c:pt idx="256">
                  <c:v>79.917826243804399</c:v>
                </c:pt>
                <c:pt idx="257">
                  <c:v>79.166852305616104</c:v>
                </c:pt>
                <c:pt idx="258">
                  <c:v>78.908008157076395</c:v>
                </c:pt>
                <c:pt idx="259">
                  <c:v>77.869252341774299</c:v>
                </c:pt>
                <c:pt idx="260">
                  <c:v>77.869252341774299</c:v>
                </c:pt>
                <c:pt idx="261">
                  <c:v>77.869252341774299</c:v>
                </c:pt>
                <c:pt idx="262">
                  <c:v>78.204557668960106</c:v>
                </c:pt>
                <c:pt idx="263">
                  <c:v>76.904225247325599</c:v>
                </c:pt>
                <c:pt idx="264">
                  <c:v>76.478193786407999</c:v>
                </c:pt>
                <c:pt idx="265">
                  <c:v>75.533828422140004</c:v>
                </c:pt>
                <c:pt idx="266">
                  <c:v>73.708782714001103</c:v>
                </c:pt>
                <c:pt idx="267">
                  <c:v>73.708782714001103</c:v>
                </c:pt>
                <c:pt idx="268">
                  <c:v>73.708782714001103</c:v>
                </c:pt>
                <c:pt idx="269">
                  <c:v>72.125876247614599</c:v>
                </c:pt>
                <c:pt idx="270">
                  <c:v>71.676245269606198</c:v>
                </c:pt>
                <c:pt idx="271">
                  <c:v>73.114274307527097</c:v>
                </c:pt>
                <c:pt idx="272">
                  <c:v>72.632933207149406</c:v>
                </c:pt>
                <c:pt idx="273">
                  <c:v>71.731511389068004</c:v>
                </c:pt>
                <c:pt idx="274">
                  <c:v>71.731511389068004</c:v>
                </c:pt>
                <c:pt idx="275">
                  <c:v>71.731511389068004</c:v>
                </c:pt>
                <c:pt idx="276">
                  <c:v>73.776471705818494</c:v>
                </c:pt>
                <c:pt idx="277">
                  <c:v>76.761327932236995</c:v>
                </c:pt>
                <c:pt idx="278">
                  <c:v>77.069002059762298</c:v>
                </c:pt>
                <c:pt idx="279">
                  <c:v>75.525675059920701</c:v>
                </c:pt>
                <c:pt idx="280">
                  <c:v>74.698243688223002</c:v>
                </c:pt>
                <c:pt idx="281">
                  <c:v>74.698243688223002</c:v>
                </c:pt>
                <c:pt idx="282">
                  <c:v>74.698243688223002</c:v>
                </c:pt>
                <c:pt idx="283">
                  <c:v>73.528789158666697</c:v>
                </c:pt>
                <c:pt idx="284">
                  <c:v>72.214970277644994</c:v>
                </c:pt>
                <c:pt idx="285">
                  <c:v>72.034679764501305</c:v>
                </c:pt>
                <c:pt idx="286">
                  <c:v>73.571819339440793</c:v>
                </c:pt>
                <c:pt idx="287">
                  <c:v>72.815871133368006</c:v>
                </c:pt>
                <c:pt idx="288">
                  <c:v>72.815871133368006</c:v>
                </c:pt>
                <c:pt idx="289">
                  <c:v>72.815871133368006</c:v>
                </c:pt>
                <c:pt idx="290">
                  <c:v>73.742802548854598</c:v>
                </c:pt>
                <c:pt idx="291">
                  <c:v>75.079855710184702</c:v>
                </c:pt>
                <c:pt idx="292">
                  <c:v>75.175992494274794</c:v>
                </c:pt>
                <c:pt idx="293">
                  <c:v>75.070403799970194</c:v>
                </c:pt>
                <c:pt idx="294">
                  <c:v>75.157533366992297</c:v>
                </c:pt>
                <c:pt idx="295">
                  <c:v>75.157533366992297</c:v>
                </c:pt>
                <c:pt idx="296">
                  <c:v>75.157533366992297</c:v>
                </c:pt>
                <c:pt idx="297">
                  <c:v>76.730859548649306</c:v>
                </c:pt>
                <c:pt idx="298">
                  <c:v>79.3908034696112</c:v>
                </c:pt>
                <c:pt idx="299">
                  <c:v>79.046675337701501</c:v>
                </c:pt>
                <c:pt idx="300">
                  <c:v>78.2460693557056</c:v>
                </c:pt>
                <c:pt idx="301">
                  <c:v>79.747356269398693</c:v>
                </c:pt>
                <c:pt idx="302">
                  <c:v>79.747356269398693</c:v>
                </c:pt>
                <c:pt idx="303">
                  <c:v>79.747356269398693</c:v>
                </c:pt>
                <c:pt idx="304">
                  <c:v>78.383716458284894</c:v>
                </c:pt>
                <c:pt idx="305">
                  <c:v>78.544963656625697</c:v>
                </c:pt>
                <c:pt idx="306">
                  <c:v>78.178461659571695</c:v>
                </c:pt>
                <c:pt idx="307">
                  <c:v>77.126253324196099</c:v>
                </c:pt>
                <c:pt idx="308">
                  <c:v>80.288870004346805</c:v>
                </c:pt>
                <c:pt idx="309">
                  <c:v>80.288870004346805</c:v>
                </c:pt>
                <c:pt idx="310">
                  <c:v>80.288870004346805</c:v>
                </c:pt>
                <c:pt idx="311">
                  <c:v>81.162893434064699</c:v>
                </c:pt>
                <c:pt idx="312">
                  <c:v>81.676187719071905</c:v>
                </c:pt>
                <c:pt idx="313">
                  <c:v>80.669514355702404</c:v>
                </c:pt>
                <c:pt idx="314">
                  <c:v>84.932105377737003</c:v>
                </c:pt>
                <c:pt idx="315">
                  <c:v>87.090870404922299</c:v>
                </c:pt>
                <c:pt idx="316">
                  <c:v>87.090870404922299</c:v>
                </c:pt>
                <c:pt idx="317">
                  <c:v>87.090870404922299</c:v>
                </c:pt>
                <c:pt idx="318">
                  <c:v>87.415028757595394</c:v>
                </c:pt>
                <c:pt idx="319">
                  <c:v>87.131037539614795</c:v>
                </c:pt>
                <c:pt idx="320">
                  <c:v>86.407005837350894</c:v>
                </c:pt>
                <c:pt idx="321">
                  <c:v>87.562820671800793</c:v>
                </c:pt>
                <c:pt idx="322">
                  <c:v>87.961418441367599</c:v>
                </c:pt>
                <c:pt idx="323">
                  <c:v>87.961418441367599</c:v>
                </c:pt>
                <c:pt idx="324">
                  <c:v>87.961418441367599</c:v>
                </c:pt>
                <c:pt idx="325">
                  <c:v>87.473386130918996</c:v>
                </c:pt>
                <c:pt idx="326">
                  <c:v>88.988740659802303</c:v>
                </c:pt>
                <c:pt idx="327">
                  <c:v>89.658242131091697</c:v>
                </c:pt>
                <c:pt idx="328">
                  <c:v>89.658242131091697</c:v>
                </c:pt>
                <c:pt idx="329">
                  <c:v>90.259452205296895</c:v>
                </c:pt>
                <c:pt idx="330">
                  <c:v>90.259452205296895</c:v>
                </c:pt>
                <c:pt idx="331">
                  <c:v>90.259452205296895</c:v>
                </c:pt>
                <c:pt idx="332">
                  <c:v>89.445483519848295</c:v>
                </c:pt>
                <c:pt idx="333">
                  <c:v>89.854584244092706</c:v>
                </c:pt>
                <c:pt idx="334">
                  <c:v>91.868214987481693</c:v>
                </c:pt>
                <c:pt idx="335">
                  <c:v>92.166378871284707</c:v>
                </c:pt>
                <c:pt idx="336">
                  <c:v>91.826595563331907</c:v>
                </c:pt>
                <c:pt idx="337">
                  <c:v>91.826595563331907</c:v>
                </c:pt>
                <c:pt idx="338">
                  <c:v>91.826595563331907</c:v>
                </c:pt>
                <c:pt idx="339">
                  <c:v>92.261739866725407</c:v>
                </c:pt>
                <c:pt idx="340">
                  <c:v>90.694635565846596</c:v>
                </c:pt>
                <c:pt idx="341">
                  <c:v>90.478046455270402</c:v>
                </c:pt>
                <c:pt idx="342">
                  <c:v>91.195695220123895</c:v>
                </c:pt>
                <c:pt idx="343">
                  <c:v>91.680748313826896</c:v>
                </c:pt>
                <c:pt idx="344">
                  <c:v>91.680748313826896</c:v>
                </c:pt>
                <c:pt idx="345">
                  <c:v>91.680748313826896</c:v>
                </c:pt>
                <c:pt idx="346">
                  <c:v>91.922281028615799</c:v>
                </c:pt>
                <c:pt idx="347">
                  <c:v>93.886740428719705</c:v>
                </c:pt>
                <c:pt idx="348">
                  <c:v>93.578006033658895</c:v>
                </c:pt>
                <c:pt idx="349">
                  <c:v>90.581419088842793</c:v>
                </c:pt>
                <c:pt idx="350">
                  <c:v>90.258130338320697</c:v>
                </c:pt>
                <c:pt idx="351">
                  <c:v>90.258130338320697</c:v>
                </c:pt>
                <c:pt idx="352">
                  <c:v>90.258130338320697</c:v>
                </c:pt>
                <c:pt idx="353">
                  <c:v>89.505622416758499</c:v>
                </c:pt>
                <c:pt idx="354">
                  <c:v>89.604744740592693</c:v>
                </c:pt>
                <c:pt idx="355">
                  <c:v>90.965244794905303</c:v>
                </c:pt>
                <c:pt idx="356">
                  <c:v>90.285352751710505</c:v>
                </c:pt>
                <c:pt idx="357">
                  <c:v>90.515166668785895</c:v>
                </c:pt>
                <c:pt idx="358">
                  <c:v>90.515166668785895</c:v>
                </c:pt>
                <c:pt idx="359">
                  <c:v>90.515166668785895</c:v>
                </c:pt>
                <c:pt idx="360">
                  <c:v>90.515166668785895</c:v>
                </c:pt>
                <c:pt idx="361">
                  <c:v>90.345728725095796</c:v>
                </c:pt>
                <c:pt idx="362">
                  <c:v>90.323615764895806</c:v>
                </c:pt>
                <c:pt idx="363">
                  <c:v>91.173648980919396</c:v>
                </c:pt>
                <c:pt idx="364">
                  <c:v>91.103354240882396</c:v>
                </c:pt>
                <c:pt idx="365">
                  <c:v>91.103354240882396</c:v>
                </c:pt>
                <c:pt idx="366">
                  <c:v>91.103354240882396</c:v>
                </c:pt>
                <c:pt idx="367">
                  <c:v>91.103354240882396</c:v>
                </c:pt>
                <c:pt idx="368">
                  <c:v>91.8941977274782</c:v>
                </c:pt>
                <c:pt idx="369">
                  <c:v>94.043329104896202</c:v>
                </c:pt>
                <c:pt idx="370">
                  <c:v>94.648923029046401</c:v>
                </c:pt>
                <c:pt idx="371">
                  <c:v>96.051695998312894</c:v>
                </c:pt>
                <c:pt idx="372">
                  <c:v>96.051695998312894</c:v>
                </c:pt>
                <c:pt idx="373">
                  <c:v>96.051695998312894</c:v>
                </c:pt>
                <c:pt idx="374">
                  <c:v>97.938402223146696</c:v>
                </c:pt>
                <c:pt idx="375">
                  <c:v>97.417557169652795</c:v>
                </c:pt>
                <c:pt idx="376">
                  <c:v>97.746155316658502</c:v>
                </c:pt>
                <c:pt idx="377">
                  <c:v>99.722204501262496</c:v>
                </c:pt>
                <c:pt idx="378">
                  <c:v>100.797213345514</c:v>
                </c:pt>
                <c:pt idx="379">
                  <c:v>100.797213345514</c:v>
                </c:pt>
                <c:pt idx="380">
                  <c:v>100.797213345514</c:v>
                </c:pt>
                <c:pt idx="381">
                  <c:v>100.797213345514</c:v>
                </c:pt>
                <c:pt idx="382">
                  <c:v>101.53631126876</c:v>
                </c:pt>
                <c:pt idx="383">
                  <c:v>102.306810067714</c:v>
                </c:pt>
                <c:pt idx="384">
                  <c:v>101.035069610157</c:v>
                </c:pt>
                <c:pt idx="385">
                  <c:v>102.330934195601</c:v>
                </c:pt>
                <c:pt idx="386">
                  <c:v>102.330934195601</c:v>
                </c:pt>
                <c:pt idx="387">
                  <c:v>102.330934195601</c:v>
                </c:pt>
                <c:pt idx="388">
                  <c:v>102.292286541889</c:v>
                </c:pt>
                <c:pt idx="389">
                  <c:v>102.490618061501</c:v>
                </c:pt>
                <c:pt idx="390">
                  <c:v>102.981269556093</c:v>
                </c:pt>
                <c:pt idx="391">
                  <c:v>102.774572446579</c:v>
                </c:pt>
                <c:pt idx="392">
                  <c:v>102.91509749167</c:v>
                </c:pt>
                <c:pt idx="393">
                  <c:v>102.91509749167</c:v>
                </c:pt>
                <c:pt idx="394">
                  <c:v>102.91509749167</c:v>
                </c:pt>
                <c:pt idx="395">
                  <c:v>102.513067293525</c:v>
                </c:pt>
                <c:pt idx="396">
                  <c:v>102.544403921455</c:v>
                </c:pt>
                <c:pt idx="397">
                  <c:v>103.454871496105</c:v>
                </c:pt>
                <c:pt idx="398">
                  <c:v>102.884096475322</c:v>
                </c:pt>
                <c:pt idx="399">
                  <c:v>103.39365364577201</c:v>
                </c:pt>
                <c:pt idx="400">
                  <c:v>103.39365364577201</c:v>
                </c:pt>
                <c:pt idx="401">
                  <c:v>103.39365364577201</c:v>
                </c:pt>
                <c:pt idx="402">
                  <c:v>101.721920726158</c:v>
                </c:pt>
                <c:pt idx="403">
                  <c:v>102.684400937802</c:v>
                </c:pt>
                <c:pt idx="404">
                  <c:v>103.124042303496</c:v>
                </c:pt>
                <c:pt idx="405">
                  <c:v>103.95052750367999</c:v>
                </c:pt>
                <c:pt idx="406">
                  <c:v>102.79615050400101</c:v>
                </c:pt>
                <c:pt idx="407">
                  <c:v>102.79615050400101</c:v>
                </c:pt>
                <c:pt idx="408">
                  <c:v>102.79615050400101</c:v>
                </c:pt>
                <c:pt idx="409">
                  <c:v>104.118485253823</c:v>
                </c:pt>
                <c:pt idx="410">
                  <c:v>103.886352582246</c:v>
                </c:pt>
                <c:pt idx="411">
                  <c:v>103.594043566503</c:v>
                </c:pt>
                <c:pt idx="412">
                  <c:v>103.39664333181901</c:v>
                </c:pt>
                <c:pt idx="413">
                  <c:v>103.45704972714201</c:v>
                </c:pt>
                <c:pt idx="414">
                  <c:v>103.45704972714201</c:v>
                </c:pt>
                <c:pt idx="415">
                  <c:v>103.45704972714201</c:v>
                </c:pt>
                <c:pt idx="416">
                  <c:v>103.45704972714201</c:v>
                </c:pt>
                <c:pt idx="417">
                  <c:v>102.95432256098201</c:v>
                </c:pt>
                <c:pt idx="418">
                  <c:v>102.68042404390199</c:v>
                </c:pt>
                <c:pt idx="419">
                  <c:v>102.338729918391</c:v>
                </c:pt>
                <c:pt idx="420">
                  <c:v>101.200634975884</c:v>
                </c:pt>
                <c:pt idx="421">
                  <c:v>101.200634975884</c:v>
                </c:pt>
                <c:pt idx="422">
                  <c:v>101.200634975884</c:v>
                </c:pt>
                <c:pt idx="423">
                  <c:v>102.22206188446</c:v>
                </c:pt>
                <c:pt idx="424">
                  <c:v>102.434883501825</c:v>
                </c:pt>
                <c:pt idx="425">
                  <c:v>102.104239616084</c:v>
                </c:pt>
                <c:pt idx="426">
                  <c:v>102.13103521602901</c:v>
                </c:pt>
                <c:pt idx="427">
                  <c:v>103.564600631822</c:v>
                </c:pt>
                <c:pt idx="428">
                  <c:v>103.564600631822</c:v>
                </c:pt>
                <c:pt idx="429">
                  <c:v>103.564600631822</c:v>
                </c:pt>
                <c:pt idx="430">
                  <c:v>104.56867246130901</c:v>
                </c:pt>
                <c:pt idx="431">
                  <c:v>103.038358821272</c:v>
                </c:pt>
                <c:pt idx="432">
                  <c:v>102.679708749517</c:v>
                </c:pt>
                <c:pt idx="433">
                  <c:v>102.222869859958</c:v>
                </c:pt>
                <c:pt idx="434">
                  <c:v>100.24048571674901</c:v>
                </c:pt>
                <c:pt idx="435">
                  <c:v>100.24048571674901</c:v>
                </c:pt>
                <c:pt idx="436">
                  <c:v>100.24048571674901</c:v>
                </c:pt>
                <c:pt idx="437">
                  <c:v>98.494888853437303</c:v>
                </c:pt>
                <c:pt idx="438">
                  <c:v>100.336357717765</c:v>
                </c:pt>
                <c:pt idx="439">
                  <c:v>97.341462845006006</c:v>
                </c:pt>
                <c:pt idx="440">
                  <c:v>98.530024281835495</c:v>
                </c:pt>
                <c:pt idx="441">
                  <c:v>97.174136745836606</c:v>
                </c:pt>
                <c:pt idx="442">
                  <c:v>97.174136745836606</c:v>
                </c:pt>
                <c:pt idx="443">
                  <c:v>97.174136745836606</c:v>
                </c:pt>
                <c:pt idx="444">
                  <c:v>98.580688755967799</c:v>
                </c:pt>
                <c:pt idx="445">
                  <c:v>101.59425276245599</c:v>
                </c:pt>
                <c:pt idx="446">
                  <c:v>101.973570110647</c:v>
                </c:pt>
                <c:pt idx="447">
                  <c:v>101.50888389627499</c:v>
                </c:pt>
                <c:pt idx="448">
                  <c:v>100.525007505107</c:v>
                </c:pt>
                <c:pt idx="449">
                  <c:v>100.525007505107</c:v>
                </c:pt>
                <c:pt idx="450">
                  <c:v>100.525007505107</c:v>
                </c:pt>
                <c:pt idx="451">
                  <c:v>101.668612926354</c:v>
                </c:pt>
                <c:pt idx="452">
                  <c:v>101.54791159829399</c:v>
                </c:pt>
                <c:pt idx="453">
                  <c:v>103.601631700317</c:v>
                </c:pt>
                <c:pt idx="454">
                  <c:v>105.31403094863499</c:v>
                </c:pt>
                <c:pt idx="455">
                  <c:v>106.115458493354</c:v>
                </c:pt>
                <c:pt idx="456">
                  <c:v>106.115458493354</c:v>
                </c:pt>
                <c:pt idx="457">
                  <c:v>106.115458493354</c:v>
                </c:pt>
                <c:pt idx="458">
                  <c:v>105.88859228229801</c:v>
                </c:pt>
                <c:pt idx="459">
                  <c:v>106.170510264298</c:v>
                </c:pt>
                <c:pt idx="460">
                  <c:v>104.908326407114</c:v>
                </c:pt>
                <c:pt idx="461">
                  <c:v>105.153709548489</c:v>
                </c:pt>
                <c:pt idx="462">
                  <c:v>105.153709548489</c:v>
                </c:pt>
                <c:pt idx="463">
                  <c:v>105.153709548489</c:v>
                </c:pt>
                <c:pt idx="464">
                  <c:v>105.153709548489</c:v>
                </c:pt>
                <c:pt idx="465">
                  <c:v>104.62883155226</c:v>
                </c:pt>
                <c:pt idx="466">
                  <c:v>105.895228308906</c:v>
                </c:pt>
                <c:pt idx="467">
                  <c:v>106.978793761077</c:v>
                </c:pt>
                <c:pt idx="468">
                  <c:v>108.39881122740699</c:v>
                </c:pt>
                <c:pt idx="469">
                  <c:v>108.496938791161</c:v>
                </c:pt>
                <c:pt idx="470">
                  <c:v>108.496938791161</c:v>
                </c:pt>
                <c:pt idx="471">
                  <c:v>108.496938791161</c:v>
                </c:pt>
                <c:pt idx="472">
                  <c:v>107.676458755624</c:v>
                </c:pt>
                <c:pt idx="473">
                  <c:v>107.977712416356</c:v>
                </c:pt>
                <c:pt idx="474">
                  <c:v>106.441760996393</c:v>
                </c:pt>
                <c:pt idx="475">
                  <c:v>106.154520909241</c:v>
                </c:pt>
                <c:pt idx="476">
                  <c:v>107.55644542567499</c:v>
                </c:pt>
                <c:pt idx="477">
                  <c:v>107.55644542567499</c:v>
                </c:pt>
                <c:pt idx="478">
                  <c:v>107.55644542567499</c:v>
                </c:pt>
                <c:pt idx="479">
                  <c:v>107.553364606247</c:v>
                </c:pt>
                <c:pt idx="480">
                  <c:v>106.10480942306801</c:v>
                </c:pt>
                <c:pt idx="481">
                  <c:v>106.15383341128801</c:v>
                </c:pt>
                <c:pt idx="482">
                  <c:v>107.709122089331</c:v>
                </c:pt>
                <c:pt idx="483">
                  <c:v>107.810658149026</c:v>
                </c:pt>
                <c:pt idx="484">
                  <c:v>107.810658149026</c:v>
                </c:pt>
                <c:pt idx="485">
                  <c:v>107.810658149026</c:v>
                </c:pt>
                <c:pt idx="486">
                  <c:v>107.608965936554</c:v>
                </c:pt>
                <c:pt idx="487">
                  <c:v>107.31358327573599</c:v>
                </c:pt>
                <c:pt idx="488">
                  <c:v>107.96123887905399</c:v>
                </c:pt>
                <c:pt idx="489">
                  <c:v>106.461816407386</c:v>
                </c:pt>
                <c:pt idx="490">
                  <c:v>107.955674438299</c:v>
                </c:pt>
                <c:pt idx="491">
                  <c:v>107.955674438299</c:v>
                </c:pt>
                <c:pt idx="492">
                  <c:v>107.955674438299</c:v>
                </c:pt>
                <c:pt idx="493">
                  <c:v>108.668590871833</c:v>
                </c:pt>
                <c:pt idx="494">
                  <c:v>109.301513181137</c:v>
                </c:pt>
                <c:pt idx="495">
                  <c:v>109.29982334165</c:v>
                </c:pt>
                <c:pt idx="496">
                  <c:v>108.503385260111</c:v>
                </c:pt>
                <c:pt idx="497">
                  <c:v>108.875703791424</c:v>
                </c:pt>
                <c:pt idx="498">
                  <c:v>108.875703791424</c:v>
                </c:pt>
                <c:pt idx="499">
                  <c:v>108.875703791424</c:v>
                </c:pt>
                <c:pt idx="500">
                  <c:v>109.396672231133</c:v>
                </c:pt>
                <c:pt idx="501">
                  <c:v>108.977037179427</c:v>
                </c:pt>
                <c:pt idx="502">
                  <c:v>109.35170989707299</c:v>
                </c:pt>
                <c:pt idx="503">
                  <c:v>110.698727404704</c:v>
                </c:pt>
                <c:pt idx="504">
                  <c:v>111.673973133903</c:v>
                </c:pt>
                <c:pt idx="505">
                  <c:v>111.673973133903</c:v>
                </c:pt>
                <c:pt idx="506">
                  <c:v>111.673973133903</c:v>
                </c:pt>
                <c:pt idx="507">
                  <c:v>112.08416501975999</c:v>
                </c:pt>
                <c:pt idx="508">
                  <c:v>109.46415075374701</c:v>
                </c:pt>
                <c:pt idx="509">
                  <c:v>107.97334479813</c:v>
                </c:pt>
                <c:pt idx="510">
                  <c:v>109.24860634214301</c:v>
                </c:pt>
                <c:pt idx="511">
                  <c:v>109.861321091075</c:v>
                </c:pt>
                <c:pt idx="512">
                  <c:v>109.861321091075</c:v>
                </c:pt>
                <c:pt idx="513">
                  <c:v>109.861321091075</c:v>
                </c:pt>
                <c:pt idx="514">
                  <c:v>109.861321091075</c:v>
                </c:pt>
                <c:pt idx="515">
                  <c:v>109.053019016796</c:v>
                </c:pt>
                <c:pt idx="516">
                  <c:v>108.130738076871</c:v>
                </c:pt>
                <c:pt idx="517">
                  <c:v>109.520145994412</c:v>
                </c:pt>
                <c:pt idx="518">
                  <c:v>110.58405956046199</c:v>
                </c:pt>
                <c:pt idx="519">
                  <c:v>110.58405956046199</c:v>
                </c:pt>
                <c:pt idx="520">
                  <c:v>110.58405956046199</c:v>
                </c:pt>
                <c:pt idx="521">
                  <c:v>109.596746306593</c:v>
                </c:pt>
                <c:pt idx="522">
                  <c:v>111.359839694912</c:v>
                </c:pt>
                <c:pt idx="523">
                  <c:v>110.25924174376</c:v>
                </c:pt>
                <c:pt idx="524">
                  <c:v>110.90290957991699</c:v>
                </c:pt>
                <c:pt idx="525">
                  <c:v>110.917036324604</c:v>
                </c:pt>
                <c:pt idx="526">
                  <c:v>110.917036324604</c:v>
                </c:pt>
                <c:pt idx="527">
                  <c:v>110.917036324604</c:v>
                </c:pt>
                <c:pt idx="528">
                  <c:v>111.973273010407</c:v>
                </c:pt>
                <c:pt idx="529">
                  <c:v>113.117991516647</c:v>
                </c:pt>
                <c:pt idx="530">
                  <c:v>114.82543903125099</c:v>
                </c:pt>
                <c:pt idx="531">
                  <c:v>115.92576167601</c:v>
                </c:pt>
                <c:pt idx="532">
                  <c:v>115.46768291412</c:v>
                </c:pt>
                <c:pt idx="533">
                  <c:v>115.46768291412</c:v>
                </c:pt>
                <c:pt idx="534">
                  <c:v>115.46768291412</c:v>
                </c:pt>
                <c:pt idx="535">
                  <c:v>115.46768291412</c:v>
                </c:pt>
                <c:pt idx="536">
                  <c:v>114.016817836332</c:v>
                </c:pt>
                <c:pt idx="537">
                  <c:v>113.413165701469</c:v>
                </c:pt>
                <c:pt idx="538">
                  <c:v>113.08994311758801</c:v>
                </c:pt>
                <c:pt idx="539">
                  <c:v>111.329393550657</c:v>
                </c:pt>
                <c:pt idx="540">
                  <c:v>111.329393550657</c:v>
                </c:pt>
                <c:pt idx="541">
                  <c:v>111.329393550657</c:v>
                </c:pt>
                <c:pt idx="542">
                  <c:v>110.56549784635</c:v>
                </c:pt>
                <c:pt idx="543">
                  <c:v>111.594288694369</c:v>
                </c:pt>
                <c:pt idx="544">
                  <c:v>111.798250107255</c:v>
                </c:pt>
                <c:pt idx="545">
                  <c:v>111.55694409348</c:v>
                </c:pt>
                <c:pt idx="546">
                  <c:v>112.800790128204</c:v>
                </c:pt>
                <c:pt idx="547">
                  <c:v>112.800790128204</c:v>
                </c:pt>
                <c:pt idx="548">
                  <c:v>112.800790128204</c:v>
                </c:pt>
                <c:pt idx="549">
                  <c:v>112.81381816194801</c:v>
                </c:pt>
                <c:pt idx="550">
                  <c:v>112.81381816194801</c:v>
                </c:pt>
                <c:pt idx="551">
                  <c:v>111.873300320952</c:v>
                </c:pt>
                <c:pt idx="552">
                  <c:v>110.35669719014101</c:v>
                </c:pt>
                <c:pt idx="553">
                  <c:v>110.937446175723</c:v>
                </c:pt>
                <c:pt idx="554">
                  <c:v>110.937446175723</c:v>
                </c:pt>
                <c:pt idx="555">
                  <c:v>110.937446175723</c:v>
                </c:pt>
                <c:pt idx="556">
                  <c:v>111.172741727432</c:v>
                </c:pt>
                <c:pt idx="557">
                  <c:v>110.56246258426501</c:v>
                </c:pt>
                <c:pt idx="558">
                  <c:v>113.224703052979</c:v>
                </c:pt>
                <c:pt idx="559">
                  <c:v>115.57689178784599</c:v>
                </c:pt>
                <c:pt idx="560">
                  <c:v>115.125393826917</c:v>
                </c:pt>
                <c:pt idx="561">
                  <c:v>115.125393826917</c:v>
                </c:pt>
                <c:pt idx="562">
                  <c:v>115.125393826917</c:v>
                </c:pt>
                <c:pt idx="563">
                  <c:v>115.43381453296701</c:v>
                </c:pt>
                <c:pt idx="564">
                  <c:v>116.87810102368999</c:v>
                </c:pt>
                <c:pt idx="565">
                  <c:v>115.967193636052</c:v>
                </c:pt>
                <c:pt idx="566">
                  <c:v>115.591284512822</c:v>
                </c:pt>
                <c:pt idx="567">
                  <c:v>115.119498299323</c:v>
                </c:pt>
                <c:pt idx="568">
                  <c:v>115.119498299323</c:v>
                </c:pt>
                <c:pt idx="569">
                  <c:v>115.119498299323</c:v>
                </c:pt>
                <c:pt idx="570">
                  <c:v>113.752422282602</c:v>
                </c:pt>
                <c:pt idx="571">
                  <c:v>114.84730618046299</c:v>
                </c:pt>
                <c:pt idx="572">
                  <c:v>114.49232423891701</c:v>
                </c:pt>
                <c:pt idx="573">
                  <c:v>115.63921554477599</c:v>
                </c:pt>
                <c:pt idx="574">
                  <c:v>115.789274157142</c:v>
                </c:pt>
                <c:pt idx="575">
                  <c:v>115.789274157142</c:v>
                </c:pt>
                <c:pt idx="576">
                  <c:v>115.789274157142</c:v>
                </c:pt>
                <c:pt idx="577">
                  <c:v>116.524606048994</c:v>
                </c:pt>
                <c:pt idx="578">
                  <c:v>116.20581772905901</c:v>
                </c:pt>
                <c:pt idx="579">
                  <c:v>113.818454676104</c:v>
                </c:pt>
                <c:pt idx="580">
                  <c:v>113.69866609349</c:v>
                </c:pt>
                <c:pt idx="581">
                  <c:v>114.334025518223</c:v>
                </c:pt>
                <c:pt idx="582">
                  <c:v>114.334025518223</c:v>
                </c:pt>
                <c:pt idx="583">
                  <c:v>114.334025518223</c:v>
                </c:pt>
                <c:pt idx="584">
                  <c:v>116.174574837287</c:v>
                </c:pt>
                <c:pt idx="585">
                  <c:v>118.770392218829</c:v>
                </c:pt>
                <c:pt idx="586">
                  <c:v>118.09652419149199</c:v>
                </c:pt>
                <c:pt idx="587">
                  <c:v>117.45861430776</c:v>
                </c:pt>
                <c:pt idx="588">
                  <c:v>117.050961255739</c:v>
                </c:pt>
                <c:pt idx="589">
                  <c:v>117.050961255739</c:v>
                </c:pt>
                <c:pt idx="590">
                  <c:v>117.050961255739</c:v>
                </c:pt>
                <c:pt idx="591">
                  <c:v>117.167765794692</c:v>
                </c:pt>
                <c:pt idx="592">
                  <c:v>117.082404330724</c:v>
                </c:pt>
                <c:pt idx="593">
                  <c:v>115.872302603885</c:v>
                </c:pt>
                <c:pt idx="594">
                  <c:v>115.562749888624</c:v>
                </c:pt>
                <c:pt idx="595">
                  <c:v>114.89498968579601</c:v>
                </c:pt>
                <c:pt idx="596">
                  <c:v>114.89498968579601</c:v>
                </c:pt>
                <c:pt idx="597">
                  <c:v>114.89498968579601</c:v>
                </c:pt>
                <c:pt idx="598">
                  <c:v>115.559888386941</c:v>
                </c:pt>
                <c:pt idx="599">
                  <c:v>116.51126201412499</c:v>
                </c:pt>
                <c:pt idx="600">
                  <c:v>118.058051885887</c:v>
                </c:pt>
                <c:pt idx="601">
                  <c:v>117.006161833736</c:v>
                </c:pt>
                <c:pt idx="602">
                  <c:v>117.02802280105399</c:v>
                </c:pt>
                <c:pt idx="603">
                  <c:v>117.02802280105399</c:v>
                </c:pt>
                <c:pt idx="604">
                  <c:v>117.02802280105399</c:v>
                </c:pt>
                <c:pt idx="605">
                  <c:v>118.416765272144</c:v>
                </c:pt>
                <c:pt idx="606">
                  <c:v>118.548836507465</c:v>
                </c:pt>
                <c:pt idx="607">
                  <c:v>119.03415360345601</c:v>
                </c:pt>
                <c:pt idx="608">
                  <c:v>119.197333175273</c:v>
                </c:pt>
                <c:pt idx="609">
                  <c:v>119.291329137707</c:v>
                </c:pt>
                <c:pt idx="610">
                  <c:v>119.291329137707</c:v>
                </c:pt>
                <c:pt idx="611">
                  <c:v>119.291329137707</c:v>
                </c:pt>
                <c:pt idx="612">
                  <c:v>119.291329137707</c:v>
                </c:pt>
                <c:pt idx="613">
                  <c:v>119.289226790523</c:v>
                </c:pt>
                <c:pt idx="614">
                  <c:v>120.129304465446</c:v>
                </c:pt>
                <c:pt idx="615">
                  <c:v>120.380624361971</c:v>
                </c:pt>
                <c:pt idx="616">
                  <c:v>118.987487002667</c:v>
                </c:pt>
                <c:pt idx="617">
                  <c:v>118.987487002667</c:v>
                </c:pt>
                <c:pt idx="618">
                  <c:v>118.987487002667</c:v>
                </c:pt>
                <c:pt idx="619">
                  <c:v>120.370267199441</c:v>
                </c:pt>
                <c:pt idx="620">
                  <c:v>119.85922248719299</c:v>
                </c:pt>
                <c:pt idx="621">
                  <c:v>119.95729874943299</c:v>
                </c:pt>
                <c:pt idx="622">
                  <c:v>122.162771492483</c:v>
                </c:pt>
                <c:pt idx="623">
                  <c:v>120.568780793762</c:v>
                </c:pt>
                <c:pt idx="624">
                  <c:v>120.568780793762</c:v>
                </c:pt>
                <c:pt idx="625">
                  <c:v>120.568780793762</c:v>
                </c:pt>
                <c:pt idx="626">
                  <c:v>119.14750202155599</c:v>
                </c:pt>
                <c:pt idx="627">
                  <c:v>120.44322879947001</c:v>
                </c:pt>
                <c:pt idx="628">
                  <c:v>119.97436351061501</c:v>
                </c:pt>
                <c:pt idx="629">
                  <c:v>117.868423221858</c:v>
                </c:pt>
                <c:pt idx="630">
                  <c:v>118.504933649826</c:v>
                </c:pt>
                <c:pt idx="631">
                  <c:v>118.504933649826</c:v>
                </c:pt>
                <c:pt idx="632">
                  <c:v>118.504933649826</c:v>
                </c:pt>
                <c:pt idx="633">
                  <c:v>117.463943195434</c:v>
                </c:pt>
                <c:pt idx="634">
                  <c:v>116.222713534231</c:v>
                </c:pt>
                <c:pt idx="635">
                  <c:v>115.106333353366</c:v>
                </c:pt>
                <c:pt idx="636">
                  <c:v>116.65739643358999</c:v>
                </c:pt>
                <c:pt idx="637">
                  <c:v>116.756061665895</c:v>
                </c:pt>
                <c:pt idx="638">
                  <c:v>116.756061665895</c:v>
                </c:pt>
                <c:pt idx="639">
                  <c:v>116.756061665895</c:v>
                </c:pt>
                <c:pt idx="640">
                  <c:v>115.527072139292</c:v>
                </c:pt>
                <c:pt idx="641">
                  <c:v>113.455560890885</c:v>
                </c:pt>
                <c:pt idx="642">
                  <c:v>114.102661663134</c:v>
                </c:pt>
                <c:pt idx="643">
                  <c:v>113.639845536956</c:v>
                </c:pt>
                <c:pt idx="644">
                  <c:v>116.25348399297999</c:v>
                </c:pt>
                <c:pt idx="645">
                  <c:v>116.25348399297999</c:v>
                </c:pt>
                <c:pt idx="646">
                  <c:v>116.25348399297999</c:v>
                </c:pt>
                <c:pt idx="647">
                  <c:v>115.411475400314</c:v>
                </c:pt>
                <c:pt idx="648">
                  <c:v>117.325277424321</c:v>
                </c:pt>
                <c:pt idx="649">
                  <c:v>119.917907937104</c:v>
                </c:pt>
                <c:pt idx="650">
                  <c:v>120.20409141286601</c:v>
                </c:pt>
                <c:pt idx="651">
                  <c:v>119.200787076661</c:v>
                </c:pt>
                <c:pt idx="652">
                  <c:v>119.200787076661</c:v>
                </c:pt>
                <c:pt idx="653">
                  <c:v>119.200787076661</c:v>
                </c:pt>
                <c:pt idx="654">
                  <c:v>119.81219366293099</c:v>
                </c:pt>
                <c:pt idx="655">
                  <c:v>119.72291658596301</c:v>
                </c:pt>
                <c:pt idx="656">
                  <c:v>117.87064792163901</c:v>
                </c:pt>
                <c:pt idx="657">
                  <c:v>117.160209196355</c:v>
                </c:pt>
                <c:pt idx="658">
                  <c:v>115.530796641229</c:v>
                </c:pt>
                <c:pt idx="659">
                  <c:v>115.530796641229</c:v>
                </c:pt>
                <c:pt idx="660">
                  <c:v>115.530796641229</c:v>
                </c:pt>
                <c:pt idx="661">
                  <c:v>115.77769023872099</c:v>
                </c:pt>
                <c:pt idx="662">
                  <c:v>116.36778999796999</c:v>
                </c:pt>
                <c:pt idx="663">
                  <c:v>115.109354814919</c:v>
                </c:pt>
                <c:pt idx="664">
                  <c:v>113.05582203437299</c:v>
                </c:pt>
                <c:pt idx="665">
                  <c:v>112.721722379391</c:v>
                </c:pt>
                <c:pt idx="666">
                  <c:v>112.721722379391</c:v>
                </c:pt>
                <c:pt idx="667">
                  <c:v>112.721722379391</c:v>
                </c:pt>
                <c:pt idx="668">
                  <c:v>113.685436355866</c:v>
                </c:pt>
                <c:pt idx="669">
                  <c:v>114.77221380847899</c:v>
                </c:pt>
                <c:pt idx="670">
                  <c:v>115.803156490593</c:v>
                </c:pt>
                <c:pt idx="671">
                  <c:v>119.170711014414</c:v>
                </c:pt>
                <c:pt idx="672">
                  <c:v>119.736002182127</c:v>
                </c:pt>
                <c:pt idx="673">
                  <c:v>119.736002182127</c:v>
                </c:pt>
                <c:pt idx="674">
                  <c:v>119.736002182127</c:v>
                </c:pt>
                <c:pt idx="675">
                  <c:v>120.92209542281201</c:v>
                </c:pt>
                <c:pt idx="676">
                  <c:v>120.87581041739</c:v>
                </c:pt>
                <c:pt idx="677">
                  <c:v>120.544180735174</c:v>
                </c:pt>
                <c:pt idx="678">
                  <c:v>120.289049185568</c:v>
                </c:pt>
                <c:pt idx="679">
                  <c:v>121.04028060705799</c:v>
                </c:pt>
                <c:pt idx="680">
                  <c:v>121.04028060705799</c:v>
                </c:pt>
                <c:pt idx="681">
                  <c:v>121.04028060705799</c:v>
                </c:pt>
                <c:pt idx="682">
                  <c:v>121.10523789397701</c:v>
                </c:pt>
                <c:pt idx="683">
                  <c:v>122.27176518504901</c:v>
                </c:pt>
                <c:pt idx="684">
                  <c:v>123.674045499595</c:v>
                </c:pt>
                <c:pt idx="685">
                  <c:v>124.372892261178</c:v>
                </c:pt>
                <c:pt idx="686">
                  <c:v>126.59751349639799</c:v>
                </c:pt>
                <c:pt idx="687">
                  <c:v>126.59751349639799</c:v>
                </c:pt>
                <c:pt idx="688">
                  <c:v>126.59751349639799</c:v>
                </c:pt>
                <c:pt idx="689">
                  <c:v>128.40517447699099</c:v>
                </c:pt>
                <c:pt idx="690">
                  <c:v>126.541326223366</c:v>
                </c:pt>
                <c:pt idx="691">
                  <c:v>126.46941094931501</c:v>
                </c:pt>
                <c:pt idx="692">
                  <c:v>126.46941094931501</c:v>
                </c:pt>
                <c:pt idx="693">
                  <c:v>129.13247183900299</c:v>
                </c:pt>
                <c:pt idx="694">
                  <c:v>129.13247183900299</c:v>
                </c:pt>
                <c:pt idx="695">
                  <c:v>129.13247183900299</c:v>
                </c:pt>
                <c:pt idx="696">
                  <c:v>127.41481138632901</c:v>
                </c:pt>
                <c:pt idx="697">
                  <c:v>127.240449691707</c:v>
                </c:pt>
                <c:pt idx="698">
                  <c:v>129.286474223136</c:v>
                </c:pt>
                <c:pt idx="699">
                  <c:v>129.552175400734</c:v>
                </c:pt>
                <c:pt idx="700">
                  <c:v>131.29240889335</c:v>
                </c:pt>
                <c:pt idx="701">
                  <c:v>131.29240889335</c:v>
                </c:pt>
                <c:pt idx="702">
                  <c:v>131.29240889335</c:v>
                </c:pt>
                <c:pt idx="703">
                  <c:v>129.00499009780299</c:v>
                </c:pt>
                <c:pt idx="704">
                  <c:v>128.77310642390501</c:v>
                </c:pt>
                <c:pt idx="705">
                  <c:v>129.42028117643201</c:v>
                </c:pt>
                <c:pt idx="706">
                  <c:v>129.81913347386501</c:v>
                </c:pt>
                <c:pt idx="707">
                  <c:v>129.21967491896001</c:v>
                </c:pt>
                <c:pt idx="708">
                  <c:v>129.21967491896001</c:v>
                </c:pt>
                <c:pt idx="709">
                  <c:v>129.21967491896001</c:v>
                </c:pt>
                <c:pt idx="710">
                  <c:v>129.49184117607399</c:v>
                </c:pt>
                <c:pt idx="711">
                  <c:v>129.87261029462701</c:v>
                </c:pt>
                <c:pt idx="712">
                  <c:v>130.93105876413901</c:v>
                </c:pt>
                <c:pt idx="713">
                  <c:v>132.223734417608</c:v>
                </c:pt>
                <c:pt idx="714">
                  <c:v>130.50540753452299</c:v>
                </c:pt>
                <c:pt idx="715">
                  <c:v>130.50540753452299</c:v>
                </c:pt>
                <c:pt idx="716">
                  <c:v>130.50540753452299</c:v>
                </c:pt>
                <c:pt idx="717">
                  <c:v>131.269752271367</c:v>
                </c:pt>
                <c:pt idx="718">
                  <c:v>133.69688523473999</c:v>
                </c:pt>
                <c:pt idx="719">
                  <c:v>132.72155540885399</c:v>
                </c:pt>
                <c:pt idx="720">
                  <c:v>133.39886831587401</c:v>
                </c:pt>
                <c:pt idx="721">
                  <c:v>133.554913221748</c:v>
                </c:pt>
                <c:pt idx="722">
                  <c:v>133.554913221748</c:v>
                </c:pt>
                <c:pt idx="723">
                  <c:v>133.554913221748</c:v>
                </c:pt>
                <c:pt idx="724">
                  <c:v>133.554913221748</c:v>
                </c:pt>
                <c:pt idx="725">
                  <c:v>134.480851018355</c:v>
                </c:pt>
                <c:pt idx="726">
                  <c:v>135.61519037325999</c:v>
                </c:pt>
                <c:pt idx="727">
                  <c:v>135.681508462659</c:v>
                </c:pt>
                <c:pt idx="728">
                  <c:v>135.31794237781401</c:v>
                </c:pt>
                <c:pt idx="729">
                  <c:v>135.31794237781401</c:v>
                </c:pt>
                <c:pt idx="730">
                  <c:v>135.31794237781401</c:v>
                </c:pt>
                <c:pt idx="731">
                  <c:v>135.31794237781401</c:v>
                </c:pt>
                <c:pt idx="732">
                  <c:v>132.801765561526</c:v>
                </c:pt>
                <c:pt idx="733">
                  <c:v>131.296307192033</c:v>
                </c:pt>
                <c:pt idx="734">
                  <c:v>133.03616865944699</c:v>
                </c:pt>
                <c:pt idx="735">
                  <c:v>133.83417448597299</c:v>
                </c:pt>
                <c:pt idx="736">
                  <c:v>133.83417448597299</c:v>
                </c:pt>
                <c:pt idx="737">
                  <c:v>133.83417448597299</c:v>
                </c:pt>
                <c:pt idx="738">
                  <c:v>135.22307802812401</c:v>
                </c:pt>
                <c:pt idx="739">
                  <c:v>133.23574460634401</c:v>
                </c:pt>
                <c:pt idx="740">
                  <c:v>135.587576891098</c:v>
                </c:pt>
                <c:pt idx="741">
                  <c:v>134.144850014117</c:v>
                </c:pt>
                <c:pt idx="742">
                  <c:v>134.96518882105201</c:v>
                </c:pt>
                <c:pt idx="743">
                  <c:v>134.96518882105201</c:v>
                </c:pt>
                <c:pt idx="744">
                  <c:v>134.96518882105201</c:v>
                </c:pt>
                <c:pt idx="745">
                  <c:v>134.96518882105201</c:v>
                </c:pt>
                <c:pt idx="746">
                  <c:v>133.82256308599</c:v>
                </c:pt>
                <c:pt idx="747">
                  <c:v>132.75205995872099</c:v>
                </c:pt>
                <c:pt idx="748">
                  <c:v>134.178566866023</c:v>
                </c:pt>
                <c:pt idx="749">
                  <c:v>135.12352640363099</c:v>
                </c:pt>
                <c:pt idx="750">
                  <c:v>135.12352640363099</c:v>
                </c:pt>
                <c:pt idx="751">
                  <c:v>135.12352640363099</c:v>
                </c:pt>
                <c:pt idx="752">
                  <c:v>135.28171821941299</c:v>
                </c:pt>
                <c:pt idx="753">
                  <c:v>134.201957640735</c:v>
                </c:pt>
                <c:pt idx="754">
                  <c:v>138.76385930522301</c:v>
                </c:pt>
                <c:pt idx="755">
                  <c:v>138.36275597487099</c:v>
                </c:pt>
                <c:pt idx="756">
                  <c:v>140.26801573655001</c:v>
                </c:pt>
                <c:pt idx="757">
                  <c:v>140.26801573655001</c:v>
                </c:pt>
                <c:pt idx="758">
                  <c:v>140.26801573655001</c:v>
                </c:pt>
                <c:pt idx="759">
                  <c:v>140.69439677351801</c:v>
                </c:pt>
                <c:pt idx="760">
                  <c:v>141.79582128838899</c:v>
                </c:pt>
                <c:pt idx="761">
                  <c:v>142.89470275346699</c:v>
                </c:pt>
                <c:pt idx="762">
                  <c:v>143.41217059572801</c:v>
                </c:pt>
                <c:pt idx="763">
                  <c:v>142.25797826551801</c:v>
                </c:pt>
                <c:pt idx="764">
                  <c:v>142.25797826551801</c:v>
                </c:pt>
                <c:pt idx="765">
                  <c:v>142.25797826551801</c:v>
                </c:pt>
                <c:pt idx="766">
                  <c:v>144.36582270778499</c:v>
                </c:pt>
                <c:pt idx="767">
                  <c:v>144.074272629923</c:v>
                </c:pt>
                <c:pt idx="768">
                  <c:v>145.31095586885701</c:v>
                </c:pt>
                <c:pt idx="769">
                  <c:v>145.04647496985299</c:v>
                </c:pt>
                <c:pt idx="770">
                  <c:v>146.45647568425801</c:v>
                </c:pt>
                <c:pt idx="771">
                  <c:v>146.45647568425801</c:v>
                </c:pt>
                <c:pt idx="772">
                  <c:v>146.45647568425801</c:v>
                </c:pt>
                <c:pt idx="773">
                  <c:v>145.82208154773301</c:v>
                </c:pt>
                <c:pt idx="774">
                  <c:v>143.68743095618601</c:v>
                </c:pt>
                <c:pt idx="775">
                  <c:v>144.991292163412</c:v>
                </c:pt>
                <c:pt idx="776">
                  <c:v>146.86888397423499</c:v>
                </c:pt>
                <c:pt idx="777">
                  <c:v>147.675355905293</c:v>
                </c:pt>
                <c:pt idx="778">
                  <c:v>147.675355905293</c:v>
                </c:pt>
                <c:pt idx="779">
                  <c:v>147.675355905293</c:v>
                </c:pt>
                <c:pt idx="780">
                  <c:v>147.675355905293</c:v>
                </c:pt>
                <c:pt idx="781">
                  <c:v>146.92762798017199</c:v>
                </c:pt>
                <c:pt idx="782">
                  <c:v>144.249710354661</c:v>
                </c:pt>
                <c:pt idx="783">
                  <c:v>148.825801461986</c:v>
                </c:pt>
                <c:pt idx="784">
                  <c:v>149.39055779384799</c:v>
                </c:pt>
                <c:pt idx="785">
                  <c:v>149.39055779384799</c:v>
                </c:pt>
                <c:pt idx="786">
                  <c:v>149.39055779384799</c:v>
                </c:pt>
                <c:pt idx="787">
                  <c:v>149.642151391917</c:v>
                </c:pt>
                <c:pt idx="788">
                  <c:v>149.925787893772</c:v>
                </c:pt>
                <c:pt idx="789">
                  <c:v>150.26978685871899</c:v>
                </c:pt>
                <c:pt idx="790">
                  <c:v>150.70390291514099</c:v>
                </c:pt>
                <c:pt idx="791">
                  <c:v>152.383753046446</c:v>
                </c:pt>
                <c:pt idx="792">
                  <c:v>152.383753046446</c:v>
                </c:pt>
                <c:pt idx="793">
                  <c:v>152.383753046446</c:v>
                </c:pt>
                <c:pt idx="794">
                  <c:v>153.976090899707</c:v>
                </c:pt>
                <c:pt idx="795">
                  <c:v>152.780301844859</c:v>
                </c:pt>
                <c:pt idx="796">
                  <c:v>154.50112198607499</c:v>
                </c:pt>
                <c:pt idx="797">
                  <c:v>159.733591011474</c:v>
                </c:pt>
                <c:pt idx="798">
                  <c:v>156.888295318769</c:v>
                </c:pt>
                <c:pt idx="799">
                  <c:v>156.888295318769</c:v>
                </c:pt>
                <c:pt idx="800">
                  <c:v>156.888295318769</c:v>
                </c:pt>
                <c:pt idx="801">
                  <c:v>154.751309133896</c:v>
                </c:pt>
                <c:pt idx="802">
                  <c:v>157.751421414194</c:v>
                </c:pt>
                <c:pt idx="803">
                  <c:v>156.92368011855299</c:v>
                </c:pt>
                <c:pt idx="804">
                  <c:v>156.506498146453</c:v>
                </c:pt>
                <c:pt idx="805">
                  <c:v>156.91415921035599</c:v>
                </c:pt>
                <c:pt idx="806">
                  <c:v>156.91415921035599</c:v>
                </c:pt>
                <c:pt idx="807">
                  <c:v>156.91415921035599</c:v>
                </c:pt>
                <c:pt idx="808">
                  <c:v>156.60032791262901</c:v>
                </c:pt>
                <c:pt idx="809">
                  <c:v>154.92539238648101</c:v>
                </c:pt>
                <c:pt idx="810">
                  <c:v>157.06681891971101</c:v>
                </c:pt>
                <c:pt idx="811">
                  <c:v>157.76024899380701</c:v>
                </c:pt>
                <c:pt idx="812">
                  <c:v>156.83282743602399</c:v>
                </c:pt>
                <c:pt idx="813">
                  <c:v>156.83282743602399</c:v>
                </c:pt>
                <c:pt idx="814">
                  <c:v>156.83282743602399</c:v>
                </c:pt>
                <c:pt idx="815">
                  <c:v>159.056808092408</c:v>
                </c:pt>
                <c:pt idx="816">
                  <c:v>158.60441420408301</c:v>
                </c:pt>
                <c:pt idx="817">
                  <c:v>158.31935092004201</c:v>
                </c:pt>
                <c:pt idx="818">
                  <c:v>156.80235810750099</c:v>
                </c:pt>
                <c:pt idx="819">
                  <c:v>156.80235810750099</c:v>
                </c:pt>
                <c:pt idx="820">
                  <c:v>156.80235810750099</c:v>
                </c:pt>
                <c:pt idx="821">
                  <c:v>156.80235810750099</c:v>
                </c:pt>
              </c:numCache>
            </c:numRef>
          </c:val>
          <c:smooth val="0"/>
          <c:extLst>
            <c:ext xmlns:c16="http://schemas.microsoft.com/office/drawing/2014/chart" uri="{C3380CC4-5D6E-409C-BE32-E72D297353CC}">
              <c16:uniqueId val="{00000001-7E86-3E4E-95B7-7CBA7D7D1254}"/>
            </c:ext>
          </c:extLst>
        </c:ser>
        <c:dLbls>
          <c:showLegendKey val="0"/>
          <c:showVal val="0"/>
          <c:showCatName val="0"/>
          <c:showSerName val="0"/>
          <c:showPercent val="0"/>
          <c:showBubbleSize val="0"/>
        </c:dLbls>
        <c:smooth val="0"/>
        <c:axId val="229318368"/>
        <c:axId val="229320368"/>
      </c:lineChart>
      <c:dateAx>
        <c:axId val="229318368"/>
        <c:scaling>
          <c:orientation val="minMax"/>
          <c:max val="45382"/>
        </c:scaling>
        <c:delete val="0"/>
        <c:axPos val="b"/>
        <c:numFmt formatCode="[$-409]mmm\-yy;@" sourceLinked="0"/>
        <c:majorTickMark val="out"/>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29320368"/>
        <c:crosses val="autoZero"/>
        <c:auto val="1"/>
        <c:lblOffset val="100"/>
        <c:baseTimeUnit val="days"/>
        <c:majorUnit val="3"/>
      </c:dateAx>
      <c:valAx>
        <c:axId val="229320368"/>
        <c:scaling>
          <c:orientation val="minMax"/>
          <c:max val="160"/>
          <c:min val="0"/>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229318368"/>
        <c:crosses val="autoZero"/>
        <c:crossBetween val="between"/>
        <c:majorUnit val="4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S&amp;P 500 Index</c:v>
                </c:pt>
              </c:strCache>
            </c:strRef>
          </c:tx>
          <c:spPr>
            <a:ln w="25400" cap="rnd">
              <a:solidFill>
                <a:schemeClr val="accent1"/>
              </a:solidFill>
              <a:round/>
            </a:ln>
            <a:effectLst/>
          </c:spPr>
          <c:marker>
            <c:symbol val="none"/>
          </c:marker>
          <c:dLbls>
            <c:dLbl>
              <c:idx val="328"/>
              <c:layout>
                <c:manualLayout>
                  <c:x val="-8.8656278718018417E-3"/>
                  <c:y val="-7.35695578306437E-2"/>
                </c:manualLayout>
              </c:layout>
              <c:tx>
                <c:rich>
                  <a:bodyPr/>
                  <a:lstStyle/>
                  <a:p>
                    <a:r>
                      <a:rPr lang="en-US" dirty="0">
                        <a:solidFill>
                          <a:schemeClr val="accent1"/>
                        </a:solidFill>
                      </a:rPr>
                      <a:t>32.2%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9CE-374C-BCD2-BCE4ACC4025D}"/>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1"/>
                    </a:solidFill>
                    <a:latin typeface="AvenirNext LT Com Regular" panose="020B05030202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Sheet1!$A$2:$A$340</c:f>
              <c:numCache>
                <c:formatCode>m/d/yy</c:formatCode>
                <c:ptCount val="339"/>
                <c:pt idx="0">
                  <c:v>35095</c:v>
                </c:pt>
                <c:pt idx="1">
                  <c:v>35124</c:v>
                </c:pt>
                <c:pt idx="2">
                  <c:v>35155</c:v>
                </c:pt>
                <c:pt idx="3">
                  <c:v>35185</c:v>
                </c:pt>
                <c:pt idx="4">
                  <c:v>35216</c:v>
                </c:pt>
                <c:pt idx="5">
                  <c:v>35246</c:v>
                </c:pt>
                <c:pt idx="6">
                  <c:v>35277</c:v>
                </c:pt>
                <c:pt idx="7">
                  <c:v>35308</c:v>
                </c:pt>
                <c:pt idx="8">
                  <c:v>35338</c:v>
                </c:pt>
                <c:pt idx="9">
                  <c:v>35369</c:v>
                </c:pt>
                <c:pt idx="10">
                  <c:v>35399</c:v>
                </c:pt>
                <c:pt idx="11">
                  <c:v>35430</c:v>
                </c:pt>
                <c:pt idx="12">
                  <c:v>35461</c:v>
                </c:pt>
                <c:pt idx="13">
                  <c:v>35489</c:v>
                </c:pt>
                <c:pt idx="14">
                  <c:v>35520</c:v>
                </c:pt>
                <c:pt idx="15">
                  <c:v>35550</c:v>
                </c:pt>
                <c:pt idx="16">
                  <c:v>35581</c:v>
                </c:pt>
                <c:pt idx="17">
                  <c:v>35611</c:v>
                </c:pt>
                <c:pt idx="18">
                  <c:v>35642</c:v>
                </c:pt>
                <c:pt idx="19">
                  <c:v>35673</c:v>
                </c:pt>
                <c:pt idx="20">
                  <c:v>35703</c:v>
                </c:pt>
                <c:pt idx="21">
                  <c:v>35734</c:v>
                </c:pt>
                <c:pt idx="22">
                  <c:v>35764</c:v>
                </c:pt>
                <c:pt idx="23">
                  <c:v>35795</c:v>
                </c:pt>
                <c:pt idx="24">
                  <c:v>35826</c:v>
                </c:pt>
                <c:pt idx="25">
                  <c:v>35854</c:v>
                </c:pt>
                <c:pt idx="26">
                  <c:v>35885</c:v>
                </c:pt>
                <c:pt idx="27">
                  <c:v>35915</c:v>
                </c:pt>
                <c:pt idx="28">
                  <c:v>35946</c:v>
                </c:pt>
                <c:pt idx="29">
                  <c:v>35976</c:v>
                </c:pt>
                <c:pt idx="30">
                  <c:v>36007</c:v>
                </c:pt>
                <c:pt idx="31">
                  <c:v>36038</c:v>
                </c:pt>
                <c:pt idx="32">
                  <c:v>36068</c:v>
                </c:pt>
                <c:pt idx="33">
                  <c:v>36099</c:v>
                </c:pt>
                <c:pt idx="34">
                  <c:v>36129</c:v>
                </c:pt>
                <c:pt idx="35">
                  <c:v>36160</c:v>
                </c:pt>
                <c:pt idx="36">
                  <c:v>36191</c:v>
                </c:pt>
                <c:pt idx="37">
                  <c:v>36219</c:v>
                </c:pt>
                <c:pt idx="38">
                  <c:v>36250</c:v>
                </c:pt>
                <c:pt idx="39">
                  <c:v>36280</c:v>
                </c:pt>
                <c:pt idx="40">
                  <c:v>36311</c:v>
                </c:pt>
                <c:pt idx="41">
                  <c:v>36341</c:v>
                </c:pt>
                <c:pt idx="42">
                  <c:v>36372</c:v>
                </c:pt>
                <c:pt idx="43">
                  <c:v>36403</c:v>
                </c:pt>
                <c:pt idx="44">
                  <c:v>36433</c:v>
                </c:pt>
                <c:pt idx="45">
                  <c:v>36464</c:v>
                </c:pt>
                <c:pt idx="46">
                  <c:v>36494</c:v>
                </c:pt>
                <c:pt idx="47">
                  <c:v>36525</c:v>
                </c:pt>
                <c:pt idx="48">
                  <c:v>36556</c:v>
                </c:pt>
                <c:pt idx="49">
                  <c:v>36585</c:v>
                </c:pt>
                <c:pt idx="50">
                  <c:v>36616</c:v>
                </c:pt>
                <c:pt idx="51">
                  <c:v>36646</c:v>
                </c:pt>
                <c:pt idx="52">
                  <c:v>36677</c:v>
                </c:pt>
                <c:pt idx="53">
                  <c:v>36707</c:v>
                </c:pt>
                <c:pt idx="54">
                  <c:v>36738</c:v>
                </c:pt>
                <c:pt idx="55">
                  <c:v>36769</c:v>
                </c:pt>
                <c:pt idx="56">
                  <c:v>36799</c:v>
                </c:pt>
                <c:pt idx="57">
                  <c:v>36830</c:v>
                </c:pt>
                <c:pt idx="58">
                  <c:v>36860</c:v>
                </c:pt>
                <c:pt idx="59">
                  <c:v>36891</c:v>
                </c:pt>
                <c:pt idx="60">
                  <c:v>36922</c:v>
                </c:pt>
                <c:pt idx="61">
                  <c:v>36950</c:v>
                </c:pt>
                <c:pt idx="62">
                  <c:v>36981</c:v>
                </c:pt>
                <c:pt idx="63">
                  <c:v>37011</c:v>
                </c:pt>
                <c:pt idx="64">
                  <c:v>37042</c:v>
                </c:pt>
                <c:pt idx="65">
                  <c:v>37072</c:v>
                </c:pt>
                <c:pt idx="66">
                  <c:v>37103</c:v>
                </c:pt>
                <c:pt idx="67">
                  <c:v>37134</c:v>
                </c:pt>
                <c:pt idx="68">
                  <c:v>37164</c:v>
                </c:pt>
                <c:pt idx="69">
                  <c:v>37195</c:v>
                </c:pt>
                <c:pt idx="70">
                  <c:v>37225</c:v>
                </c:pt>
                <c:pt idx="71">
                  <c:v>37256</c:v>
                </c:pt>
                <c:pt idx="72">
                  <c:v>37287</c:v>
                </c:pt>
                <c:pt idx="73">
                  <c:v>37315</c:v>
                </c:pt>
                <c:pt idx="74">
                  <c:v>37346</c:v>
                </c:pt>
                <c:pt idx="75">
                  <c:v>37376</c:v>
                </c:pt>
                <c:pt idx="76">
                  <c:v>37407</c:v>
                </c:pt>
                <c:pt idx="77">
                  <c:v>37437</c:v>
                </c:pt>
                <c:pt idx="78">
                  <c:v>37468</c:v>
                </c:pt>
                <c:pt idx="79">
                  <c:v>37499</c:v>
                </c:pt>
                <c:pt idx="80">
                  <c:v>37529</c:v>
                </c:pt>
                <c:pt idx="81">
                  <c:v>37560</c:v>
                </c:pt>
                <c:pt idx="82">
                  <c:v>37590</c:v>
                </c:pt>
                <c:pt idx="83">
                  <c:v>37621</c:v>
                </c:pt>
                <c:pt idx="84">
                  <c:v>37652</c:v>
                </c:pt>
                <c:pt idx="85">
                  <c:v>37680</c:v>
                </c:pt>
                <c:pt idx="86">
                  <c:v>37711</c:v>
                </c:pt>
                <c:pt idx="87">
                  <c:v>37741</c:v>
                </c:pt>
                <c:pt idx="88">
                  <c:v>37772</c:v>
                </c:pt>
                <c:pt idx="89">
                  <c:v>37802</c:v>
                </c:pt>
                <c:pt idx="90">
                  <c:v>37833</c:v>
                </c:pt>
                <c:pt idx="91">
                  <c:v>37864</c:v>
                </c:pt>
                <c:pt idx="92">
                  <c:v>37894</c:v>
                </c:pt>
                <c:pt idx="93">
                  <c:v>37925</c:v>
                </c:pt>
                <c:pt idx="94">
                  <c:v>37955</c:v>
                </c:pt>
                <c:pt idx="95">
                  <c:v>37986</c:v>
                </c:pt>
                <c:pt idx="96">
                  <c:v>38017</c:v>
                </c:pt>
                <c:pt idx="97">
                  <c:v>38046</c:v>
                </c:pt>
                <c:pt idx="98">
                  <c:v>38077</c:v>
                </c:pt>
                <c:pt idx="99">
                  <c:v>38107</c:v>
                </c:pt>
                <c:pt idx="100">
                  <c:v>38138</c:v>
                </c:pt>
                <c:pt idx="101">
                  <c:v>38168</c:v>
                </c:pt>
                <c:pt idx="102">
                  <c:v>38199</c:v>
                </c:pt>
                <c:pt idx="103">
                  <c:v>38230</c:v>
                </c:pt>
                <c:pt idx="104">
                  <c:v>38260</c:v>
                </c:pt>
                <c:pt idx="105">
                  <c:v>38291</c:v>
                </c:pt>
                <c:pt idx="106">
                  <c:v>38321</c:v>
                </c:pt>
                <c:pt idx="107">
                  <c:v>38352</c:v>
                </c:pt>
                <c:pt idx="108">
                  <c:v>38383</c:v>
                </c:pt>
                <c:pt idx="109">
                  <c:v>38411</c:v>
                </c:pt>
                <c:pt idx="110">
                  <c:v>38442</c:v>
                </c:pt>
                <c:pt idx="111">
                  <c:v>38472</c:v>
                </c:pt>
                <c:pt idx="112">
                  <c:v>38503</c:v>
                </c:pt>
                <c:pt idx="113">
                  <c:v>38533</c:v>
                </c:pt>
                <c:pt idx="114">
                  <c:v>38564</c:v>
                </c:pt>
                <c:pt idx="115">
                  <c:v>38595</c:v>
                </c:pt>
                <c:pt idx="116">
                  <c:v>38625</c:v>
                </c:pt>
                <c:pt idx="117">
                  <c:v>38656</c:v>
                </c:pt>
                <c:pt idx="118">
                  <c:v>38686</c:v>
                </c:pt>
                <c:pt idx="119">
                  <c:v>38717</c:v>
                </c:pt>
                <c:pt idx="120">
                  <c:v>38748</c:v>
                </c:pt>
                <c:pt idx="121">
                  <c:v>38776</c:v>
                </c:pt>
                <c:pt idx="122">
                  <c:v>38807</c:v>
                </c:pt>
                <c:pt idx="123">
                  <c:v>38837</c:v>
                </c:pt>
                <c:pt idx="124">
                  <c:v>38868</c:v>
                </c:pt>
                <c:pt idx="125">
                  <c:v>38898</c:v>
                </c:pt>
                <c:pt idx="126">
                  <c:v>38929</c:v>
                </c:pt>
                <c:pt idx="127">
                  <c:v>38960</c:v>
                </c:pt>
                <c:pt idx="128">
                  <c:v>38990</c:v>
                </c:pt>
                <c:pt idx="129">
                  <c:v>39021</c:v>
                </c:pt>
                <c:pt idx="130">
                  <c:v>39051</c:v>
                </c:pt>
                <c:pt idx="131">
                  <c:v>39082</c:v>
                </c:pt>
                <c:pt idx="132">
                  <c:v>39113</c:v>
                </c:pt>
                <c:pt idx="133">
                  <c:v>39141</c:v>
                </c:pt>
                <c:pt idx="134">
                  <c:v>39172</c:v>
                </c:pt>
                <c:pt idx="135">
                  <c:v>39202</c:v>
                </c:pt>
                <c:pt idx="136">
                  <c:v>39233</c:v>
                </c:pt>
                <c:pt idx="137">
                  <c:v>39263</c:v>
                </c:pt>
                <c:pt idx="138">
                  <c:v>39294</c:v>
                </c:pt>
                <c:pt idx="139">
                  <c:v>39325</c:v>
                </c:pt>
                <c:pt idx="140">
                  <c:v>39355</c:v>
                </c:pt>
                <c:pt idx="141">
                  <c:v>39386</c:v>
                </c:pt>
                <c:pt idx="142">
                  <c:v>39416</c:v>
                </c:pt>
                <c:pt idx="143">
                  <c:v>39447</c:v>
                </c:pt>
                <c:pt idx="144">
                  <c:v>39478</c:v>
                </c:pt>
                <c:pt idx="145">
                  <c:v>39507</c:v>
                </c:pt>
                <c:pt idx="146">
                  <c:v>39538</c:v>
                </c:pt>
                <c:pt idx="147">
                  <c:v>39568</c:v>
                </c:pt>
                <c:pt idx="148">
                  <c:v>39599</c:v>
                </c:pt>
                <c:pt idx="149">
                  <c:v>39629</c:v>
                </c:pt>
                <c:pt idx="150">
                  <c:v>39660</c:v>
                </c:pt>
                <c:pt idx="151">
                  <c:v>39691</c:v>
                </c:pt>
                <c:pt idx="152">
                  <c:v>39721</c:v>
                </c:pt>
                <c:pt idx="153">
                  <c:v>39752</c:v>
                </c:pt>
                <c:pt idx="154">
                  <c:v>39782</c:v>
                </c:pt>
                <c:pt idx="155">
                  <c:v>39813</c:v>
                </c:pt>
                <c:pt idx="156">
                  <c:v>39844</c:v>
                </c:pt>
                <c:pt idx="157">
                  <c:v>39872</c:v>
                </c:pt>
                <c:pt idx="158">
                  <c:v>39903</c:v>
                </c:pt>
                <c:pt idx="159">
                  <c:v>39933</c:v>
                </c:pt>
                <c:pt idx="160">
                  <c:v>39964</c:v>
                </c:pt>
                <c:pt idx="161">
                  <c:v>39994</c:v>
                </c:pt>
                <c:pt idx="162">
                  <c:v>40025</c:v>
                </c:pt>
                <c:pt idx="163">
                  <c:v>40056</c:v>
                </c:pt>
                <c:pt idx="164">
                  <c:v>40086</c:v>
                </c:pt>
                <c:pt idx="165">
                  <c:v>40117</c:v>
                </c:pt>
                <c:pt idx="166">
                  <c:v>40147</c:v>
                </c:pt>
                <c:pt idx="167">
                  <c:v>40178</c:v>
                </c:pt>
                <c:pt idx="168">
                  <c:v>40209</c:v>
                </c:pt>
                <c:pt idx="169">
                  <c:v>40237</c:v>
                </c:pt>
                <c:pt idx="170">
                  <c:v>40268</c:v>
                </c:pt>
                <c:pt idx="171">
                  <c:v>40298</c:v>
                </c:pt>
                <c:pt idx="172">
                  <c:v>40329</c:v>
                </c:pt>
                <c:pt idx="173">
                  <c:v>40359</c:v>
                </c:pt>
                <c:pt idx="174">
                  <c:v>40390</c:v>
                </c:pt>
                <c:pt idx="175">
                  <c:v>40421</c:v>
                </c:pt>
                <c:pt idx="176">
                  <c:v>40451</c:v>
                </c:pt>
                <c:pt idx="177">
                  <c:v>40482</c:v>
                </c:pt>
                <c:pt idx="178">
                  <c:v>40512</c:v>
                </c:pt>
                <c:pt idx="179">
                  <c:v>40543</c:v>
                </c:pt>
                <c:pt idx="180">
                  <c:v>40574</c:v>
                </c:pt>
                <c:pt idx="181">
                  <c:v>40602</c:v>
                </c:pt>
                <c:pt idx="182">
                  <c:v>40633</c:v>
                </c:pt>
                <c:pt idx="183">
                  <c:v>40663</c:v>
                </c:pt>
                <c:pt idx="184">
                  <c:v>40694</c:v>
                </c:pt>
                <c:pt idx="185">
                  <c:v>40724</c:v>
                </c:pt>
                <c:pt idx="186">
                  <c:v>40755</c:v>
                </c:pt>
                <c:pt idx="187">
                  <c:v>40786</c:v>
                </c:pt>
                <c:pt idx="188">
                  <c:v>40816</c:v>
                </c:pt>
                <c:pt idx="189">
                  <c:v>40847</c:v>
                </c:pt>
                <c:pt idx="190">
                  <c:v>40877</c:v>
                </c:pt>
                <c:pt idx="191">
                  <c:v>40908</c:v>
                </c:pt>
                <c:pt idx="192">
                  <c:v>40939</c:v>
                </c:pt>
                <c:pt idx="193">
                  <c:v>40968</c:v>
                </c:pt>
                <c:pt idx="194">
                  <c:v>40999</c:v>
                </c:pt>
                <c:pt idx="195">
                  <c:v>41029</c:v>
                </c:pt>
                <c:pt idx="196">
                  <c:v>41060</c:v>
                </c:pt>
                <c:pt idx="197">
                  <c:v>41090</c:v>
                </c:pt>
                <c:pt idx="198">
                  <c:v>41121</c:v>
                </c:pt>
                <c:pt idx="199">
                  <c:v>41152</c:v>
                </c:pt>
                <c:pt idx="200">
                  <c:v>41182</c:v>
                </c:pt>
                <c:pt idx="201">
                  <c:v>41213</c:v>
                </c:pt>
                <c:pt idx="202">
                  <c:v>41243</c:v>
                </c:pt>
                <c:pt idx="203">
                  <c:v>41274</c:v>
                </c:pt>
                <c:pt idx="204">
                  <c:v>41305</c:v>
                </c:pt>
                <c:pt idx="205">
                  <c:v>41333</c:v>
                </c:pt>
                <c:pt idx="206">
                  <c:v>41364</c:v>
                </c:pt>
                <c:pt idx="207">
                  <c:v>41394</c:v>
                </c:pt>
                <c:pt idx="208">
                  <c:v>41425</c:v>
                </c:pt>
                <c:pt idx="209">
                  <c:v>41455</c:v>
                </c:pt>
                <c:pt idx="210">
                  <c:v>41486</c:v>
                </c:pt>
                <c:pt idx="211">
                  <c:v>41517</c:v>
                </c:pt>
                <c:pt idx="212">
                  <c:v>41547</c:v>
                </c:pt>
                <c:pt idx="213">
                  <c:v>41578</c:v>
                </c:pt>
                <c:pt idx="214">
                  <c:v>41608</c:v>
                </c:pt>
                <c:pt idx="215">
                  <c:v>41639</c:v>
                </c:pt>
                <c:pt idx="216">
                  <c:v>41670</c:v>
                </c:pt>
                <c:pt idx="217">
                  <c:v>41698</c:v>
                </c:pt>
                <c:pt idx="218">
                  <c:v>41729</c:v>
                </c:pt>
                <c:pt idx="219">
                  <c:v>41759</c:v>
                </c:pt>
                <c:pt idx="220">
                  <c:v>41790</c:v>
                </c:pt>
                <c:pt idx="221">
                  <c:v>41820</c:v>
                </c:pt>
                <c:pt idx="222">
                  <c:v>41851</c:v>
                </c:pt>
                <c:pt idx="223">
                  <c:v>41882</c:v>
                </c:pt>
                <c:pt idx="224">
                  <c:v>41912</c:v>
                </c:pt>
                <c:pt idx="225">
                  <c:v>41943</c:v>
                </c:pt>
                <c:pt idx="226">
                  <c:v>41973</c:v>
                </c:pt>
                <c:pt idx="227">
                  <c:v>42004</c:v>
                </c:pt>
                <c:pt idx="228">
                  <c:v>42035</c:v>
                </c:pt>
                <c:pt idx="229">
                  <c:v>42063</c:v>
                </c:pt>
                <c:pt idx="230">
                  <c:v>42094</c:v>
                </c:pt>
                <c:pt idx="231">
                  <c:v>42124</c:v>
                </c:pt>
                <c:pt idx="232">
                  <c:v>42155</c:v>
                </c:pt>
                <c:pt idx="233">
                  <c:v>42185</c:v>
                </c:pt>
                <c:pt idx="234">
                  <c:v>42216</c:v>
                </c:pt>
                <c:pt idx="235">
                  <c:v>42247</c:v>
                </c:pt>
                <c:pt idx="236">
                  <c:v>42277</c:v>
                </c:pt>
                <c:pt idx="237">
                  <c:v>42308</c:v>
                </c:pt>
                <c:pt idx="238">
                  <c:v>42338</c:v>
                </c:pt>
                <c:pt idx="239">
                  <c:v>42369</c:v>
                </c:pt>
                <c:pt idx="240">
                  <c:v>42400</c:v>
                </c:pt>
                <c:pt idx="241">
                  <c:v>42429</c:v>
                </c:pt>
                <c:pt idx="242">
                  <c:v>42460</c:v>
                </c:pt>
                <c:pt idx="243">
                  <c:v>42490</c:v>
                </c:pt>
                <c:pt idx="244">
                  <c:v>42521</c:v>
                </c:pt>
                <c:pt idx="245">
                  <c:v>42551</c:v>
                </c:pt>
                <c:pt idx="246">
                  <c:v>42582</c:v>
                </c:pt>
                <c:pt idx="247">
                  <c:v>42613</c:v>
                </c:pt>
                <c:pt idx="248">
                  <c:v>42643</c:v>
                </c:pt>
                <c:pt idx="249">
                  <c:v>42674</c:v>
                </c:pt>
                <c:pt idx="250">
                  <c:v>42704</c:v>
                </c:pt>
                <c:pt idx="251">
                  <c:v>42735</c:v>
                </c:pt>
                <c:pt idx="252">
                  <c:v>42766</c:v>
                </c:pt>
                <c:pt idx="253">
                  <c:v>42794</c:v>
                </c:pt>
                <c:pt idx="254">
                  <c:v>42825</c:v>
                </c:pt>
                <c:pt idx="255">
                  <c:v>42855</c:v>
                </c:pt>
                <c:pt idx="256">
                  <c:v>42886</c:v>
                </c:pt>
                <c:pt idx="257">
                  <c:v>42916</c:v>
                </c:pt>
                <c:pt idx="258">
                  <c:v>42947</c:v>
                </c:pt>
                <c:pt idx="259">
                  <c:v>42978</c:v>
                </c:pt>
                <c:pt idx="260">
                  <c:v>43008</c:v>
                </c:pt>
                <c:pt idx="261">
                  <c:v>43039</c:v>
                </c:pt>
                <c:pt idx="262">
                  <c:v>43069</c:v>
                </c:pt>
                <c:pt idx="263">
                  <c:v>43100</c:v>
                </c:pt>
                <c:pt idx="264">
                  <c:v>43131</c:v>
                </c:pt>
                <c:pt idx="265">
                  <c:v>43159</c:v>
                </c:pt>
                <c:pt idx="266">
                  <c:v>43190</c:v>
                </c:pt>
                <c:pt idx="267">
                  <c:v>43220</c:v>
                </c:pt>
                <c:pt idx="268">
                  <c:v>43251</c:v>
                </c:pt>
                <c:pt idx="269">
                  <c:v>43281</c:v>
                </c:pt>
                <c:pt idx="270">
                  <c:v>43312</c:v>
                </c:pt>
                <c:pt idx="271">
                  <c:v>43343</c:v>
                </c:pt>
                <c:pt idx="272">
                  <c:v>43373</c:v>
                </c:pt>
                <c:pt idx="273">
                  <c:v>43404</c:v>
                </c:pt>
                <c:pt idx="274">
                  <c:v>43434</c:v>
                </c:pt>
                <c:pt idx="275">
                  <c:v>43465</c:v>
                </c:pt>
                <c:pt idx="276">
                  <c:v>43496</c:v>
                </c:pt>
                <c:pt idx="277">
                  <c:v>43524</c:v>
                </c:pt>
                <c:pt idx="278">
                  <c:v>43555</c:v>
                </c:pt>
                <c:pt idx="279">
                  <c:v>43585</c:v>
                </c:pt>
                <c:pt idx="280">
                  <c:v>43616</c:v>
                </c:pt>
                <c:pt idx="281">
                  <c:v>43646</c:v>
                </c:pt>
                <c:pt idx="282">
                  <c:v>43677</c:v>
                </c:pt>
                <c:pt idx="283">
                  <c:v>43708</c:v>
                </c:pt>
                <c:pt idx="284">
                  <c:v>43738</c:v>
                </c:pt>
                <c:pt idx="285">
                  <c:v>43769</c:v>
                </c:pt>
                <c:pt idx="286">
                  <c:v>43799</c:v>
                </c:pt>
                <c:pt idx="287">
                  <c:v>43830</c:v>
                </c:pt>
                <c:pt idx="288">
                  <c:v>43861</c:v>
                </c:pt>
                <c:pt idx="289">
                  <c:v>43890</c:v>
                </c:pt>
                <c:pt idx="290">
                  <c:v>43921</c:v>
                </c:pt>
                <c:pt idx="291">
                  <c:v>43951</c:v>
                </c:pt>
                <c:pt idx="292">
                  <c:v>43982</c:v>
                </c:pt>
                <c:pt idx="293">
                  <c:v>44012</c:v>
                </c:pt>
                <c:pt idx="294">
                  <c:v>44043</c:v>
                </c:pt>
                <c:pt idx="295">
                  <c:v>44074</c:v>
                </c:pt>
                <c:pt idx="296">
                  <c:v>44104</c:v>
                </c:pt>
                <c:pt idx="297">
                  <c:v>44135</c:v>
                </c:pt>
                <c:pt idx="298">
                  <c:v>44165</c:v>
                </c:pt>
                <c:pt idx="299">
                  <c:v>44196</c:v>
                </c:pt>
                <c:pt idx="300">
                  <c:v>44227</c:v>
                </c:pt>
                <c:pt idx="301">
                  <c:v>44255</c:v>
                </c:pt>
                <c:pt idx="302">
                  <c:v>44286</c:v>
                </c:pt>
                <c:pt idx="303">
                  <c:v>44316</c:v>
                </c:pt>
                <c:pt idx="304">
                  <c:v>44347</c:v>
                </c:pt>
                <c:pt idx="305">
                  <c:v>44377</c:v>
                </c:pt>
                <c:pt idx="306">
                  <c:v>44408</c:v>
                </c:pt>
                <c:pt idx="307">
                  <c:v>44439</c:v>
                </c:pt>
                <c:pt idx="308">
                  <c:v>44469</c:v>
                </c:pt>
                <c:pt idx="309">
                  <c:v>44500</c:v>
                </c:pt>
                <c:pt idx="310">
                  <c:v>44530</c:v>
                </c:pt>
                <c:pt idx="311">
                  <c:v>44561</c:v>
                </c:pt>
                <c:pt idx="312">
                  <c:v>44592</c:v>
                </c:pt>
                <c:pt idx="313">
                  <c:v>44620</c:v>
                </c:pt>
                <c:pt idx="314">
                  <c:v>44651</c:v>
                </c:pt>
                <c:pt idx="315">
                  <c:v>44681</c:v>
                </c:pt>
                <c:pt idx="316">
                  <c:v>44712</c:v>
                </c:pt>
                <c:pt idx="317">
                  <c:v>44742</c:v>
                </c:pt>
                <c:pt idx="318">
                  <c:v>44773</c:v>
                </c:pt>
                <c:pt idx="319">
                  <c:v>44804</c:v>
                </c:pt>
                <c:pt idx="320">
                  <c:v>44834</c:v>
                </c:pt>
                <c:pt idx="321">
                  <c:v>44865</c:v>
                </c:pt>
                <c:pt idx="322">
                  <c:v>44895</c:v>
                </c:pt>
                <c:pt idx="323">
                  <c:v>44926</c:v>
                </c:pt>
                <c:pt idx="324">
                  <c:v>44957</c:v>
                </c:pt>
                <c:pt idx="325">
                  <c:v>44985</c:v>
                </c:pt>
                <c:pt idx="326">
                  <c:v>45016</c:v>
                </c:pt>
                <c:pt idx="327">
                  <c:v>45046</c:v>
                </c:pt>
                <c:pt idx="328">
                  <c:v>45077</c:v>
                </c:pt>
                <c:pt idx="329">
                  <c:v>45107</c:v>
                </c:pt>
                <c:pt idx="330">
                  <c:v>45138</c:v>
                </c:pt>
                <c:pt idx="331">
                  <c:v>45169</c:v>
                </c:pt>
                <c:pt idx="332">
                  <c:v>45199</c:v>
                </c:pt>
                <c:pt idx="333">
                  <c:v>45230</c:v>
                </c:pt>
                <c:pt idx="334">
                  <c:v>45260</c:v>
                </c:pt>
                <c:pt idx="335">
                  <c:v>45291</c:v>
                </c:pt>
                <c:pt idx="336">
                  <c:v>45322</c:v>
                </c:pt>
                <c:pt idx="337">
                  <c:v>45351</c:v>
                </c:pt>
                <c:pt idx="338">
                  <c:v>45382</c:v>
                </c:pt>
              </c:numCache>
            </c:numRef>
          </c:cat>
          <c:val>
            <c:numRef>
              <c:f>Sheet1!$B$2:$B$340</c:f>
              <c:numCache>
                <c:formatCode>General</c:formatCode>
                <c:ptCount val="339"/>
                <c:pt idx="0">
                  <c:v>17.871459999999999</c:v>
                </c:pt>
                <c:pt idx="1">
                  <c:v>17.859439999999999</c:v>
                </c:pt>
                <c:pt idx="2">
                  <c:v>17.418420000000001</c:v>
                </c:pt>
                <c:pt idx="3">
                  <c:v>17.261240000000001</c:v>
                </c:pt>
                <c:pt idx="4">
                  <c:v>17.799700000000001</c:v>
                </c:pt>
                <c:pt idx="5">
                  <c:v>18.185320000000001</c:v>
                </c:pt>
                <c:pt idx="6">
                  <c:v>18.216339999999999</c:v>
                </c:pt>
                <c:pt idx="7">
                  <c:v>17.94641</c:v>
                </c:pt>
                <c:pt idx="8">
                  <c:v>17.928370000000001</c:v>
                </c:pt>
                <c:pt idx="9">
                  <c:v>17.912579999999998</c:v>
                </c:pt>
                <c:pt idx="10">
                  <c:v>18.264749999999999</c:v>
                </c:pt>
                <c:pt idx="11">
                  <c:v>18.697479999999999</c:v>
                </c:pt>
                <c:pt idx="12">
                  <c:v>19.223649999999999</c:v>
                </c:pt>
                <c:pt idx="13">
                  <c:v>19.00367</c:v>
                </c:pt>
                <c:pt idx="14">
                  <c:v>18.947469999999999</c:v>
                </c:pt>
                <c:pt idx="15">
                  <c:v>19.920629999999999</c:v>
                </c:pt>
                <c:pt idx="16">
                  <c:v>19.88495</c:v>
                </c:pt>
                <c:pt idx="17">
                  <c:v>19.678909999999998</c:v>
                </c:pt>
                <c:pt idx="18">
                  <c:v>19.646080000000001</c:v>
                </c:pt>
                <c:pt idx="19">
                  <c:v>19.017710000000001</c:v>
                </c:pt>
                <c:pt idx="20">
                  <c:v>18.809449999999998</c:v>
                </c:pt>
                <c:pt idx="21">
                  <c:v>18.189630000000001</c:v>
                </c:pt>
                <c:pt idx="22">
                  <c:v>18.705870000000001</c:v>
                </c:pt>
                <c:pt idx="23">
                  <c:v>18.38561</c:v>
                </c:pt>
                <c:pt idx="24">
                  <c:v>18.755040000000001</c:v>
                </c:pt>
                <c:pt idx="25">
                  <c:v>18.729949999999999</c:v>
                </c:pt>
                <c:pt idx="26">
                  <c:v>18.755549999999999</c:v>
                </c:pt>
                <c:pt idx="27">
                  <c:v>18.699159999999999</c:v>
                </c:pt>
                <c:pt idx="28">
                  <c:v>18.610250000000001</c:v>
                </c:pt>
                <c:pt idx="29">
                  <c:v>19.571020000000001</c:v>
                </c:pt>
                <c:pt idx="30">
                  <c:v>19.691320000000001</c:v>
                </c:pt>
                <c:pt idx="31">
                  <c:v>20.12602</c:v>
                </c:pt>
                <c:pt idx="32">
                  <c:v>20.10614</c:v>
                </c:pt>
                <c:pt idx="33">
                  <c:v>19.82273</c:v>
                </c:pt>
                <c:pt idx="34">
                  <c:v>20.4648</c:v>
                </c:pt>
                <c:pt idx="35">
                  <c:v>20.735969999999998</c:v>
                </c:pt>
                <c:pt idx="36">
                  <c:v>21.412569999999999</c:v>
                </c:pt>
                <c:pt idx="37">
                  <c:v>20.758990000000001</c:v>
                </c:pt>
                <c:pt idx="38">
                  <c:v>21.540880000000001</c:v>
                </c:pt>
                <c:pt idx="39">
                  <c:v>20.552379999999999</c:v>
                </c:pt>
                <c:pt idx="40">
                  <c:v>20.5626</c:v>
                </c:pt>
                <c:pt idx="41">
                  <c:v>21.609680000000001</c:v>
                </c:pt>
                <c:pt idx="42">
                  <c:v>21.605930000000001</c:v>
                </c:pt>
                <c:pt idx="43">
                  <c:v>22.577000000000002</c:v>
                </c:pt>
                <c:pt idx="44">
                  <c:v>23.04701</c:v>
                </c:pt>
                <c:pt idx="45">
                  <c:v>22.98864</c:v>
                </c:pt>
                <c:pt idx="46">
                  <c:v>23.121559999999999</c:v>
                </c:pt>
                <c:pt idx="47">
                  <c:v>25.2195</c:v>
                </c:pt>
                <c:pt idx="48">
                  <c:v>24.843900000000001</c:v>
                </c:pt>
                <c:pt idx="49">
                  <c:v>25.6449</c:v>
                </c:pt>
                <c:pt idx="50">
                  <c:v>26.60012</c:v>
                </c:pt>
                <c:pt idx="51">
                  <c:v>25.23395</c:v>
                </c:pt>
                <c:pt idx="52">
                  <c:v>24.60155</c:v>
                </c:pt>
                <c:pt idx="53">
                  <c:v>26.507400000000001</c:v>
                </c:pt>
                <c:pt idx="54">
                  <c:v>25.94924</c:v>
                </c:pt>
                <c:pt idx="55">
                  <c:v>26.17089</c:v>
                </c:pt>
                <c:pt idx="56">
                  <c:v>24.206869999999999</c:v>
                </c:pt>
                <c:pt idx="57">
                  <c:v>24.22007</c:v>
                </c:pt>
                <c:pt idx="58">
                  <c:v>24.774370000000001</c:v>
                </c:pt>
                <c:pt idx="59">
                  <c:v>23.183399999999999</c:v>
                </c:pt>
                <c:pt idx="60">
                  <c:v>23.340859999999999</c:v>
                </c:pt>
                <c:pt idx="61">
                  <c:v>23.19519</c:v>
                </c:pt>
                <c:pt idx="62">
                  <c:v>23.214379999999998</c:v>
                </c:pt>
                <c:pt idx="63">
                  <c:v>24.282499999999999</c:v>
                </c:pt>
                <c:pt idx="64">
                  <c:v>24.110880000000002</c:v>
                </c:pt>
                <c:pt idx="65">
                  <c:v>24.876719999999999</c:v>
                </c:pt>
                <c:pt idx="66">
                  <c:v>23.94782</c:v>
                </c:pt>
                <c:pt idx="67">
                  <c:v>23.509399999999999</c:v>
                </c:pt>
                <c:pt idx="68">
                  <c:v>24.22505</c:v>
                </c:pt>
                <c:pt idx="69">
                  <c:v>24.967210000000001</c:v>
                </c:pt>
                <c:pt idx="70">
                  <c:v>24.68899</c:v>
                </c:pt>
                <c:pt idx="71">
                  <c:v>24.833680000000001</c:v>
                </c:pt>
                <c:pt idx="72">
                  <c:v>24.635539999999999</c:v>
                </c:pt>
                <c:pt idx="73">
                  <c:v>24.57047</c:v>
                </c:pt>
                <c:pt idx="74">
                  <c:v>24.254259999999999</c:v>
                </c:pt>
                <c:pt idx="75">
                  <c:v>23.368600000000001</c:v>
                </c:pt>
                <c:pt idx="76">
                  <c:v>22.741779999999999</c:v>
                </c:pt>
                <c:pt idx="77">
                  <c:v>23.355270000000001</c:v>
                </c:pt>
                <c:pt idx="78">
                  <c:v>23.77937</c:v>
                </c:pt>
                <c:pt idx="79">
                  <c:v>23.676950000000001</c:v>
                </c:pt>
                <c:pt idx="80">
                  <c:v>23.742629999999998</c:v>
                </c:pt>
                <c:pt idx="81">
                  <c:v>24.280529999999999</c:v>
                </c:pt>
                <c:pt idx="82">
                  <c:v>24.030180000000001</c:v>
                </c:pt>
                <c:pt idx="83">
                  <c:v>23.613720000000001</c:v>
                </c:pt>
                <c:pt idx="84">
                  <c:v>23.398679999999999</c:v>
                </c:pt>
                <c:pt idx="85">
                  <c:v>23.5107</c:v>
                </c:pt>
                <c:pt idx="86">
                  <c:v>24.34008</c:v>
                </c:pt>
                <c:pt idx="87">
                  <c:v>24.72092</c:v>
                </c:pt>
                <c:pt idx="88">
                  <c:v>23.4131</c:v>
                </c:pt>
                <c:pt idx="89">
                  <c:v>23.39706</c:v>
                </c:pt>
                <c:pt idx="90">
                  <c:v>23.728439999999999</c:v>
                </c:pt>
                <c:pt idx="91">
                  <c:v>23.455020000000001</c:v>
                </c:pt>
                <c:pt idx="92">
                  <c:v>23.74654</c:v>
                </c:pt>
                <c:pt idx="93">
                  <c:v>23.076080000000001</c:v>
                </c:pt>
                <c:pt idx="94">
                  <c:v>22.834430000000001</c:v>
                </c:pt>
                <c:pt idx="95">
                  <c:v>22.746590000000001</c:v>
                </c:pt>
                <c:pt idx="96">
                  <c:v>22.96284</c:v>
                </c:pt>
                <c:pt idx="97">
                  <c:v>22.605419999999999</c:v>
                </c:pt>
                <c:pt idx="98">
                  <c:v>22.23066</c:v>
                </c:pt>
                <c:pt idx="99">
                  <c:v>22.43242</c:v>
                </c:pt>
                <c:pt idx="100">
                  <c:v>22.507850000000001</c:v>
                </c:pt>
                <c:pt idx="101">
                  <c:v>22.321770000000001</c:v>
                </c:pt>
                <c:pt idx="102">
                  <c:v>22.745629999999998</c:v>
                </c:pt>
                <c:pt idx="103">
                  <c:v>22.713889999999999</c:v>
                </c:pt>
                <c:pt idx="104">
                  <c:v>22.30378</c:v>
                </c:pt>
                <c:pt idx="105">
                  <c:v>22.104040000000001</c:v>
                </c:pt>
                <c:pt idx="106">
                  <c:v>21.575299999999999</c:v>
                </c:pt>
                <c:pt idx="107">
                  <c:v>21.22813</c:v>
                </c:pt>
                <c:pt idx="108">
                  <c:v>21.498010000000001</c:v>
                </c:pt>
                <c:pt idx="109">
                  <c:v>21.65381</c:v>
                </c:pt>
                <c:pt idx="110">
                  <c:v>21.074729999999999</c:v>
                </c:pt>
                <c:pt idx="111">
                  <c:v>21.515280000000001</c:v>
                </c:pt>
                <c:pt idx="112">
                  <c:v>21.252410000000001</c:v>
                </c:pt>
                <c:pt idx="113">
                  <c:v>20.9191</c:v>
                </c:pt>
                <c:pt idx="114">
                  <c:v>20.135349999999999</c:v>
                </c:pt>
                <c:pt idx="115">
                  <c:v>20.146609999999999</c:v>
                </c:pt>
                <c:pt idx="116">
                  <c:v>20.16987</c:v>
                </c:pt>
                <c:pt idx="117">
                  <c:v>20.406389999999998</c:v>
                </c:pt>
                <c:pt idx="118">
                  <c:v>20.432980000000001</c:v>
                </c:pt>
                <c:pt idx="119">
                  <c:v>20.141010000000001</c:v>
                </c:pt>
                <c:pt idx="120">
                  <c:v>20.024539999999998</c:v>
                </c:pt>
                <c:pt idx="121">
                  <c:v>19.85961</c:v>
                </c:pt>
                <c:pt idx="122">
                  <c:v>19.655550000000002</c:v>
                </c:pt>
                <c:pt idx="123">
                  <c:v>19.52768</c:v>
                </c:pt>
                <c:pt idx="124">
                  <c:v>19.444040000000001</c:v>
                </c:pt>
                <c:pt idx="125">
                  <c:v>19.276599999999998</c:v>
                </c:pt>
                <c:pt idx="126">
                  <c:v>20.089670000000002</c:v>
                </c:pt>
                <c:pt idx="127">
                  <c:v>20.394010000000002</c:v>
                </c:pt>
                <c:pt idx="128">
                  <c:v>20.10107</c:v>
                </c:pt>
                <c:pt idx="129">
                  <c:v>19.875640000000001</c:v>
                </c:pt>
                <c:pt idx="130">
                  <c:v>19.923780000000001</c:v>
                </c:pt>
                <c:pt idx="131">
                  <c:v>20.034829999999999</c:v>
                </c:pt>
                <c:pt idx="132">
                  <c:v>20.00714</c:v>
                </c:pt>
                <c:pt idx="133">
                  <c:v>19.551189999999998</c:v>
                </c:pt>
                <c:pt idx="134">
                  <c:v>19.650729999999999</c:v>
                </c:pt>
                <c:pt idx="135">
                  <c:v>19.46688</c:v>
                </c:pt>
                <c:pt idx="136">
                  <c:v>19.325769999999999</c:v>
                </c:pt>
                <c:pt idx="137">
                  <c:v>19.295169999999999</c:v>
                </c:pt>
                <c:pt idx="138">
                  <c:v>19.56934</c:v>
                </c:pt>
                <c:pt idx="139">
                  <c:v>19.816179999999999</c:v>
                </c:pt>
                <c:pt idx="140">
                  <c:v>20.039010000000001</c:v>
                </c:pt>
                <c:pt idx="141">
                  <c:v>19.834579999999999</c:v>
                </c:pt>
                <c:pt idx="142">
                  <c:v>19.52075</c:v>
                </c:pt>
                <c:pt idx="143">
                  <c:v>19.908080000000002</c:v>
                </c:pt>
                <c:pt idx="144">
                  <c:v>19.933399999999999</c:v>
                </c:pt>
                <c:pt idx="145">
                  <c:v>19.689550000000001</c:v>
                </c:pt>
                <c:pt idx="146">
                  <c:v>20.249030000000001</c:v>
                </c:pt>
                <c:pt idx="147">
                  <c:v>19.71021</c:v>
                </c:pt>
                <c:pt idx="148">
                  <c:v>19.26492</c:v>
                </c:pt>
                <c:pt idx="149">
                  <c:v>19.531300000000002</c:v>
                </c:pt>
                <c:pt idx="150">
                  <c:v>19.249759999999998</c:v>
                </c:pt>
                <c:pt idx="151">
                  <c:v>19.267199999999999</c:v>
                </c:pt>
                <c:pt idx="152">
                  <c:v>20.584160000000001</c:v>
                </c:pt>
                <c:pt idx="153">
                  <c:v>21.75966</c:v>
                </c:pt>
                <c:pt idx="154">
                  <c:v>22.924489999999999</c:v>
                </c:pt>
                <c:pt idx="155">
                  <c:v>22.366700000000002</c:v>
                </c:pt>
                <c:pt idx="156">
                  <c:v>22.04036</c:v>
                </c:pt>
                <c:pt idx="157">
                  <c:v>22.23762</c:v>
                </c:pt>
                <c:pt idx="158">
                  <c:v>21.60791</c:v>
                </c:pt>
                <c:pt idx="159">
                  <c:v>20.650790000000001</c:v>
                </c:pt>
                <c:pt idx="160">
                  <c:v>20.305060000000001</c:v>
                </c:pt>
                <c:pt idx="161">
                  <c:v>20.262830000000001</c:v>
                </c:pt>
                <c:pt idx="162">
                  <c:v>20.10896</c:v>
                </c:pt>
                <c:pt idx="163">
                  <c:v>19.807259999999999</c:v>
                </c:pt>
                <c:pt idx="164">
                  <c:v>19.736599999999999</c:v>
                </c:pt>
                <c:pt idx="165">
                  <c:v>20.156929999999999</c:v>
                </c:pt>
                <c:pt idx="166">
                  <c:v>20.107710000000001</c:v>
                </c:pt>
                <c:pt idx="167">
                  <c:v>19.35162</c:v>
                </c:pt>
                <c:pt idx="168">
                  <c:v>19.20947</c:v>
                </c:pt>
                <c:pt idx="169">
                  <c:v>18.97636</c:v>
                </c:pt>
                <c:pt idx="170">
                  <c:v>18.88899</c:v>
                </c:pt>
                <c:pt idx="171">
                  <c:v>18.982489999999999</c:v>
                </c:pt>
                <c:pt idx="172">
                  <c:v>18.826969999999999</c:v>
                </c:pt>
                <c:pt idx="173">
                  <c:v>19.058720000000001</c:v>
                </c:pt>
                <c:pt idx="174">
                  <c:v>18.815349999999999</c:v>
                </c:pt>
                <c:pt idx="175">
                  <c:v>18.903659999999999</c:v>
                </c:pt>
                <c:pt idx="176">
                  <c:v>18.643630000000002</c:v>
                </c:pt>
                <c:pt idx="177">
                  <c:v>18.751760000000001</c:v>
                </c:pt>
                <c:pt idx="178">
                  <c:v>18.622219999999999</c:v>
                </c:pt>
                <c:pt idx="179">
                  <c:v>18.591989999999999</c:v>
                </c:pt>
                <c:pt idx="180">
                  <c:v>18.984590000000001</c:v>
                </c:pt>
                <c:pt idx="181">
                  <c:v>18.919039999999999</c:v>
                </c:pt>
                <c:pt idx="182">
                  <c:v>18.704319999999999</c:v>
                </c:pt>
                <c:pt idx="183">
                  <c:v>18.6783</c:v>
                </c:pt>
                <c:pt idx="184">
                  <c:v>18.54158</c:v>
                </c:pt>
                <c:pt idx="185">
                  <c:v>18.52844</c:v>
                </c:pt>
                <c:pt idx="186">
                  <c:v>19.151779999999999</c:v>
                </c:pt>
                <c:pt idx="187">
                  <c:v>19.64472</c:v>
                </c:pt>
                <c:pt idx="188">
                  <c:v>20.579599999999999</c:v>
                </c:pt>
                <c:pt idx="189">
                  <c:v>19.655249999999999</c:v>
                </c:pt>
                <c:pt idx="190">
                  <c:v>19.533619999999999</c:v>
                </c:pt>
                <c:pt idx="191">
                  <c:v>20.22767</c:v>
                </c:pt>
                <c:pt idx="192">
                  <c:v>19.941569999999999</c:v>
                </c:pt>
                <c:pt idx="193">
                  <c:v>20.358440000000002</c:v>
                </c:pt>
                <c:pt idx="194">
                  <c:v>20.471270000000001</c:v>
                </c:pt>
                <c:pt idx="195">
                  <c:v>20.37041</c:v>
                </c:pt>
                <c:pt idx="196">
                  <c:v>20.774750000000001</c:v>
                </c:pt>
                <c:pt idx="197">
                  <c:v>20.955780000000001</c:v>
                </c:pt>
                <c:pt idx="198">
                  <c:v>21.135290000000001</c:v>
                </c:pt>
                <c:pt idx="199">
                  <c:v>21.16789</c:v>
                </c:pt>
                <c:pt idx="200">
                  <c:v>21.442679999999999</c:v>
                </c:pt>
                <c:pt idx="201">
                  <c:v>20.686050000000002</c:v>
                </c:pt>
                <c:pt idx="202">
                  <c:v>20.20515</c:v>
                </c:pt>
                <c:pt idx="203">
                  <c:v>19.5715</c:v>
                </c:pt>
                <c:pt idx="204">
                  <c:v>18.933689999999999</c:v>
                </c:pt>
                <c:pt idx="205">
                  <c:v>18.885439999999999</c:v>
                </c:pt>
                <c:pt idx="206">
                  <c:v>18.511399999999998</c:v>
                </c:pt>
                <c:pt idx="207">
                  <c:v>18.420059999999999</c:v>
                </c:pt>
                <c:pt idx="208">
                  <c:v>18.374700000000001</c:v>
                </c:pt>
                <c:pt idx="209">
                  <c:v>18.1587</c:v>
                </c:pt>
                <c:pt idx="210">
                  <c:v>18.15767</c:v>
                </c:pt>
                <c:pt idx="211">
                  <c:v>18.29223</c:v>
                </c:pt>
                <c:pt idx="212">
                  <c:v>17.677440000000001</c:v>
                </c:pt>
                <c:pt idx="213">
                  <c:v>18.043340000000001</c:v>
                </c:pt>
                <c:pt idx="214">
                  <c:v>18.267130000000002</c:v>
                </c:pt>
                <c:pt idx="215">
                  <c:v>18.107410000000002</c:v>
                </c:pt>
                <c:pt idx="216">
                  <c:v>17.757650000000002</c:v>
                </c:pt>
                <c:pt idx="217">
                  <c:v>17.502939999999999</c:v>
                </c:pt>
                <c:pt idx="218">
                  <c:v>17.861260000000001</c:v>
                </c:pt>
                <c:pt idx="219">
                  <c:v>17.700189999999999</c:v>
                </c:pt>
                <c:pt idx="220">
                  <c:v>17.49785</c:v>
                </c:pt>
                <c:pt idx="221">
                  <c:v>17.37942</c:v>
                </c:pt>
                <c:pt idx="222">
                  <c:v>17.518619999999999</c:v>
                </c:pt>
                <c:pt idx="223">
                  <c:v>17.588270000000001</c:v>
                </c:pt>
                <c:pt idx="224">
                  <c:v>17.82227</c:v>
                </c:pt>
                <c:pt idx="225">
                  <c:v>17.893239999999999</c:v>
                </c:pt>
                <c:pt idx="226">
                  <c:v>17.785119999999999</c:v>
                </c:pt>
                <c:pt idx="227">
                  <c:v>17.500139999999998</c:v>
                </c:pt>
                <c:pt idx="228">
                  <c:v>17.218170000000001</c:v>
                </c:pt>
                <c:pt idx="229">
                  <c:v>17.360430000000001</c:v>
                </c:pt>
                <c:pt idx="230">
                  <c:v>17.06185</c:v>
                </c:pt>
                <c:pt idx="231">
                  <c:v>17.429030000000001</c:v>
                </c:pt>
                <c:pt idx="232">
                  <c:v>17.38597</c:v>
                </c:pt>
                <c:pt idx="233">
                  <c:v>17.27582</c:v>
                </c:pt>
                <c:pt idx="234">
                  <c:v>17.067820000000001</c:v>
                </c:pt>
                <c:pt idx="235">
                  <c:v>17.0138</c:v>
                </c:pt>
                <c:pt idx="236">
                  <c:v>17.257180000000002</c:v>
                </c:pt>
                <c:pt idx="237">
                  <c:v>17.64724</c:v>
                </c:pt>
                <c:pt idx="238">
                  <c:v>17.768039999999999</c:v>
                </c:pt>
                <c:pt idx="239">
                  <c:v>17.72822</c:v>
                </c:pt>
                <c:pt idx="240">
                  <c:v>17.929780000000001</c:v>
                </c:pt>
                <c:pt idx="241">
                  <c:v>17.7438</c:v>
                </c:pt>
                <c:pt idx="242">
                  <c:v>17.845079999999999</c:v>
                </c:pt>
                <c:pt idx="243">
                  <c:v>17.438410000000001</c:v>
                </c:pt>
                <c:pt idx="244">
                  <c:v>17.693570000000001</c:v>
                </c:pt>
                <c:pt idx="245">
                  <c:v>17.829650000000001</c:v>
                </c:pt>
                <c:pt idx="246">
                  <c:v>17.87453</c:v>
                </c:pt>
                <c:pt idx="247">
                  <c:v>17.954920000000001</c:v>
                </c:pt>
                <c:pt idx="248">
                  <c:v>18.144829999999999</c:v>
                </c:pt>
                <c:pt idx="249">
                  <c:v>18.389859999999999</c:v>
                </c:pt>
                <c:pt idx="250">
                  <c:v>17.945350000000001</c:v>
                </c:pt>
                <c:pt idx="251">
                  <c:v>18.229690000000002</c:v>
                </c:pt>
                <c:pt idx="252">
                  <c:v>18.205960000000001</c:v>
                </c:pt>
                <c:pt idx="253">
                  <c:v>18.310600000000001</c:v>
                </c:pt>
                <c:pt idx="254">
                  <c:v>18.602509999999999</c:v>
                </c:pt>
                <c:pt idx="255">
                  <c:v>18.773569999999999</c:v>
                </c:pt>
                <c:pt idx="256">
                  <c:v>19.12209</c:v>
                </c:pt>
                <c:pt idx="257">
                  <c:v>18.86476</c:v>
                </c:pt>
                <c:pt idx="258">
                  <c:v>19.11496</c:v>
                </c:pt>
                <c:pt idx="259">
                  <c:v>19.564599999999999</c:v>
                </c:pt>
                <c:pt idx="260">
                  <c:v>19.10661</c:v>
                </c:pt>
                <c:pt idx="261">
                  <c:v>20.112880000000001</c:v>
                </c:pt>
                <c:pt idx="262">
                  <c:v>19.87743</c:v>
                </c:pt>
                <c:pt idx="263">
                  <c:v>19.8475</c:v>
                </c:pt>
                <c:pt idx="264">
                  <c:v>20.246020000000001</c:v>
                </c:pt>
                <c:pt idx="265">
                  <c:v>20.721979999999999</c:v>
                </c:pt>
                <c:pt idx="266">
                  <c:v>20.285340000000001</c:v>
                </c:pt>
                <c:pt idx="267">
                  <c:v>20.508330000000001</c:v>
                </c:pt>
                <c:pt idx="268">
                  <c:v>21.17681</c:v>
                </c:pt>
                <c:pt idx="269">
                  <c:v>21.200569999999999</c:v>
                </c:pt>
                <c:pt idx="270">
                  <c:v>21.329319999999999</c:v>
                </c:pt>
                <c:pt idx="271">
                  <c:v>22.13137</c:v>
                </c:pt>
                <c:pt idx="272">
                  <c:v>21.911190000000001</c:v>
                </c:pt>
                <c:pt idx="273">
                  <c:v>21.72625</c:v>
                </c:pt>
                <c:pt idx="274">
                  <c:v>21.006080000000001</c:v>
                </c:pt>
                <c:pt idx="275">
                  <c:v>21.00009</c:v>
                </c:pt>
                <c:pt idx="276">
                  <c:v>20.942019999999999</c:v>
                </c:pt>
                <c:pt idx="277">
                  <c:v>20.646039999999999</c:v>
                </c:pt>
                <c:pt idx="278">
                  <c:v>21.329930000000001</c:v>
                </c:pt>
                <c:pt idx="279">
                  <c:v>21.99006</c:v>
                </c:pt>
                <c:pt idx="280">
                  <c:v>21.5365</c:v>
                </c:pt>
                <c:pt idx="281">
                  <c:v>21.551880000000001</c:v>
                </c:pt>
                <c:pt idx="282">
                  <c:v>21.748729999999998</c:v>
                </c:pt>
                <c:pt idx="283">
                  <c:v>21.65869</c:v>
                </c:pt>
                <c:pt idx="284">
                  <c:v>21.58813</c:v>
                </c:pt>
                <c:pt idx="285">
                  <c:v>22.137530000000002</c:v>
                </c:pt>
                <c:pt idx="286">
                  <c:v>22.393319999999999</c:v>
                </c:pt>
                <c:pt idx="287">
                  <c:v>22.720030000000001</c:v>
                </c:pt>
                <c:pt idx="288">
                  <c:v>23.790489999999998</c:v>
                </c:pt>
                <c:pt idx="289">
                  <c:v>23.933420000000002</c:v>
                </c:pt>
                <c:pt idx="290">
                  <c:v>25.369479999999999</c:v>
                </c:pt>
                <c:pt idx="291">
                  <c:v>26.053989999999999</c:v>
                </c:pt>
                <c:pt idx="292">
                  <c:v>25.824639999999999</c:v>
                </c:pt>
                <c:pt idx="293">
                  <c:v>26.952960000000001</c:v>
                </c:pt>
                <c:pt idx="294">
                  <c:v>27.773240000000001</c:v>
                </c:pt>
                <c:pt idx="295">
                  <c:v>29.223949999999999</c:v>
                </c:pt>
                <c:pt idx="296">
                  <c:v>27.963439999999999</c:v>
                </c:pt>
                <c:pt idx="297">
                  <c:v>27.95054</c:v>
                </c:pt>
                <c:pt idx="298">
                  <c:v>27.099219999999999</c:v>
                </c:pt>
                <c:pt idx="299">
                  <c:v>27.390270000000001</c:v>
                </c:pt>
                <c:pt idx="300">
                  <c:v>28.075559999999999</c:v>
                </c:pt>
                <c:pt idx="301">
                  <c:v>26.968209999999999</c:v>
                </c:pt>
                <c:pt idx="302">
                  <c:v>26.32948</c:v>
                </c:pt>
                <c:pt idx="303">
                  <c:v>27.165659999999999</c:v>
                </c:pt>
                <c:pt idx="304">
                  <c:v>26.4131</c:v>
                </c:pt>
                <c:pt idx="305">
                  <c:v>27.431629999999998</c:v>
                </c:pt>
                <c:pt idx="306">
                  <c:v>27.669609999999999</c:v>
                </c:pt>
                <c:pt idx="307">
                  <c:v>28.45459</c:v>
                </c:pt>
                <c:pt idx="308">
                  <c:v>28.12641</c:v>
                </c:pt>
                <c:pt idx="309">
                  <c:v>29.155999999999999</c:v>
                </c:pt>
                <c:pt idx="310">
                  <c:v>30.366620000000001</c:v>
                </c:pt>
                <c:pt idx="311">
                  <c:v>29.335650000000001</c:v>
                </c:pt>
                <c:pt idx="312">
                  <c:v>28.975989999999999</c:v>
                </c:pt>
                <c:pt idx="313">
                  <c:v>28.55339</c:v>
                </c:pt>
                <c:pt idx="314">
                  <c:v>29.465129999999998</c:v>
                </c:pt>
                <c:pt idx="315">
                  <c:v>27.69323</c:v>
                </c:pt>
                <c:pt idx="316">
                  <c:v>26.71791</c:v>
                </c:pt>
                <c:pt idx="317">
                  <c:v>26.952359999999999</c:v>
                </c:pt>
                <c:pt idx="318">
                  <c:v>28.259440000000001</c:v>
                </c:pt>
                <c:pt idx="319">
                  <c:v>27.755610000000001</c:v>
                </c:pt>
                <c:pt idx="320">
                  <c:v>27.787870000000002</c:v>
                </c:pt>
                <c:pt idx="321">
                  <c:v>26.439160000000001</c:v>
                </c:pt>
                <c:pt idx="322">
                  <c:v>25.320309999999999</c:v>
                </c:pt>
                <c:pt idx="323">
                  <c:v>24.381129999999999</c:v>
                </c:pt>
                <c:pt idx="324">
                  <c:v>24.90587</c:v>
                </c:pt>
                <c:pt idx="325">
                  <c:v>25.564920000000001</c:v>
                </c:pt>
                <c:pt idx="326">
                  <c:v>27.366129999999998</c:v>
                </c:pt>
                <c:pt idx="327">
                  <c:v>27.86253</c:v>
                </c:pt>
                <c:pt idx="328">
                  <c:v>30.411989999999999</c:v>
                </c:pt>
                <c:pt idx="329">
                  <c:v>30.500710000000002</c:v>
                </c:pt>
                <c:pt idx="330">
                  <c:v>30.643460000000001</c:v>
                </c:pt>
                <c:pt idx="331">
                  <c:v>30.85585</c:v>
                </c:pt>
                <c:pt idx="332">
                  <c:v>30.609380000000002</c:v>
                </c:pt>
                <c:pt idx="333">
                  <c:v>31.161930000000002</c:v>
                </c:pt>
                <c:pt idx="334">
                  <c:v>31.60624</c:v>
                </c:pt>
                <c:pt idx="335">
                  <c:v>30.861830000000001</c:v>
                </c:pt>
                <c:pt idx="336">
                  <c:v>31.260380000000001</c:v>
                </c:pt>
                <c:pt idx="337">
                  <c:v>32.249110000000002</c:v>
                </c:pt>
                <c:pt idx="338">
                  <c:v>32.159999999999997</c:v>
                </c:pt>
              </c:numCache>
            </c:numRef>
          </c:val>
          <c:smooth val="0"/>
          <c:extLst>
            <c:ext xmlns:c16="http://schemas.microsoft.com/office/drawing/2014/chart" uri="{C3380CC4-5D6E-409C-BE32-E72D297353CC}">
              <c16:uniqueId val="{00000001-49CE-374C-BCD2-BCE4ACC4025D}"/>
            </c:ext>
          </c:extLst>
        </c:ser>
        <c:ser>
          <c:idx val="1"/>
          <c:order val="1"/>
          <c:tx>
            <c:strRef>
              <c:f>Sheet1!$C$1</c:f>
              <c:strCache>
                <c:ptCount val="1"/>
                <c:pt idx="0">
                  <c:v>MSCI EAFE Index</c:v>
                </c:pt>
              </c:strCache>
            </c:strRef>
          </c:tx>
          <c:spPr>
            <a:ln w="25400" cap="rnd">
              <a:solidFill>
                <a:schemeClr val="accent2"/>
              </a:solidFill>
              <a:round/>
            </a:ln>
            <a:effectLst/>
          </c:spPr>
          <c:marker>
            <c:symbol val="none"/>
          </c:marker>
          <c:dLbls>
            <c:dLbl>
              <c:idx val="328"/>
              <c:layout>
                <c:manualLayout>
                  <c:x val="-1.9615323428883533E-3"/>
                  <c:y val="-4.4969829724303148E-2"/>
                </c:manualLayout>
              </c:layout>
              <c:tx>
                <c:rich>
                  <a:bodyPr rot="0" spcFirstLastPara="1" vertOverflow="ellipsis" vert="horz" wrap="square" lIns="38100" tIns="19050" rIns="38100" bIns="19050" anchor="ctr" anchorCtr="1">
                    <a:noAutofit/>
                  </a:bodyPr>
                  <a:lstStyle/>
                  <a:p>
                    <a:pPr>
                      <a:defRPr sz="1000" b="1" i="0" u="none" strike="noStrike" kern="1200" baseline="0">
                        <a:solidFill>
                          <a:schemeClr val="accent2"/>
                        </a:solidFill>
                        <a:latin typeface="AvenirNext LT Com Regular" panose="020B0503020202020204" pitchFamily="34" charset="0"/>
                        <a:ea typeface="+mn-ea"/>
                        <a:cs typeface="+mn-cs"/>
                      </a:defRPr>
                    </a:pPr>
                    <a:r>
                      <a:rPr lang="en-US" dirty="0"/>
                      <a:t>14.7%</a:t>
                    </a:r>
                  </a:p>
                </c:rich>
              </c:tx>
              <c:numFmt formatCode="0.0&quot;%&quot;"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accent2"/>
                      </a:solidFill>
                      <a:latin typeface="AvenirNext LT Com Regular" panose="020B0503020202020204" pitchFamily="34" charset="0"/>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7.1007470812553194E-2"/>
                      <c:h val="3.9104199760263546E-2"/>
                    </c:manualLayout>
                  </c15:layout>
                  <c15:showDataLabelsRange val="0"/>
                </c:ext>
                <c:ext xmlns:c16="http://schemas.microsoft.com/office/drawing/2014/chart" uri="{C3380CC4-5D6E-409C-BE32-E72D297353CC}">
                  <c16:uniqueId val="{00000002-49CE-374C-BCD2-BCE4ACC4025D}"/>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2"/>
                    </a:solidFill>
                    <a:latin typeface="AvenirNext LT Com Regular" panose="020B0503020202020204" pitchFamily="34"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Sheet1!$A$2:$A$340</c:f>
              <c:numCache>
                <c:formatCode>m/d/yy</c:formatCode>
                <c:ptCount val="339"/>
                <c:pt idx="0">
                  <c:v>35095</c:v>
                </c:pt>
                <c:pt idx="1">
                  <c:v>35124</c:v>
                </c:pt>
                <c:pt idx="2">
                  <c:v>35155</c:v>
                </c:pt>
                <c:pt idx="3">
                  <c:v>35185</c:v>
                </c:pt>
                <c:pt idx="4">
                  <c:v>35216</c:v>
                </c:pt>
                <c:pt idx="5">
                  <c:v>35246</c:v>
                </c:pt>
                <c:pt idx="6">
                  <c:v>35277</c:v>
                </c:pt>
                <c:pt idx="7">
                  <c:v>35308</c:v>
                </c:pt>
                <c:pt idx="8">
                  <c:v>35338</c:v>
                </c:pt>
                <c:pt idx="9">
                  <c:v>35369</c:v>
                </c:pt>
                <c:pt idx="10">
                  <c:v>35399</c:v>
                </c:pt>
                <c:pt idx="11">
                  <c:v>35430</c:v>
                </c:pt>
                <c:pt idx="12">
                  <c:v>35461</c:v>
                </c:pt>
                <c:pt idx="13">
                  <c:v>35489</c:v>
                </c:pt>
                <c:pt idx="14">
                  <c:v>35520</c:v>
                </c:pt>
                <c:pt idx="15">
                  <c:v>35550</c:v>
                </c:pt>
                <c:pt idx="16">
                  <c:v>35581</c:v>
                </c:pt>
                <c:pt idx="17">
                  <c:v>35611</c:v>
                </c:pt>
                <c:pt idx="18">
                  <c:v>35642</c:v>
                </c:pt>
                <c:pt idx="19">
                  <c:v>35673</c:v>
                </c:pt>
                <c:pt idx="20">
                  <c:v>35703</c:v>
                </c:pt>
                <c:pt idx="21">
                  <c:v>35734</c:v>
                </c:pt>
                <c:pt idx="22">
                  <c:v>35764</c:v>
                </c:pt>
                <c:pt idx="23">
                  <c:v>35795</c:v>
                </c:pt>
                <c:pt idx="24">
                  <c:v>35826</c:v>
                </c:pt>
                <c:pt idx="25">
                  <c:v>35854</c:v>
                </c:pt>
                <c:pt idx="26">
                  <c:v>35885</c:v>
                </c:pt>
                <c:pt idx="27">
                  <c:v>35915</c:v>
                </c:pt>
                <c:pt idx="28">
                  <c:v>35946</c:v>
                </c:pt>
                <c:pt idx="29">
                  <c:v>35976</c:v>
                </c:pt>
                <c:pt idx="30">
                  <c:v>36007</c:v>
                </c:pt>
                <c:pt idx="31">
                  <c:v>36038</c:v>
                </c:pt>
                <c:pt idx="32">
                  <c:v>36068</c:v>
                </c:pt>
                <c:pt idx="33">
                  <c:v>36099</c:v>
                </c:pt>
                <c:pt idx="34">
                  <c:v>36129</c:v>
                </c:pt>
                <c:pt idx="35">
                  <c:v>36160</c:v>
                </c:pt>
                <c:pt idx="36">
                  <c:v>36191</c:v>
                </c:pt>
                <c:pt idx="37">
                  <c:v>36219</c:v>
                </c:pt>
                <c:pt idx="38">
                  <c:v>36250</c:v>
                </c:pt>
                <c:pt idx="39">
                  <c:v>36280</c:v>
                </c:pt>
                <c:pt idx="40">
                  <c:v>36311</c:v>
                </c:pt>
                <c:pt idx="41">
                  <c:v>36341</c:v>
                </c:pt>
                <c:pt idx="42">
                  <c:v>36372</c:v>
                </c:pt>
                <c:pt idx="43">
                  <c:v>36403</c:v>
                </c:pt>
                <c:pt idx="44">
                  <c:v>36433</c:v>
                </c:pt>
                <c:pt idx="45">
                  <c:v>36464</c:v>
                </c:pt>
                <c:pt idx="46">
                  <c:v>36494</c:v>
                </c:pt>
                <c:pt idx="47">
                  <c:v>36525</c:v>
                </c:pt>
                <c:pt idx="48">
                  <c:v>36556</c:v>
                </c:pt>
                <c:pt idx="49">
                  <c:v>36585</c:v>
                </c:pt>
                <c:pt idx="50">
                  <c:v>36616</c:v>
                </c:pt>
                <c:pt idx="51">
                  <c:v>36646</c:v>
                </c:pt>
                <c:pt idx="52">
                  <c:v>36677</c:v>
                </c:pt>
                <c:pt idx="53">
                  <c:v>36707</c:v>
                </c:pt>
                <c:pt idx="54">
                  <c:v>36738</c:v>
                </c:pt>
                <c:pt idx="55">
                  <c:v>36769</c:v>
                </c:pt>
                <c:pt idx="56">
                  <c:v>36799</c:v>
                </c:pt>
                <c:pt idx="57">
                  <c:v>36830</c:v>
                </c:pt>
                <c:pt idx="58">
                  <c:v>36860</c:v>
                </c:pt>
                <c:pt idx="59">
                  <c:v>36891</c:v>
                </c:pt>
                <c:pt idx="60">
                  <c:v>36922</c:v>
                </c:pt>
                <c:pt idx="61">
                  <c:v>36950</c:v>
                </c:pt>
                <c:pt idx="62">
                  <c:v>36981</c:v>
                </c:pt>
                <c:pt idx="63">
                  <c:v>37011</c:v>
                </c:pt>
                <c:pt idx="64">
                  <c:v>37042</c:v>
                </c:pt>
                <c:pt idx="65">
                  <c:v>37072</c:v>
                </c:pt>
                <c:pt idx="66">
                  <c:v>37103</c:v>
                </c:pt>
                <c:pt idx="67">
                  <c:v>37134</c:v>
                </c:pt>
                <c:pt idx="68">
                  <c:v>37164</c:v>
                </c:pt>
                <c:pt idx="69">
                  <c:v>37195</c:v>
                </c:pt>
                <c:pt idx="70">
                  <c:v>37225</c:v>
                </c:pt>
                <c:pt idx="71">
                  <c:v>37256</c:v>
                </c:pt>
                <c:pt idx="72">
                  <c:v>37287</c:v>
                </c:pt>
                <c:pt idx="73">
                  <c:v>37315</c:v>
                </c:pt>
                <c:pt idx="74">
                  <c:v>37346</c:v>
                </c:pt>
                <c:pt idx="75">
                  <c:v>37376</c:v>
                </c:pt>
                <c:pt idx="76">
                  <c:v>37407</c:v>
                </c:pt>
                <c:pt idx="77">
                  <c:v>37437</c:v>
                </c:pt>
                <c:pt idx="78">
                  <c:v>37468</c:v>
                </c:pt>
                <c:pt idx="79">
                  <c:v>37499</c:v>
                </c:pt>
                <c:pt idx="80">
                  <c:v>37529</c:v>
                </c:pt>
                <c:pt idx="81">
                  <c:v>37560</c:v>
                </c:pt>
                <c:pt idx="82">
                  <c:v>37590</c:v>
                </c:pt>
                <c:pt idx="83">
                  <c:v>37621</c:v>
                </c:pt>
                <c:pt idx="84">
                  <c:v>37652</c:v>
                </c:pt>
                <c:pt idx="85">
                  <c:v>37680</c:v>
                </c:pt>
                <c:pt idx="86">
                  <c:v>37711</c:v>
                </c:pt>
                <c:pt idx="87">
                  <c:v>37741</c:v>
                </c:pt>
                <c:pt idx="88">
                  <c:v>37772</c:v>
                </c:pt>
                <c:pt idx="89">
                  <c:v>37802</c:v>
                </c:pt>
                <c:pt idx="90">
                  <c:v>37833</c:v>
                </c:pt>
                <c:pt idx="91">
                  <c:v>37864</c:v>
                </c:pt>
                <c:pt idx="92">
                  <c:v>37894</c:v>
                </c:pt>
                <c:pt idx="93">
                  <c:v>37925</c:v>
                </c:pt>
                <c:pt idx="94">
                  <c:v>37955</c:v>
                </c:pt>
                <c:pt idx="95">
                  <c:v>37986</c:v>
                </c:pt>
                <c:pt idx="96">
                  <c:v>38017</c:v>
                </c:pt>
                <c:pt idx="97">
                  <c:v>38046</c:v>
                </c:pt>
                <c:pt idx="98">
                  <c:v>38077</c:v>
                </c:pt>
                <c:pt idx="99">
                  <c:v>38107</c:v>
                </c:pt>
                <c:pt idx="100">
                  <c:v>38138</c:v>
                </c:pt>
                <c:pt idx="101">
                  <c:v>38168</c:v>
                </c:pt>
                <c:pt idx="102">
                  <c:v>38199</c:v>
                </c:pt>
                <c:pt idx="103">
                  <c:v>38230</c:v>
                </c:pt>
                <c:pt idx="104">
                  <c:v>38260</c:v>
                </c:pt>
                <c:pt idx="105">
                  <c:v>38291</c:v>
                </c:pt>
                <c:pt idx="106">
                  <c:v>38321</c:v>
                </c:pt>
                <c:pt idx="107">
                  <c:v>38352</c:v>
                </c:pt>
                <c:pt idx="108">
                  <c:v>38383</c:v>
                </c:pt>
                <c:pt idx="109">
                  <c:v>38411</c:v>
                </c:pt>
                <c:pt idx="110">
                  <c:v>38442</c:v>
                </c:pt>
                <c:pt idx="111">
                  <c:v>38472</c:v>
                </c:pt>
                <c:pt idx="112">
                  <c:v>38503</c:v>
                </c:pt>
                <c:pt idx="113">
                  <c:v>38533</c:v>
                </c:pt>
                <c:pt idx="114">
                  <c:v>38564</c:v>
                </c:pt>
                <c:pt idx="115">
                  <c:v>38595</c:v>
                </c:pt>
                <c:pt idx="116">
                  <c:v>38625</c:v>
                </c:pt>
                <c:pt idx="117">
                  <c:v>38656</c:v>
                </c:pt>
                <c:pt idx="118">
                  <c:v>38686</c:v>
                </c:pt>
                <c:pt idx="119">
                  <c:v>38717</c:v>
                </c:pt>
                <c:pt idx="120">
                  <c:v>38748</c:v>
                </c:pt>
                <c:pt idx="121">
                  <c:v>38776</c:v>
                </c:pt>
                <c:pt idx="122">
                  <c:v>38807</c:v>
                </c:pt>
                <c:pt idx="123">
                  <c:v>38837</c:v>
                </c:pt>
                <c:pt idx="124">
                  <c:v>38868</c:v>
                </c:pt>
                <c:pt idx="125">
                  <c:v>38898</c:v>
                </c:pt>
                <c:pt idx="126">
                  <c:v>38929</c:v>
                </c:pt>
                <c:pt idx="127">
                  <c:v>38960</c:v>
                </c:pt>
                <c:pt idx="128">
                  <c:v>38990</c:v>
                </c:pt>
                <c:pt idx="129">
                  <c:v>39021</c:v>
                </c:pt>
                <c:pt idx="130">
                  <c:v>39051</c:v>
                </c:pt>
                <c:pt idx="131">
                  <c:v>39082</c:v>
                </c:pt>
                <c:pt idx="132">
                  <c:v>39113</c:v>
                </c:pt>
                <c:pt idx="133">
                  <c:v>39141</c:v>
                </c:pt>
                <c:pt idx="134">
                  <c:v>39172</c:v>
                </c:pt>
                <c:pt idx="135">
                  <c:v>39202</c:v>
                </c:pt>
                <c:pt idx="136">
                  <c:v>39233</c:v>
                </c:pt>
                <c:pt idx="137">
                  <c:v>39263</c:v>
                </c:pt>
                <c:pt idx="138">
                  <c:v>39294</c:v>
                </c:pt>
                <c:pt idx="139">
                  <c:v>39325</c:v>
                </c:pt>
                <c:pt idx="140">
                  <c:v>39355</c:v>
                </c:pt>
                <c:pt idx="141">
                  <c:v>39386</c:v>
                </c:pt>
                <c:pt idx="142">
                  <c:v>39416</c:v>
                </c:pt>
                <c:pt idx="143">
                  <c:v>39447</c:v>
                </c:pt>
                <c:pt idx="144">
                  <c:v>39478</c:v>
                </c:pt>
                <c:pt idx="145">
                  <c:v>39507</c:v>
                </c:pt>
                <c:pt idx="146">
                  <c:v>39538</c:v>
                </c:pt>
                <c:pt idx="147">
                  <c:v>39568</c:v>
                </c:pt>
                <c:pt idx="148">
                  <c:v>39599</c:v>
                </c:pt>
                <c:pt idx="149">
                  <c:v>39629</c:v>
                </c:pt>
                <c:pt idx="150">
                  <c:v>39660</c:v>
                </c:pt>
                <c:pt idx="151">
                  <c:v>39691</c:v>
                </c:pt>
                <c:pt idx="152">
                  <c:v>39721</c:v>
                </c:pt>
                <c:pt idx="153">
                  <c:v>39752</c:v>
                </c:pt>
                <c:pt idx="154">
                  <c:v>39782</c:v>
                </c:pt>
                <c:pt idx="155">
                  <c:v>39813</c:v>
                </c:pt>
                <c:pt idx="156">
                  <c:v>39844</c:v>
                </c:pt>
                <c:pt idx="157">
                  <c:v>39872</c:v>
                </c:pt>
                <c:pt idx="158">
                  <c:v>39903</c:v>
                </c:pt>
                <c:pt idx="159">
                  <c:v>39933</c:v>
                </c:pt>
                <c:pt idx="160">
                  <c:v>39964</c:v>
                </c:pt>
                <c:pt idx="161">
                  <c:v>39994</c:v>
                </c:pt>
                <c:pt idx="162">
                  <c:v>40025</c:v>
                </c:pt>
                <c:pt idx="163">
                  <c:v>40056</c:v>
                </c:pt>
                <c:pt idx="164">
                  <c:v>40086</c:v>
                </c:pt>
                <c:pt idx="165">
                  <c:v>40117</c:v>
                </c:pt>
                <c:pt idx="166">
                  <c:v>40147</c:v>
                </c:pt>
                <c:pt idx="167">
                  <c:v>40178</c:v>
                </c:pt>
                <c:pt idx="168">
                  <c:v>40209</c:v>
                </c:pt>
                <c:pt idx="169">
                  <c:v>40237</c:v>
                </c:pt>
                <c:pt idx="170">
                  <c:v>40268</c:v>
                </c:pt>
                <c:pt idx="171">
                  <c:v>40298</c:v>
                </c:pt>
                <c:pt idx="172">
                  <c:v>40329</c:v>
                </c:pt>
                <c:pt idx="173">
                  <c:v>40359</c:v>
                </c:pt>
                <c:pt idx="174">
                  <c:v>40390</c:v>
                </c:pt>
                <c:pt idx="175">
                  <c:v>40421</c:v>
                </c:pt>
                <c:pt idx="176">
                  <c:v>40451</c:v>
                </c:pt>
                <c:pt idx="177">
                  <c:v>40482</c:v>
                </c:pt>
                <c:pt idx="178">
                  <c:v>40512</c:v>
                </c:pt>
                <c:pt idx="179">
                  <c:v>40543</c:v>
                </c:pt>
                <c:pt idx="180">
                  <c:v>40574</c:v>
                </c:pt>
                <c:pt idx="181">
                  <c:v>40602</c:v>
                </c:pt>
                <c:pt idx="182">
                  <c:v>40633</c:v>
                </c:pt>
                <c:pt idx="183">
                  <c:v>40663</c:v>
                </c:pt>
                <c:pt idx="184">
                  <c:v>40694</c:v>
                </c:pt>
                <c:pt idx="185">
                  <c:v>40724</c:v>
                </c:pt>
                <c:pt idx="186">
                  <c:v>40755</c:v>
                </c:pt>
                <c:pt idx="187">
                  <c:v>40786</c:v>
                </c:pt>
                <c:pt idx="188">
                  <c:v>40816</c:v>
                </c:pt>
                <c:pt idx="189">
                  <c:v>40847</c:v>
                </c:pt>
                <c:pt idx="190">
                  <c:v>40877</c:v>
                </c:pt>
                <c:pt idx="191">
                  <c:v>40908</c:v>
                </c:pt>
                <c:pt idx="192">
                  <c:v>40939</c:v>
                </c:pt>
                <c:pt idx="193">
                  <c:v>40968</c:v>
                </c:pt>
                <c:pt idx="194">
                  <c:v>40999</c:v>
                </c:pt>
                <c:pt idx="195">
                  <c:v>41029</c:v>
                </c:pt>
                <c:pt idx="196">
                  <c:v>41060</c:v>
                </c:pt>
                <c:pt idx="197">
                  <c:v>41090</c:v>
                </c:pt>
                <c:pt idx="198">
                  <c:v>41121</c:v>
                </c:pt>
                <c:pt idx="199">
                  <c:v>41152</c:v>
                </c:pt>
                <c:pt idx="200">
                  <c:v>41182</c:v>
                </c:pt>
                <c:pt idx="201">
                  <c:v>41213</c:v>
                </c:pt>
                <c:pt idx="202">
                  <c:v>41243</c:v>
                </c:pt>
                <c:pt idx="203">
                  <c:v>41274</c:v>
                </c:pt>
                <c:pt idx="204">
                  <c:v>41305</c:v>
                </c:pt>
                <c:pt idx="205">
                  <c:v>41333</c:v>
                </c:pt>
                <c:pt idx="206">
                  <c:v>41364</c:v>
                </c:pt>
                <c:pt idx="207">
                  <c:v>41394</c:v>
                </c:pt>
                <c:pt idx="208">
                  <c:v>41425</c:v>
                </c:pt>
                <c:pt idx="209">
                  <c:v>41455</c:v>
                </c:pt>
                <c:pt idx="210">
                  <c:v>41486</c:v>
                </c:pt>
                <c:pt idx="211">
                  <c:v>41517</c:v>
                </c:pt>
                <c:pt idx="212">
                  <c:v>41547</c:v>
                </c:pt>
                <c:pt idx="213">
                  <c:v>41578</c:v>
                </c:pt>
                <c:pt idx="214">
                  <c:v>41608</c:v>
                </c:pt>
                <c:pt idx="215">
                  <c:v>41639</c:v>
                </c:pt>
                <c:pt idx="216">
                  <c:v>41670</c:v>
                </c:pt>
                <c:pt idx="217">
                  <c:v>41698</c:v>
                </c:pt>
                <c:pt idx="218">
                  <c:v>41729</c:v>
                </c:pt>
                <c:pt idx="219">
                  <c:v>41759</c:v>
                </c:pt>
                <c:pt idx="220">
                  <c:v>41790</c:v>
                </c:pt>
                <c:pt idx="221">
                  <c:v>41820</c:v>
                </c:pt>
                <c:pt idx="222">
                  <c:v>41851</c:v>
                </c:pt>
                <c:pt idx="223">
                  <c:v>41882</c:v>
                </c:pt>
                <c:pt idx="224">
                  <c:v>41912</c:v>
                </c:pt>
                <c:pt idx="225">
                  <c:v>41943</c:v>
                </c:pt>
                <c:pt idx="226">
                  <c:v>41973</c:v>
                </c:pt>
                <c:pt idx="227">
                  <c:v>42004</c:v>
                </c:pt>
                <c:pt idx="228">
                  <c:v>42035</c:v>
                </c:pt>
                <c:pt idx="229">
                  <c:v>42063</c:v>
                </c:pt>
                <c:pt idx="230">
                  <c:v>42094</c:v>
                </c:pt>
                <c:pt idx="231">
                  <c:v>42124</c:v>
                </c:pt>
                <c:pt idx="232">
                  <c:v>42155</c:v>
                </c:pt>
                <c:pt idx="233">
                  <c:v>42185</c:v>
                </c:pt>
                <c:pt idx="234">
                  <c:v>42216</c:v>
                </c:pt>
                <c:pt idx="235">
                  <c:v>42247</c:v>
                </c:pt>
                <c:pt idx="236">
                  <c:v>42277</c:v>
                </c:pt>
                <c:pt idx="237">
                  <c:v>42308</c:v>
                </c:pt>
                <c:pt idx="238">
                  <c:v>42338</c:v>
                </c:pt>
                <c:pt idx="239">
                  <c:v>42369</c:v>
                </c:pt>
                <c:pt idx="240">
                  <c:v>42400</c:v>
                </c:pt>
                <c:pt idx="241">
                  <c:v>42429</c:v>
                </c:pt>
                <c:pt idx="242">
                  <c:v>42460</c:v>
                </c:pt>
                <c:pt idx="243">
                  <c:v>42490</c:v>
                </c:pt>
                <c:pt idx="244">
                  <c:v>42521</c:v>
                </c:pt>
                <c:pt idx="245">
                  <c:v>42551</c:v>
                </c:pt>
                <c:pt idx="246">
                  <c:v>42582</c:v>
                </c:pt>
                <c:pt idx="247">
                  <c:v>42613</c:v>
                </c:pt>
                <c:pt idx="248">
                  <c:v>42643</c:v>
                </c:pt>
                <c:pt idx="249">
                  <c:v>42674</c:v>
                </c:pt>
                <c:pt idx="250">
                  <c:v>42704</c:v>
                </c:pt>
                <c:pt idx="251">
                  <c:v>42735</c:v>
                </c:pt>
                <c:pt idx="252">
                  <c:v>42766</c:v>
                </c:pt>
                <c:pt idx="253">
                  <c:v>42794</c:v>
                </c:pt>
                <c:pt idx="254">
                  <c:v>42825</c:v>
                </c:pt>
                <c:pt idx="255">
                  <c:v>42855</c:v>
                </c:pt>
                <c:pt idx="256">
                  <c:v>42886</c:v>
                </c:pt>
                <c:pt idx="257">
                  <c:v>42916</c:v>
                </c:pt>
                <c:pt idx="258">
                  <c:v>42947</c:v>
                </c:pt>
                <c:pt idx="259">
                  <c:v>42978</c:v>
                </c:pt>
                <c:pt idx="260">
                  <c:v>43008</c:v>
                </c:pt>
                <c:pt idx="261">
                  <c:v>43039</c:v>
                </c:pt>
                <c:pt idx="262">
                  <c:v>43069</c:v>
                </c:pt>
                <c:pt idx="263">
                  <c:v>43100</c:v>
                </c:pt>
                <c:pt idx="264">
                  <c:v>43131</c:v>
                </c:pt>
                <c:pt idx="265">
                  <c:v>43159</c:v>
                </c:pt>
                <c:pt idx="266">
                  <c:v>43190</c:v>
                </c:pt>
                <c:pt idx="267">
                  <c:v>43220</c:v>
                </c:pt>
                <c:pt idx="268">
                  <c:v>43251</c:v>
                </c:pt>
                <c:pt idx="269">
                  <c:v>43281</c:v>
                </c:pt>
                <c:pt idx="270">
                  <c:v>43312</c:v>
                </c:pt>
                <c:pt idx="271">
                  <c:v>43343</c:v>
                </c:pt>
                <c:pt idx="272">
                  <c:v>43373</c:v>
                </c:pt>
                <c:pt idx="273">
                  <c:v>43404</c:v>
                </c:pt>
                <c:pt idx="274">
                  <c:v>43434</c:v>
                </c:pt>
                <c:pt idx="275">
                  <c:v>43465</c:v>
                </c:pt>
                <c:pt idx="276">
                  <c:v>43496</c:v>
                </c:pt>
                <c:pt idx="277">
                  <c:v>43524</c:v>
                </c:pt>
                <c:pt idx="278">
                  <c:v>43555</c:v>
                </c:pt>
                <c:pt idx="279">
                  <c:v>43585</c:v>
                </c:pt>
                <c:pt idx="280">
                  <c:v>43616</c:v>
                </c:pt>
                <c:pt idx="281">
                  <c:v>43646</c:v>
                </c:pt>
                <c:pt idx="282">
                  <c:v>43677</c:v>
                </c:pt>
                <c:pt idx="283">
                  <c:v>43708</c:v>
                </c:pt>
                <c:pt idx="284">
                  <c:v>43738</c:v>
                </c:pt>
                <c:pt idx="285">
                  <c:v>43769</c:v>
                </c:pt>
                <c:pt idx="286">
                  <c:v>43799</c:v>
                </c:pt>
                <c:pt idx="287">
                  <c:v>43830</c:v>
                </c:pt>
                <c:pt idx="288">
                  <c:v>43861</c:v>
                </c:pt>
                <c:pt idx="289">
                  <c:v>43890</c:v>
                </c:pt>
                <c:pt idx="290">
                  <c:v>43921</c:v>
                </c:pt>
                <c:pt idx="291">
                  <c:v>43951</c:v>
                </c:pt>
                <c:pt idx="292">
                  <c:v>43982</c:v>
                </c:pt>
                <c:pt idx="293">
                  <c:v>44012</c:v>
                </c:pt>
                <c:pt idx="294">
                  <c:v>44043</c:v>
                </c:pt>
                <c:pt idx="295">
                  <c:v>44074</c:v>
                </c:pt>
                <c:pt idx="296">
                  <c:v>44104</c:v>
                </c:pt>
                <c:pt idx="297">
                  <c:v>44135</c:v>
                </c:pt>
                <c:pt idx="298">
                  <c:v>44165</c:v>
                </c:pt>
                <c:pt idx="299">
                  <c:v>44196</c:v>
                </c:pt>
                <c:pt idx="300">
                  <c:v>44227</c:v>
                </c:pt>
                <c:pt idx="301">
                  <c:v>44255</c:v>
                </c:pt>
                <c:pt idx="302">
                  <c:v>44286</c:v>
                </c:pt>
                <c:pt idx="303">
                  <c:v>44316</c:v>
                </c:pt>
                <c:pt idx="304">
                  <c:v>44347</c:v>
                </c:pt>
                <c:pt idx="305">
                  <c:v>44377</c:v>
                </c:pt>
                <c:pt idx="306">
                  <c:v>44408</c:v>
                </c:pt>
                <c:pt idx="307">
                  <c:v>44439</c:v>
                </c:pt>
                <c:pt idx="308">
                  <c:v>44469</c:v>
                </c:pt>
                <c:pt idx="309">
                  <c:v>44500</c:v>
                </c:pt>
                <c:pt idx="310">
                  <c:v>44530</c:v>
                </c:pt>
                <c:pt idx="311">
                  <c:v>44561</c:v>
                </c:pt>
                <c:pt idx="312">
                  <c:v>44592</c:v>
                </c:pt>
                <c:pt idx="313">
                  <c:v>44620</c:v>
                </c:pt>
                <c:pt idx="314">
                  <c:v>44651</c:v>
                </c:pt>
                <c:pt idx="315">
                  <c:v>44681</c:v>
                </c:pt>
                <c:pt idx="316">
                  <c:v>44712</c:v>
                </c:pt>
                <c:pt idx="317">
                  <c:v>44742</c:v>
                </c:pt>
                <c:pt idx="318">
                  <c:v>44773</c:v>
                </c:pt>
                <c:pt idx="319">
                  <c:v>44804</c:v>
                </c:pt>
                <c:pt idx="320">
                  <c:v>44834</c:v>
                </c:pt>
                <c:pt idx="321">
                  <c:v>44865</c:v>
                </c:pt>
                <c:pt idx="322">
                  <c:v>44895</c:v>
                </c:pt>
                <c:pt idx="323">
                  <c:v>44926</c:v>
                </c:pt>
                <c:pt idx="324">
                  <c:v>44957</c:v>
                </c:pt>
                <c:pt idx="325">
                  <c:v>44985</c:v>
                </c:pt>
                <c:pt idx="326">
                  <c:v>45016</c:v>
                </c:pt>
                <c:pt idx="327">
                  <c:v>45046</c:v>
                </c:pt>
                <c:pt idx="328">
                  <c:v>45077</c:v>
                </c:pt>
                <c:pt idx="329">
                  <c:v>45107</c:v>
                </c:pt>
                <c:pt idx="330">
                  <c:v>45138</c:v>
                </c:pt>
                <c:pt idx="331">
                  <c:v>45169</c:v>
                </c:pt>
                <c:pt idx="332">
                  <c:v>45199</c:v>
                </c:pt>
                <c:pt idx="333">
                  <c:v>45230</c:v>
                </c:pt>
                <c:pt idx="334">
                  <c:v>45260</c:v>
                </c:pt>
                <c:pt idx="335">
                  <c:v>45291</c:v>
                </c:pt>
                <c:pt idx="336">
                  <c:v>45322</c:v>
                </c:pt>
                <c:pt idx="337">
                  <c:v>45351</c:v>
                </c:pt>
                <c:pt idx="338">
                  <c:v>45382</c:v>
                </c:pt>
              </c:numCache>
            </c:numRef>
          </c:cat>
          <c:val>
            <c:numRef>
              <c:f>Sheet1!$C$2:$C$340</c:f>
              <c:numCache>
                <c:formatCode>General</c:formatCode>
                <c:ptCount val="339"/>
                <c:pt idx="0">
                  <c:v>11.226319999999999</c:v>
                </c:pt>
                <c:pt idx="1">
                  <c:v>10.974780000000001</c:v>
                </c:pt>
                <c:pt idx="2">
                  <c:v>11.18914</c:v>
                </c:pt>
                <c:pt idx="3">
                  <c:v>10.985340000000001</c:v>
                </c:pt>
                <c:pt idx="4">
                  <c:v>11.021190000000001</c:v>
                </c:pt>
                <c:pt idx="5">
                  <c:v>11.86858</c:v>
                </c:pt>
                <c:pt idx="6">
                  <c:v>11.695830000000001</c:v>
                </c:pt>
                <c:pt idx="7">
                  <c:v>11.736090000000001</c:v>
                </c:pt>
                <c:pt idx="8">
                  <c:v>11.90921</c:v>
                </c:pt>
                <c:pt idx="9">
                  <c:v>11.65442</c:v>
                </c:pt>
                <c:pt idx="10">
                  <c:v>11.581939999999999</c:v>
                </c:pt>
                <c:pt idx="11">
                  <c:v>11.778309999999999</c:v>
                </c:pt>
                <c:pt idx="12">
                  <c:v>11.698309999999999</c:v>
                </c:pt>
                <c:pt idx="13">
                  <c:v>11.665190000000001</c:v>
                </c:pt>
                <c:pt idx="14">
                  <c:v>12.080249999999999</c:v>
                </c:pt>
                <c:pt idx="15">
                  <c:v>12.43083</c:v>
                </c:pt>
                <c:pt idx="16">
                  <c:v>12.242800000000001</c:v>
                </c:pt>
                <c:pt idx="17">
                  <c:v>13.26878</c:v>
                </c:pt>
                <c:pt idx="18">
                  <c:v>13.677619999999999</c:v>
                </c:pt>
                <c:pt idx="19">
                  <c:v>13.686210000000001</c:v>
                </c:pt>
                <c:pt idx="20">
                  <c:v>14.093070000000001</c:v>
                </c:pt>
                <c:pt idx="21">
                  <c:v>14.06864</c:v>
                </c:pt>
                <c:pt idx="22">
                  <c:v>14.158569999999999</c:v>
                </c:pt>
                <c:pt idx="23">
                  <c:v>14.476599999999999</c:v>
                </c:pt>
                <c:pt idx="24">
                  <c:v>14.4894</c:v>
                </c:pt>
                <c:pt idx="25">
                  <c:v>14.185129999999999</c:v>
                </c:pt>
                <c:pt idx="26">
                  <c:v>13.48813</c:v>
                </c:pt>
                <c:pt idx="27">
                  <c:v>13.39095</c:v>
                </c:pt>
                <c:pt idx="28">
                  <c:v>13.38289</c:v>
                </c:pt>
                <c:pt idx="29">
                  <c:v>13.328799999999999</c:v>
                </c:pt>
                <c:pt idx="30">
                  <c:v>13.47401</c:v>
                </c:pt>
                <c:pt idx="31">
                  <c:v>13.662280000000001</c:v>
                </c:pt>
                <c:pt idx="32">
                  <c:v>14.81401</c:v>
                </c:pt>
                <c:pt idx="33">
                  <c:v>13.9497</c:v>
                </c:pt>
                <c:pt idx="34">
                  <c:v>13.660539999999999</c:v>
                </c:pt>
                <c:pt idx="35">
                  <c:v>13.558260000000001</c:v>
                </c:pt>
                <c:pt idx="36">
                  <c:v>14.048120000000001</c:v>
                </c:pt>
                <c:pt idx="37">
                  <c:v>14.41699</c:v>
                </c:pt>
                <c:pt idx="38">
                  <c:v>14.432399999999999</c:v>
                </c:pt>
                <c:pt idx="39">
                  <c:v>14.360480000000001</c:v>
                </c:pt>
                <c:pt idx="40">
                  <c:v>14.57544</c:v>
                </c:pt>
                <c:pt idx="41">
                  <c:v>15.25694</c:v>
                </c:pt>
                <c:pt idx="42">
                  <c:v>15.516540000000001</c:v>
                </c:pt>
                <c:pt idx="43">
                  <c:v>14.68812</c:v>
                </c:pt>
                <c:pt idx="44">
                  <c:v>14.805949999999999</c:v>
                </c:pt>
                <c:pt idx="45">
                  <c:v>15.83413</c:v>
                </c:pt>
                <c:pt idx="46">
                  <c:v>16.856339999999999</c:v>
                </c:pt>
                <c:pt idx="47">
                  <c:v>17.064319999999999</c:v>
                </c:pt>
                <c:pt idx="48">
                  <c:v>17.431840000000001</c:v>
                </c:pt>
                <c:pt idx="49">
                  <c:v>20.000389999999999</c:v>
                </c:pt>
                <c:pt idx="50">
                  <c:v>19.848610000000001</c:v>
                </c:pt>
                <c:pt idx="51">
                  <c:v>19.39301</c:v>
                </c:pt>
                <c:pt idx="52">
                  <c:v>19.040859999999999</c:v>
                </c:pt>
                <c:pt idx="53">
                  <c:v>18.013770000000001</c:v>
                </c:pt>
                <c:pt idx="54">
                  <c:v>17.451840000000001</c:v>
                </c:pt>
                <c:pt idx="55">
                  <c:v>17.07891</c:v>
                </c:pt>
                <c:pt idx="56">
                  <c:v>16.435130000000001</c:v>
                </c:pt>
                <c:pt idx="57">
                  <c:v>16.829350000000002</c:v>
                </c:pt>
                <c:pt idx="58">
                  <c:v>16.47054</c:v>
                </c:pt>
                <c:pt idx="59">
                  <c:v>16.852350000000001</c:v>
                </c:pt>
                <c:pt idx="60">
                  <c:v>16.541989999999998</c:v>
                </c:pt>
                <c:pt idx="61">
                  <c:v>16.035879999999999</c:v>
                </c:pt>
                <c:pt idx="62">
                  <c:v>16.802659999999999</c:v>
                </c:pt>
                <c:pt idx="63">
                  <c:v>16.945650000000001</c:v>
                </c:pt>
                <c:pt idx="64">
                  <c:v>17.071560000000002</c:v>
                </c:pt>
                <c:pt idx="65">
                  <c:v>16.629439999999999</c:v>
                </c:pt>
                <c:pt idx="66">
                  <c:v>16.961490000000001</c:v>
                </c:pt>
                <c:pt idx="67">
                  <c:v>16.721889999999998</c:v>
                </c:pt>
                <c:pt idx="68">
                  <c:v>18.200510000000001</c:v>
                </c:pt>
                <c:pt idx="69">
                  <c:v>17.869070000000001</c:v>
                </c:pt>
                <c:pt idx="70">
                  <c:v>17.14622</c:v>
                </c:pt>
                <c:pt idx="71">
                  <c:v>18.262409999999999</c:v>
                </c:pt>
                <c:pt idx="72">
                  <c:v>18.265029999999999</c:v>
                </c:pt>
                <c:pt idx="73">
                  <c:v>18.36318</c:v>
                </c:pt>
                <c:pt idx="74">
                  <c:v>17.879380000000001</c:v>
                </c:pt>
                <c:pt idx="75">
                  <c:v>17.263089999999998</c:v>
                </c:pt>
                <c:pt idx="76">
                  <c:v>16.9483</c:v>
                </c:pt>
                <c:pt idx="77">
                  <c:v>17.92351</c:v>
                </c:pt>
                <c:pt idx="78">
                  <c:v>18.438079999999999</c:v>
                </c:pt>
                <c:pt idx="79">
                  <c:v>18.345079999999999</c:v>
                </c:pt>
                <c:pt idx="80">
                  <c:v>18.933730000000001</c:v>
                </c:pt>
                <c:pt idx="81">
                  <c:v>18.952780000000001</c:v>
                </c:pt>
                <c:pt idx="82">
                  <c:v>18.782360000000001</c:v>
                </c:pt>
                <c:pt idx="83">
                  <c:v>19.12669</c:v>
                </c:pt>
                <c:pt idx="84">
                  <c:v>18.98132</c:v>
                </c:pt>
                <c:pt idx="85">
                  <c:v>19.260539999999999</c:v>
                </c:pt>
                <c:pt idx="86">
                  <c:v>19.797789999999999</c:v>
                </c:pt>
                <c:pt idx="87">
                  <c:v>19.45196</c:v>
                </c:pt>
                <c:pt idx="88">
                  <c:v>19.434950000000001</c:v>
                </c:pt>
                <c:pt idx="89">
                  <c:v>18.351739999999999</c:v>
                </c:pt>
                <c:pt idx="90">
                  <c:v>17.542059999999999</c:v>
                </c:pt>
                <c:pt idx="91">
                  <c:v>17.311039999999998</c:v>
                </c:pt>
                <c:pt idx="92">
                  <c:v>17.283190000000001</c:v>
                </c:pt>
                <c:pt idx="93">
                  <c:v>16.84187</c:v>
                </c:pt>
                <c:pt idx="94">
                  <c:v>17.200019999999999</c:v>
                </c:pt>
                <c:pt idx="95">
                  <c:v>17.185780000000001</c:v>
                </c:pt>
                <c:pt idx="96">
                  <c:v>16.711369999999999</c:v>
                </c:pt>
                <c:pt idx="97">
                  <c:v>16.707899999999999</c:v>
                </c:pt>
                <c:pt idx="98">
                  <c:v>16.13252</c:v>
                </c:pt>
                <c:pt idx="99">
                  <c:v>16.594259999999998</c:v>
                </c:pt>
                <c:pt idx="100">
                  <c:v>16.436610000000002</c:v>
                </c:pt>
                <c:pt idx="101">
                  <c:v>16.107289999999999</c:v>
                </c:pt>
                <c:pt idx="102">
                  <c:v>16.689119999999999</c:v>
                </c:pt>
                <c:pt idx="103">
                  <c:v>16.661799999999999</c:v>
                </c:pt>
                <c:pt idx="104">
                  <c:v>16.735340000000001</c:v>
                </c:pt>
                <c:pt idx="105">
                  <c:v>16.55669</c:v>
                </c:pt>
                <c:pt idx="106">
                  <c:v>16.187909999999999</c:v>
                </c:pt>
                <c:pt idx="107">
                  <c:v>15.72888</c:v>
                </c:pt>
                <c:pt idx="108">
                  <c:v>15.72659</c:v>
                </c:pt>
                <c:pt idx="109">
                  <c:v>15.918380000000001</c:v>
                </c:pt>
                <c:pt idx="110">
                  <c:v>15.652150000000001</c:v>
                </c:pt>
                <c:pt idx="111">
                  <c:v>15.961880000000001</c:v>
                </c:pt>
                <c:pt idx="112">
                  <c:v>15.862159999999999</c:v>
                </c:pt>
                <c:pt idx="113">
                  <c:v>15.51173</c:v>
                </c:pt>
                <c:pt idx="114">
                  <c:v>15.49091</c:v>
                </c:pt>
                <c:pt idx="115">
                  <c:v>15.560919999999999</c:v>
                </c:pt>
                <c:pt idx="116">
                  <c:v>15.356299999999999</c:v>
                </c:pt>
                <c:pt idx="117">
                  <c:v>15.529809999999999</c:v>
                </c:pt>
                <c:pt idx="118">
                  <c:v>14.885960000000001</c:v>
                </c:pt>
                <c:pt idx="119">
                  <c:v>14.16316</c:v>
                </c:pt>
                <c:pt idx="120">
                  <c:v>14.043810000000001</c:v>
                </c:pt>
                <c:pt idx="121">
                  <c:v>13.540369999999999</c:v>
                </c:pt>
                <c:pt idx="122">
                  <c:v>13.54424</c:v>
                </c:pt>
                <c:pt idx="123">
                  <c:v>13.75896</c:v>
                </c:pt>
                <c:pt idx="124">
                  <c:v>13.800039999999999</c:v>
                </c:pt>
                <c:pt idx="125">
                  <c:v>13.60887</c:v>
                </c:pt>
                <c:pt idx="126">
                  <c:v>13.79857</c:v>
                </c:pt>
                <c:pt idx="127">
                  <c:v>13.44326</c:v>
                </c:pt>
                <c:pt idx="128">
                  <c:v>13.141030000000001</c:v>
                </c:pt>
                <c:pt idx="129">
                  <c:v>13.125640000000001</c:v>
                </c:pt>
                <c:pt idx="130">
                  <c:v>12.89978</c:v>
                </c:pt>
                <c:pt idx="131">
                  <c:v>12.5748</c:v>
                </c:pt>
                <c:pt idx="132">
                  <c:v>12.397880000000001</c:v>
                </c:pt>
                <c:pt idx="133">
                  <c:v>12.19481</c:v>
                </c:pt>
                <c:pt idx="134">
                  <c:v>11.94257</c:v>
                </c:pt>
                <c:pt idx="135">
                  <c:v>11.98869</c:v>
                </c:pt>
                <c:pt idx="136">
                  <c:v>11.75891</c:v>
                </c:pt>
                <c:pt idx="137">
                  <c:v>12.0251</c:v>
                </c:pt>
                <c:pt idx="138">
                  <c:v>11.890420000000001</c:v>
                </c:pt>
                <c:pt idx="139">
                  <c:v>12.183859999999999</c:v>
                </c:pt>
                <c:pt idx="140">
                  <c:v>12.17831</c:v>
                </c:pt>
                <c:pt idx="141">
                  <c:v>12.421480000000001</c:v>
                </c:pt>
                <c:pt idx="142">
                  <c:v>12.50248</c:v>
                </c:pt>
                <c:pt idx="143">
                  <c:v>12.37519</c:v>
                </c:pt>
                <c:pt idx="144">
                  <c:v>12.47926</c:v>
                </c:pt>
                <c:pt idx="145">
                  <c:v>12.22584</c:v>
                </c:pt>
                <c:pt idx="146">
                  <c:v>12.317500000000001</c:v>
                </c:pt>
                <c:pt idx="147">
                  <c:v>12.531040000000001</c:v>
                </c:pt>
                <c:pt idx="148">
                  <c:v>12.61483</c:v>
                </c:pt>
                <c:pt idx="149">
                  <c:v>12.94253</c:v>
                </c:pt>
                <c:pt idx="150">
                  <c:v>12.795730000000001</c:v>
                </c:pt>
                <c:pt idx="151">
                  <c:v>12.83517</c:v>
                </c:pt>
                <c:pt idx="152">
                  <c:v>13.6904</c:v>
                </c:pt>
                <c:pt idx="153">
                  <c:v>15.558630000000001</c:v>
                </c:pt>
                <c:pt idx="154">
                  <c:v>15.267709999999999</c:v>
                </c:pt>
                <c:pt idx="155">
                  <c:v>14.611039999999999</c:v>
                </c:pt>
                <c:pt idx="156">
                  <c:v>14.79318</c:v>
                </c:pt>
                <c:pt idx="157">
                  <c:v>15.04607</c:v>
                </c:pt>
                <c:pt idx="158">
                  <c:v>14.845330000000001</c:v>
                </c:pt>
                <c:pt idx="159">
                  <c:v>13.87074</c:v>
                </c:pt>
                <c:pt idx="160">
                  <c:v>13.87969</c:v>
                </c:pt>
                <c:pt idx="161">
                  <c:v>13.679679999999999</c:v>
                </c:pt>
                <c:pt idx="162">
                  <c:v>13.85891</c:v>
                </c:pt>
                <c:pt idx="163">
                  <c:v>13.71387</c:v>
                </c:pt>
                <c:pt idx="164">
                  <c:v>13.59586</c:v>
                </c:pt>
                <c:pt idx="165">
                  <c:v>14.011889999999999</c:v>
                </c:pt>
                <c:pt idx="166">
                  <c:v>14.20369</c:v>
                </c:pt>
                <c:pt idx="167">
                  <c:v>14.03867</c:v>
                </c:pt>
                <c:pt idx="168">
                  <c:v>13.794359999999999</c:v>
                </c:pt>
                <c:pt idx="169">
                  <c:v>13.800230000000001</c:v>
                </c:pt>
                <c:pt idx="170">
                  <c:v>13.32164</c:v>
                </c:pt>
                <c:pt idx="171">
                  <c:v>13.101179999999999</c:v>
                </c:pt>
                <c:pt idx="172">
                  <c:v>12.81607</c:v>
                </c:pt>
                <c:pt idx="173">
                  <c:v>12.59821</c:v>
                </c:pt>
                <c:pt idx="174">
                  <c:v>12.575530000000001</c:v>
                </c:pt>
                <c:pt idx="175">
                  <c:v>12.7797</c:v>
                </c:pt>
                <c:pt idx="176">
                  <c:v>12.522069999999999</c:v>
                </c:pt>
                <c:pt idx="177">
                  <c:v>12.62111</c:v>
                </c:pt>
                <c:pt idx="178">
                  <c:v>12.63537</c:v>
                </c:pt>
                <c:pt idx="179">
                  <c:v>12.47073</c:v>
                </c:pt>
                <c:pt idx="180">
                  <c:v>12.44572</c:v>
                </c:pt>
                <c:pt idx="181">
                  <c:v>12.516859999999999</c:v>
                </c:pt>
                <c:pt idx="182">
                  <c:v>12.495089999999999</c:v>
                </c:pt>
                <c:pt idx="183">
                  <c:v>12.419700000000001</c:v>
                </c:pt>
                <c:pt idx="184">
                  <c:v>12.695650000000001</c:v>
                </c:pt>
                <c:pt idx="185">
                  <c:v>12.52642</c:v>
                </c:pt>
                <c:pt idx="186">
                  <c:v>12.92742</c:v>
                </c:pt>
                <c:pt idx="187">
                  <c:v>13.24869</c:v>
                </c:pt>
                <c:pt idx="188">
                  <c:v>13.46102</c:v>
                </c:pt>
                <c:pt idx="189">
                  <c:v>13.60711</c:v>
                </c:pt>
                <c:pt idx="190">
                  <c:v>13.6639</c:v>
                </c:pt>
                <c:pt idx="191">
                  <c:v>14.00028</c:v>
                </c:pt>
                <c:pt idx="192">
                  <c:v>13.42967</c:v>
                </c:pt>
                <c:pt idx="193">
                  <c:v>13.183120000000001</c:v>
                </c:pt>
                <c:pt idx="194">
                  <c:v>13.1083</c:v>
                </c:pt>
                <c:pt idx="195">
                  <c:v>13.488020000000001</c:v>
                </c:pt>
                <c:pt idx="196">
                  <c:v>13.800739999999999</c:v>
                </c:pt>
                <c:pt idx="197">
                  <c:v>13.761189999999999</c:v>
                </c:pt>
                <c:pt idx="198">
                  <c:v>13.75583</c:v>
                </c:pt>
                <c:pt idx="199">
                  <c:v>13.65906</c:v>
                </c:pt>
                <c:pt idx="200">
                  <c:v>13.49391</c:v>
                </c:pt>
                <c:pt idx="201">
                  <c:v>13.446949999999999</c:v>
                </c:pt>
                <c:pt idx="202">
                  <c:v>13.30541</c:v>
                </c:pt>
                <c:pt idx="203">
                  <c:v>13.144970000000001</c:v>
                </c:pt>
                <c:pt idx="204">
                  <c:v>13.297599999999999</c:v>
                </c:pt>
                <c:pt idx="205">
                  <c:v>13.21637</c:v>
                </c:pt>
                <c:pt idx="206">
                  <c:v>13.37806</c:v>
                </c:pt>
                <c:pt idx="207">
                  <c:v>13.47003</c:v>
                </c:pt>
                <c:pt idx="208">
                  <c:v>13.596209999999999</c:v>
                </c:pt>
                <c:pt idx="209">
                  <c:v>13.686640000000001</c:v>
                </c:pt>
                <c:pt idx="210">
                  <c:v>13.386760000000001</c:v>
                </c:pt>
                <c:pt idx="211">
                  <c:v>13.39221</c:v>
                </c:pt>
                <c:pt idx="212">
                  <c:v>13.131169999999999</c:v>
                </c:pt>
                <c:pt idx="213">
                  <c:v>13.12491</c:v>
                </c:pt>
                <c:pt idx="214">
                  <c:v>13.088340000000001</c:v>
                </c:pt>
                <c:pt idx="215">
                  <c:v>13.06645</c:v>
                </c:pt>
                <c:pt idx="216">
                  <c:v>13.13481</c:v>
                </c:pt>
                <c:pt idx="217">
                  <c:v>12.810169999999999</c:v>
                </c:pt>
                <c:pt idx="218">
                  <c:v>12.70804</c:v>
                </c:pt>
                <c:pt idx="219">
                  <c:v>12.875450000000001</c:v>
                </c:pt>
                <c:pt idx="220">
                  <c:v>12.88855</c:v>
                </c:pt>
                <c:pt idx="221">
                  <c:v>12.82342</c:v>
                </c:pt>
                <c:pt idx="222">
                  <c:v>12.73251</c:v>
                </c:pt>
                <c:pt idx="223">
                  <c:v>12.871460000000001</c:v>
                </c:pt>
                <c:pt idx="224">
                  <c:v>13.143409999999999</c:v>
                </c:pt>
                <c:pt idx="225">
                  <c:v>12.953340000000001</c:v>
                </c:pt>
                <c:pt idx="226">
                  <c:v>12.793329999999999</c:v>
                </c:pt>
                <c:pt idx="227">
                  <c:v>12.709809999999999</c:v>
                </c:pt>
                <c:pt idx="228">
                  <c:v>12.7393</c:v>
                </c:pt>
                <c:pt idx="229">
                  <c:v>12.44712</c:v>
                </c:pt>
                <c:pt idx="230">
                  <c:v>12.38029</c:v>
                </c:pt>
                <c:pt idx="231">
                  <c:v>12.48075</c:v>
                </c:pt>
                <c:pt idx="232">
                  <c:v>12.33189</c:v>
                </c:pt>
                <c:pt idx="233">
                  <c:v>12.10862</c:v>
                </c:pt>
                <c:pt idx="234">
                  <c:v>12.2561</c:v>
                </c:pt>
                <c:pt idx="235">
                  <c:v>12.23255</c:v>
                </c:pt>
                <c:pt idx="236">
                  <c:v>12.50089</c:v>
                </c:pt>
                <c:pt idx="237">
                  <c:v>12.080360000000001</c:v>
                </c:pt>
                <c:pt idx="238">
                  <c:v>11.9758</c:v>
                </c:pt>
                <c:pt idx="239">
                  <c:v>12.009399999999999</c:v>
                </c:pt>
                <c:pt idx="240">
                  <c:v>12.210990000000001</c:v>
                </c:pt>
                <c:pt idx="241">
                  <c:v>11.85186</c:v>
                </c:pt>
                <c:pt idx="242">
                  <c:v>11.41079</c:v>
                </c:pt>
                <c:pt idx="243">
                  <c:v>11.49901</c:v>
                </c:pt>
                <c:pt idx="244">
                  <c:v>11.66577</c:v>
                </c:pt>
                <c:pt idx="245">
                  <c:v>12.19416</c:v>
                </c:pt>
                <c:pt idx="246">
                  <c:v>11.85819</c:v>
                </c:pt>
                <c:pt idx="247">
                  <c:v>11.76155</c:v>
                </c:pt>
                <c:pt idx="248">
                  <c:v>11.72611</c:v>
                </c:pt>
                <c:pt idx="249">
                  <c:v>11.47058</c:v>
                </c:pt>
                <c:pt idx="250">
                  <c:v>11.54116</c:v>
                </c:pt>
                <c:pt idx="251">
                  <c:v>11.75558</c:v>
                </c:pt>
                <c:pt idx="252">
                  <c:v>11.52665</c:v>
                </c:pt>
                <c:pt idx="253">
                  <c:v>11.372</c:v>
                </c:pt>
                <c:pt idx="254">
                  <c:v>11.22217</c:v>
                </c:pt>
                <c:pt idx="255">
                  <c:v>11.090170000000001</c:v>
                </c:pt>
                <c:pt idx="256">
                  <c:v>11.33123</c:v>
                </c:pt>
                <c:pt idx="257">
                  <c:v>11.25675</c:v>
                </c:pt>
                <c:pt idx="258">
                  <c:v>11.304869999999999</c:v>
                </c:pt>
                <c:pt idx="259">
                  <c:v>11.24051</c:v>
                </c:pt>
                <c:pt idx="260">
                  <c:v>11.34285</c:v>
                </c:pt>
                <c:pt idx="261">
                  <c:v>11.204700000000001</c:v>
                </c:pt>
                <c:pt idx="262">
                  <c:v>11.33347</c:v>
                </c:pt>
                <c:pt idx="263">
                  <c:v>11.380229999999999</c:v>
                </c:pt>
                <c:pt idx="264">
                  <c:v>11.16808</c:v>
                </c:pt>
                <c:pt idx="265">
                  <c:v>10.872529999999999</c:v>
                </c:pt>
                <c:pt idx="266">
                  <c:v>10.884790000000001</c:v>
                </c:pt>
                <c:pt idx="267">
                  <c:v>11.050979999999999</c:v>
                </c:pt>
                <c:pt idx="268">
                  <c:v>11.09024</c:v>
                </c:pt>
                <c:pt idx="269">
                  <c:v>11.23704</c:v>
                </c:pt>
                <c:pt idx="270">
                  <c:v>11.42497</c:v>
                </c:pt>
                <c:pt idx="271">
                  <c:v>11.306290000000001</c:v>
                </c:pt>
                <c:pt idx="272">
                  <c:v>11.462350000000001</c:v>
                </c:pt>
                <c:pt idx="273">
                  <c:v>11.99338</c:v>
                </c:pt>
                <c:pt idx="274">
                  <c:v>11.94881</c:v>
                </c:pt>
                <c:pt idx="275">
                  <c:v>12.03684</c:v>
                </c:pt>
                <c:pt idx="276">
                  <c:v>11.91553</c:v>
                </c:pt>
                <c:pt idx="277">
                  <c:v>11.97466</c:v>
                </c:pt>
                <c:pt idx="278">
                  <c:v>12.11637</c:v>
                </c:pt>
                <c:pt idx="279">
                  <c:v>11.792490000000001</c:v>
                </c:pt>
                <c:pt idx="280">
                  <c:v>12.140499999999999</c:v>
                </c:pt>
                <c:pt idx="281">
                  <c:v>12.21612</c:v>
                </c:pt>
                <c:pt idx="282">
                  <c:v>12.121639999999999</c:v>
                </c:pt>
                <c:pt idx="283">
                  <c:v>12.10805</c:v>
                </c:pt>
                <c:pt idx="284">
                  <c:v>11.941050000000001</c:v>
                </c:pt>
                <c:pt idx="285">
                  <c:v>11.732860000000001</c:v>
                </c:pt>
                <c:pt idx="286">
                  <c:v>11.596109999999999</c:v>
                </c:pt>
                <c:pt idx="287">
                  <c:v>11.622439999999999</c:v>
                </c:pt>
                <c:pt idx="288">
                  <c:v>11.66991</c:v>
                </c:pt>
                <c:pt idx="289">
                  <c:v>11.932040000000001</c:v>
                </c:pt>
                <c:pt idx="290">
                  <c:v>13.354039999999999</c:v>
                </c:pt>
                <c:pt idx="291">
                  <c:v>13.225160000000001</c:v>
                </c:pt>
                <c:pt idx="292">
                  <c:v>12.98033</c:v>
                </c:pt>
                <c:pt idx="293">
                  <c:v>12.835850000000001</c:v>
                </c:pt>
                <c:pt idx="294">
                  <c:v>12.83784</c:v>
                </c:pt>
                <c:pt idx="295">
                  <c:v>12.67883</c:v>
                </c:pt>
                <c:pt idx="296">
                  <c:v>12.84811</c:v>
                </c:pt>
                <c:pt idx="297">
                  <c:v>12.36384</c:v>
                </c:pt>
                <c:pt idx="298">
                  <c:v>11.981640000000001</c:v>
                </c:pt>
                <c:pt idx="299">
                  <c:v>12.09479</c:v>
                </c:pt>
                <c:pt idx="300">
                  <c:v>12.004490000000001</c:v>
                </c:pt>
                <c:pt idx="301">
                  <c:v>11.675660000000001</c:v>
                </c:pt>
                <c:pt idx="302">
                  <c:v>11.71346</c:v>
                </c:pt>
                <c:pt idx="303">
                  <c:v>11.97261</c:v>
                </c:pt>
                <c:pt idx="304">
                  <c:v>12.128500000000001</c:v>
                </c:pt>
                <c:pt idx="305">
                  <c:v>12.55097</c:v>
                </c:pt>
                <c:pt idx="306">
                  <c:v>12.931570000000001</c:v>
                </c:pt>
                <c:pt idx="307">
                  <c:v>12.927390000000001</c:v>
                </c:pt>
                <c:pt idx="308">
                  <c:v>12.60622</c:v>
                </c:pt>
                <c:pt idx="309">
                  <c:v>13.08905</c:v>
                </c:pt>
                <c:pt idx="310">
                  <c:v>13.303179999999999</c:v>
                </c:pt>
                <c:pt idx="311">
                  <c:v>13.378130000000001</c:v>
                </c:pt>
                <c:pt idx="312">
                  <c:v>13.577310000000001</c:v>
                </c:pt>
                <c:pt idx="313">
                  <c:v>13.948700000000001</c:v>
                </c:pt>
                <c:pt idx="314">
                  <c:v>14.377649999999999</c:v>
                </c:pt>
                <c:pt idx="315">
                  <c:v>14.68587</c:v>
                </c:pt>
                <c:pt idx="316">
                  <c:v>14.41825</c:v>
                </c:pt>
                <c:pt idx="317">
                  <c:v>14.710599999999999</c:v>
                </c:pt>
                <c:pt idx="318">
                  <c:v>14.661860000000001</c:v>
                </c:pt>
                <c:pt idx="319">
                  <c:v>14.67109</c:v>
                </c:pt>
                <c:pt idx="320">
                  <c:v>14.95851</c:v>
                </c:pt>
                <c:pt idx="321">
                  <c:v>14.998100000000001</c:v>
                </c:pt>
                <c:pt idx="322">
                  <c:v>14.886979999999999</c:v>
                </c:pt>
                <c:pt idx="323">
                  <c:v>14.759069999999999</c:v>
                </c:pt>
                <c:pt idx="324">
                  <c:v>14.46993</c:v>
                </c:pt>
                <c:pt idx="325">
                  <c:v>14.311400000000001</c:v>
                </c:pt>
                <c:pt idx="326">
                  <c:v>14.69209</c:v>
                </c:pt>
                <c:pt idx="327">
                  <c:v>14.96546</c:v>
                </c:pt>
                <c:pt idx="328">
                  <c:v>15.08836</c:v>
                </c:pt>
                <c:pt idx="329">
                  <c:v>14.92709</c:v>
                </c:pt>
                <c:pt idx="330">
                  <c:v>14.72724</c:v>
                </c:pt>
                <c:pt idx="331">
                  <c:v>14.960760000000001</c:v>
                </c:pt>
                <c:pt idx="332" formatCode="0.00000">
                  <c:v>15.039948000000001</c:v>
                </c:pt>
                <c:pt idx="333">
                  <c:v>15.18599</c:v>
                </c:pt>
                <c:pt idx="334">
                  <c:v>14.87171</c:v>
                </c:pt>
                <c:pt idx="335">
                  <c:v>14.71119</c:v>
                </c:pt>
                <c:pt idx="336">
                  <c:v>15.281980000000001</c:v>
                </c:pt>
                <c:pt idx="337">
                  <c:v>15.38607</c:v>
                </c:pt>
                <c:pt idx="338">
                  <c:v>15.420500000000001</c:v>
                </c:pt>
              </c:numCache>
            </c:numRef>
          </c:val>
          <c:smooth val="0"/>
          <c:extLst>
            <c:ext xmlns:c16="http://schemas.microsoft.com/office/drawing/2014/chart" uri="{C3380CC4-5D6E-409C-BE32-E72D297353CC}">
              <c16:uniqueId val="{00000003-49CE-374C-BCD2-BCE4ACC4025D}"/>
            </c:ext>
          </c:extLst>
        </c:ser>
        <c:ser>
          <c:idx val="2"/>
          <c:order val="2"/>
          <c:tx>
            <c:strRef>
              <c:f>Sheet1!$D$1</c:f>
              <c:strCache>
                <c:ptCount val="1"/>
                <c:pt idx="0">
                  <c:v>MSCI ACWI ex USA Index</c:v>
                </c:pt>
              </c:strCache>
            </c:strRef>
          </c:tx>
          <c:spPr>
            <a:ln w="25400" cap="rnd">
              <a:solidFill>
                <a:schemeClr val="accent4"/>
              </a:solidFill>
              <a:round/>
            </a:ln>
            <a:effectLst/>
          </c:spPr>
          <c:marker>
            <c:symbol val="none"/>
          </c:marker>
          <c:dLbls>
            <c:dLbl>
              <c:idx val="328"/>
              <c:layout>
                <c:manualLayout>
                  <c:x val="0"/>
                  <c:y val="6.7487341971845957E-2"/>
                </c:manualLayout>
              </c:layout>
              <c:tx>
                <c:rich>
                  <a:bodyPr/>
                  <a:lstStyle/>
                  <a:p>
                    <a:r>
                      <a:rPr lang="en-US" dirty="0"/>
                      <a:t>12.2%</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9CE-374C-BCD2-BCE4ACC4025D}"/>
                </c:ext>
              </c:extLst>
            </c:dLbl>
            <c:numFmt formatCode="0.0&quot;%&quot;"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accent4"/>
                    </a:solidFill>
                    <a:latin typeface="AvenirNext LT Com Regular" panose="020B0503020202020204" pitchFamily="34" charset="0"/>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Sheet1!$A$2:$A$340</c:f>
              <c:numCache>
                <c:formatCode>m/d/yy</c:formatCode>
                <c:ptCount val="339"/>
                <c:pt idx="0">
                  <c:v>35095</c:v>
                </c:pt>
                <c:pt idx="1">
                  <c:v>35124</c:v>
                </c:pt>
                <c:pt idx="2">
                  <c:v>35155</c:v>
                </c:pt>
                <c:pt idx="3">
                  <c:v>35185</c:v>
                </c:pt>
                <c:pt idx="4">
                  <c:v>35216</c:v>
                </c:pt>
                <c:pt idx="5">
                  <c:v>35246</c:v>
                </c:pt>
                <c:pt idx="6">
                  <c:v>35277</c:v>
                </c:pt>
                <c:pt idx="7">
                  <c:v>35308</c:v>
                </c:pt>
                <c:pt idx="8">
                  <c:v>35338</c:v>
                </c:pt>
                <c:pt idx="9">
                  <c:v>35369</c:v>
                </c:pt>
                <c:pt idx="10">
                  <c:v>35399</c:v>
                </c:pt>
                <c:pt idx="11">
                  <c:v>35430</c:v>
                </c:pt>
                <c:pt idx="12">
                  <c:v>35461</c:v>
                </c:pt>
                <c:pt idx="13">
                  <c:v>35489</c:v>
                </c:pt>
                <c:pt idx="14">
                  <c:v>35520</c:v>
                </c:pt>
                <c:pt idx="15">
                  <c:v>35550</c:v>
                </c:pt>
                <c:pt idx="16">
                  <c:v>35581</c:v>
                </c:pt>
                <c:pt idx="17">
                  <c:v>35611</c:v>
                </c:pt>
                <c:pt idx="18">
                  <c:v>35642</c:v>
                </c:pt>
                <c:pt idx="19">
                  <c:v>35673</c:v>
                </c:pt>
                <c:pt idx="20">
                  <c:v>35703</c:v>
                </c:pt>
                <c:pt idx="21">
                  <c:v>35734</c:v>
                </c:pt>
                <c:pt idx="22">
                  <c:v>35764</c:v>
                </c:pt>
                <c:pt idx="23">
                  <c:v>35795</c:v>
                </c:pt>
                <c:pt idx="24">
                  <c:v>35826</c:v>
                </c:pt>
                <c:pt idx="25">
                  <c:v>35854</c:v>
                </c:pt>
                <c:pt idx="26">
                  <c:v>35885</c:v>
                </c:pt>
                <c:pt idx="27">
                  <c:v>35915</c:v>
                </c:pt>
                <c:pt idx="28">
                  <c:v>35946</c:v>
                </c:pt>
                <c:pt idx="29">
                  <c:v>35976</c:v>
                </c:pt>
                <c:pt idx="30">
                  <c:v>36007</c:v>
                </c:pt>
                <c:pt idx="31">
                  <c:v>36038</c:v>
                </c:pt>
                <c:pt idx="32">
                  <c:v>36068</c:v>
                </c:pt>
                <c:pt idx="33">
                  <c:v>36099</c:v>
                </c:pt>
                <c:pt idx="34">
                  <c:v>36129</c:v>
                </c:pt>
                <c:pt idx="35">
                  <c:v>36160</c:v>
                </c:pt>
                <c:pt idx="36">
                  <c:v>36191</c:v>
                </c:pt>
                <c:pt idx="37">
                  <c:v>36219</c:v>
                </c:pt>
                <c:pt idx="38">
                  <c:v>36250</c:v>
                </c:pt>
                <c:pt idx="39">
                  <c:v>36280</c:v>
                </c:pt>
                <c:pt idx="40">
                  <c:v>36311</c:v>
                </c:pt>
                <c:pt idx="41">
                  <c:v>36341</c:v>
                </c:pt>
                <c:pt idx="42">
                  <c:v>36372</c:v>
                </c:pt>
                <c:pt idx="43">
                  <c:v>36403</c:v>
                </c:pt>
                <c:pt idx="44">
                  <c:v>36433</c:v>
                </c:pt>
                <c:pt idx="45">
                  <c:v>36464</c:v>
                </c:pt>
                <c:pt idx="46">
                  <c:v>36494</c:v>
                </c:pt>
                <c:pt idx="47">
                  <c:v>36525</c:v>
                </c:pt>
                <c:pt idx="48">
                  <c:v>36556</c:v>
                </c:pt>
                <c:pt idx="49">
                  <c:v>36585</c:v>
                </c:pt>
                <c:pt idx="50">
                  <c:v>36616</c:v>
                </c:pt>
                <c:pt idx="51">
                  <c:v>36646</c:v>
                </c:pt>
                <c:pt idx="52">
                  <c:v>36677</c:v>
                </c:pt>
                <c:pt idx="53">
                  <c:v>36707</c:v>
                </c:pt>
                <c:pt idx="54">
                  <c:v>36738</c:v>
                </c:pt>
                <c:pt idx="55">
                  <c:v>36769</c:v>
                </c:pt>
                <c:pt idx="56">
                  <c:v>36799</c:v>
                </c:pt>
                <c:pt idx="57">
                  <c:v>36830</c:v>
                </c:pt>
                <c:pt idx="58">
                  <c:v>36860</c:v>
                </c:pt>
                <c:pt idx="59">
                  <c:v>36891</c:v>
                </c:pt>
                <c:pt idx="60">
                  <c:v>36922</c:v>
                </c:pt>
                <c:pt idx="61">
                  <c:v>36950</c:v>
                </c:pt>
                <c:pt idx="62">
                  <c:v>36981</c:v>
                </c:pt>
                <c:pt idx="63">
                  <c:v>37011</c:v>
                </c:pt>
                <c:pt idx="64">
                  <c:v>37042</c:v>
                </c:pt>
                <c:pt idx="65">
                  <c:v>37072</c:v>
                </c:pt>
                <c:pt idx="66">
                  <c:v>37103</c:v>
                </c:pt>
                <c:pt idx="67">
                  <c:v>37134</c:v>
                </c:pt>
                <c:pt idx="68">
                  <c:v>37164</c:v>
                </c:pt>
                <c:pt idx="69">
                  <c:v>37195</c:v>
                </c:pt>
                <c:pt idx="70">
                  <c:v>37225</c:v>
                </c:pt>
                <c:pt idx="71">
                  <c:v>37256</c:v>
                </c:pt>
                <c:pt idx="72">
                  <c:v>37287</c:v>
                </c:pt>
                <c:pt idx="73">
                  <c:v>37315</c:v>
                </c:pt>
                <c:pt idx="74">
                  <c:v>37346</c:v>
                </c:pt>
                <c:pt idx="75">
                  <c:v>37376</c:v>
                </c:pt>
                <c:pt idx="76">
                  <c:v>37407</c:v>
                </c:pt>
                <c:pt idx="77">
                  <c:v>37437</c:v>
                </c:pt>
                <c:pt idx="78">
                  <c:v>37468</c:v>
                </c:pt>
                <c:pt idx="79">
                  <c:v>37499</c:v>
                </c:pt>
                <c:pt idx="80">
                  <c:v>37529</c:v>
                </c:pt>
                <c:pt idx="81">
                  <c:v>37560</c:v>
                </c:pt>
                <c:pt idx="82">
                  <c:v>37590</c:v>
                </c:pt>
                <c:pt idx="83">
                  <c:v>37621</c:v>
                </c:pt>
                <c:pt idx="84">
                  <c:v>37652</c:v>
                </c:pt>
                <c:pt idx="85">
                  <c:v>37680</c:v>
                </c:pt>
                <c:pt idx="86">
                  <c:v>37711</c:v>
                </c:pt>
                <c:pt idx="87">
                  <c:v>37741</c:v>
                </c:pt>
                <c:pt idx="88">
                  <c:v>37772</c:v>
                </c:pt>
                <c:pt idx="89">
                  <c:v>37802</c:v>
                </c:pt>
                <c:pt idx="90">
                  <c:v>37833</c:v>
                </c:pt>
                <c:pt idx="91">
                  <c:v>37864</c:v>
                </c:pt>
                <c:pt idx="92">
                  <c:v>37894</c:v>
                </c:pt>
                <c:pt idx="93">
                  <c:v>37925</c:v>
                </c:pt>
                <c:pt idx="94">
                  <c:v>37955</c:v>
                </c:pt>
                <c:pt idx="95">
                  <c:v>37986</c:v>
                </c:pt>
                <c:pt idx="96">
                  <c:v>38017</c:v>
                </c:pt>
                <c:pt idx="97">
                  <c:v>38046</c:v>
                </c:pt>
                <c:pt idx="98">
                  <c:v>38077</c:v>
                </c:pt>
                <c:pt idx="99">
                  <c:v>38107</c:v>
                </c:pt>
                <c:pt idx="100">
                  <c:v>38138</c:v>
                </c:pt>
                <c:pt idx="101">
                  <c:v>38168</c:v>
                </c:pt>
                <c:pt idx="102">
                  <c:v>38199</c:v>
                </c:pt>
                <c:pt idx="103">
                  <c:v>38230</c:v>
                </c:pt>
                <c:pt idx="104">
                  <c:v>38260</c:v>
                </c:pt>
                <c:pt idx="105">
                  <c:v>38291</c:v>
                </c:pt>
                <c:pt idx="106">
                  <c:v>38321</c:v>
                </c:pt>
                <c:pt idx="107">
                  <c:v>38352</c:v>
                </c:pt>
                <c:pt idx="108">
                  <c:v>38383</c:v>
                </c:pt>
                <c:pt idx="109">
                  <c:v>38411</c:v>
                </c:pt>
                <c:pt idx="110">
                  <c:v>38442</c:v>
                </c:pt>
                <c:pt idx="111">
                  <c:v>38472</c:v>
                </c:pt>
                <c:pt idx="112">
                  <c:v>38503</c:v>
                </c:pt>
                <c:pt idx="113">
                  <c:v>38533</c:v>
                </c:pt>
                <c:pt idx="114">
                  <c:v>38564</c:v>
                </c:pt>
                <c:pt idx="115">
                  <c:v>38595</c:v>
                </c:pt>
                <c:pt idx="116">
                  <c:v>38625</c:v>
                </c:pt>
                <c:pt idx="117">
                  <c:v>38656</c:v>
                </c:pt>
                <c:pt idx="118">
                  <c:v>38686</c:v>
                </c:pt>
                <c:pt idx="119">
                  <c:v>38717</c:v>
                </c:pt>
                <c:pt idx="120">
                  <c:v>38748</c:v>
                </c:pt>
                <c:pt idx="121">
                  <c:v>38776</c:v>
                </c:pt>
                <c:pt idx="122">
                  <c:v>38807</c:v>
                </c:pt>
                <c:pt idx="123">
                  <c:v>38837</c:v>
                </c:pt>
                <c:pt idx="124">
                  <c:v>38868</c:v>
                </c:pt>
                <c:pt idx="125">
                  <c:v>38898</c:v>
                </c:pt>
                <c:pt idx="126">
                  <c:v>38929</c:v>
                </c:pt>
                <c:pt idx="127">
                  <c:v>38960</c:v>
                </c:pt>
                <c:pt idx="128">
                  <c:v>38990</c:v>
                </c:pt>
                <c:pt idx="129">
                  <c:v>39021</c:v>
                </c:pt>
                <c:pt idx="130">
                  <c:v>39051</c:v>
                </c:pt>
                <c:pt idx="131">
                  <c:v>39082</c:v>
                </c:pt>
                <c:pt idx="132">
                  <c:v>39113</c:v>
                </c:pt>
                <c:pt idx="133">
                  <c:v>39141</c:v>
                </c:pt>
                <c:pt idx="134">
                  <c:v>39172</c:v>
                </c:pt>
                <c:pt idx="135">
                  <c:v>39202</c:v>
                </c:pt>
                <c:pt idx="136">
                  <c:v>39233</c:v>
                </c:pt>
                <c:pt idx="137">
                  <c:v>39263</c:v>
                </c:pt>
                <c:pt idx="138">
                  <c:v>39294</c:v>
                </c:pt>
                <c:pt idx="139">
                  <c:v>39325</c:v>
                </c:pt>
                <c:pt idx="140">
                  <c:v>39355</c:v>
                </c:pt>
                <c:pt idx="141">
                  <c:v>39386</c:v>
                </c:pt>
                <c:pt idx="142">
                  <c:v>39416</c:v>
                </c:pt>
                <c:pt idx="143">
                  <c:v>39447</c:v>
                </c:pt>
                <c:pt idx="144">
                  <c:v>39478</c:v>
                </c:pt>
                <c:pt idx="145">
                  <c:v>39507</c:v>
                </c:pt>
                <c:pt idx="146">
                  <c:v>39538</c:v>
                </c:pt>
                <c:pt idx="147">
                  <c:v>39568</c:v>
                </c:pt>
                <c:pt idx="148">
                  <c:v>39599</c:v>
                </c:pt>
                <c:pt idx="149">
                  <c:v>39629</c:v>
                </c:pt>
                <c:pt idx="150">
                  <c:v>39660</c:v>
                </c:pt>
                <c:pt idx="151">
                  <c:v>39691</c:v>
                </c:pt>
                <c:pt idx="152">
                  <c:v>39721</c:v>
                </c:pt>
                <c:pt idx="153">
                  <c:v>39752</c:v>
                </c:pt>
                <c:pt idx="154">
                  <c:v>39782</c:v>
                </c:pt>
                <c:pt idx="155">
                  <c:v>39813</c:v>
                </c:pt>
                <c:pt idx="156">
                  <c:v>39844</c:v>
                </c:pt>
                <c:pt idx="157">
                  <c:v>39872</c:v>
                </c:pt>
                <c:pt idx="158">
                  <c:v>39903</c:v>
                </c:pt>
                <c:pt idx="159">
                  <c:v>39933</c:v>
                </c:pt>
                <c:pt idx="160">
                  <c:v>39964</c:v>
                </c:pt>
                <c:pt idx="161">
                  <c:v>39994</c:v>
                </c:pt>
                <c:pt idx="162">
                  <c:v>40025</c:v>
                </c:pt>
                <c:pt idx="163">
                  <c:v>40056</c:v>
                </c:pt>
                <c:pt idx="164">
                  <c:v>40086</c:v>
                </c:pt>
                <c:pt idx="165">
                  <c:v>40117</c:v>
                </c:pt>
                <c:pt idx="166">
                  <c:v>40147</c:v>
                </c:pt>
                <c:pt idx="167">
                  <c:v>40178</c:v>
                </c:pt>
                <c:pt idx="168">
                  <c:v>40209</c:v>
                </c:pt>
                <c:pt idx="169">
                  <c:v>40237</c:v>
                </c:pt>
                <c:pt idx="170">
                  <c:v>40268</c:v>
                </c:pt>
                <c:pt idx="171">
                  <c:v>40298</c:v>
                </c:pt>
                <c:pt idx="172">
                  <c:v>40329</c:v>
                </c:pt>
                <c:pt idx="173">
                  <c:v>40359</c:v>
                </c:pt>
                <c:pt idx="174">
                  <c:v>40390</c:v>
                </c:pt>
                <c:pt idx="175">
                  <c:v>40421</c:v>
                </c:pt>
                <c:pt idx="176">
                  <c:v>40451</c:v>
                </c:pt>
                <c:pt idx="177">
                  <c:v>40482</c:v>
                </c:pt>
                <c:pt idx="178">
                  <c:v>40512</c:v>
                </c:pt>
                <c:pt idx="179">
                  <c:v>40543</c:v>
                </c:pt>
                <c:pt idx="180">
                  <c:v>40574</c:v>
                </c:pt>
                <c:pt idx="181">
                  <c:v>40602</c:v>
                </c:pt>
                <c:pt idx="182">
                  <c:v>40633</c:v>
                </c:pt>
                <c:pt idx="183">
                  <c:v>40663</c:v>
                </c:pt>
                <c:pt idx="184">
                  <c:v>40694</c:v>
                </c:pt>
                <c:pt idx="185">
                  <c:v>40724</c:v>
                </c:pt>
                <c:pt idx="186">
                  <c:v>40755</c:v>
                </c:pt>
                <c:pt idx="187">
                  <c:v>40786</c:v>
                </c:pt>
                <c:pt idx="188">
                  <c:v>40816</c:v>
                </c:pt>
                <c:pt idx="189">
                  <c:v>40847</c:v>
                </c:pt>
                <c:pt idx="190">
                  <c:v>40877</c:v>
                </c:pt>
                <c:pt idx="191">
                  <c:v>40908</c:v>
                </c:pt>
                <c:pt idx="192">
                  <c:v>40939</c:v>
                </c:pt>
                <c:pt idx="193">
                  <c:v>40968</c:v>
                </c:pt>
                <c:pt idx="194">
                  <c:v>40999</c:v>
                </c:pt>
                <c:pt idx="195">
                  <c:v>41029</c:v>
                </c:pt>
                <c:pt idx="196">
                  <c:v>41060</c:v>
                </c:pt>
                <c:pt idx="197">
                  <c:v>41090</c:v>
                </c:pt>
                <c:pt idx="198">
                  <c:v>41121</c:v>
                </c:pt>
                <c:pt idx="199">
                  <c:v>41152</c:v>
                </c:pt>
                <c:pt idx="200">
                  <c:v>41182</c:v>
                </c:pt>
                <c:pt idx="201">
                  <c:v>41213</c:v>
                </c:pt>
                <c:pt idx="202">
                  <c:v>41243</c:v>
                </c:pt>
                <c:pt idx="203">
                  <c:v>41274</c:v>
                </c:pt>
                <c:pt idx="204">
                  <c:v>41305</c:v>
                </c:pt>
                <c:pt idx="205">
                  <c:v>41333</c:v>
                </c:pt>
                <c:pt idx="206">
                  <c:v>41364</c:v>
                </c:pt>
                <c:pt idx="207">
                  <c:v>41394</c:v>
                </c:pt>
                <c:pt idx="208">
                  <c:v>41425</c:v>
                </c:pt>
                <c:pt idx="209">
                  <c:v>41455</c:v>
                </c:pt>
                <c:pt idx="210">
                  <c:v>41486</c:v>
                </c:pt>
                <c:pt idx="211">
                  <c:v>41517</c:v>
                </c:pt>
                <c:pt idx="212">
                  <c:v>41547</c:v>
                </c:pt>
                <c:pt idx="213">
                  <c:v>41578</c:v>
                </c:pt>
                <c:pt idx="214">
                  <c:v>41608</c:v>
                </c:pt>
                <c:pt idx="215">
                  <c:v>41639</c:v>
                </c:pt>
                <c:pt idx="216">
                  <c:v>41670</c:v>
                </c:pt>
                <c:pt idx="217">
                  <c:v>41698</c:v>
                </c:pt>
                <c:pt idx="218">
                  <c:v>41729</c:v>
                </c:pt>
                <c:pt idx="219">
                  <c:v>41759</c:v>
                </c:pt>
                <c:pt idx="220">
                  <c:v>41790</c:v>
                </c:pt>
                <c:pt idx="221">
                  <c:v>41820</c:v>
                </c:pt>
                <c:pt idx="222">
                  <c:v>41851</c:v>
                </c:pt>
                <c:pt idx="223">
                  <c:v>41882</c:v>
                </c:pt>
                <c:pt idx="224">
                  <c:v>41912</c:v>
                </c:pt>
                <c:pt idx="225">
                  <c:v>41943</c:v>
                </c:pt>
                <c:pt idx="226">
                  <c:v>41973</c:v>
                </c:pt>
                <c:pt idx="227">
                  <c:v>42004</c:v>
                </c:pt>
                <c:pt idx="228">
                  <c:v>42035</c:v>
                </c:pt>
                <c:pt idx="229">
                  <c:v>42063</c:v>
                </c:pt>
                <c:pt idx="230">
                  <c:v>42094</c:v>
                </c:pt>
                <c:pt idx="231">
                  <c:v>42124</c:v>
                </c:pt>
                <c:pt idx="232">
                  <c:v>42155</c:v>
                </c:pt>
                <c:pt idx="233">
                  <c:v>42185</c:v>
                </c:pt>
                <c:pt idx="234">
                  <c:v>42216</c:v>
                </c:pt>
                <c:pt idx="235">
                  <c:v>42247</c:v>
                </c:pt>
                <c:pt idx="236">
                  <c:v>42277</c:v>
                </c:pt>
                <c:pt idx="237">
                  <c:v>42308</c:v>
                </c:pt>
                <c:pt idx="238">
                  <c:v>42338</c:v>
                </c:pt>
                <c:pt idx="239">
                  <c:v>42369</c:v>
                </c:pt>
                <c:pt idx="240">
                  <c:v>42400</c:v>
                </c:pt>
                <c:pt idx="241">
                  <c:v>42429</c:v>
                </c:pt>
                <c:pt idx="242">
                  <c:v>42460</c:v>
                </c:pt>
                <c:pt idx="243">
                  <c:v>42490</c:v>
                </c:pt>
                <c:pt idx="244">
                  <c:v>42521</c:v>
                </c:pt>
                <c:pt idx="245">
                  <c:v>42551</c:v>
                </c:pt>
                <c:pt idx="246">
                  <c:v>42582</c:v>
                </c:pt>
                <c:pt idx="247">
                  <c:v>42613</c:v>
                </c:pt>
                <c:pt idx="248">
                  <c:v>42643</c:v>
                </c:pt>
                <c:pt idx="249">
                  <c:v>42674</c:v>
                </c:pt>
                <c:pt idx="250">
                  <c:v>42704</c:v>
                </c:pt>
                <c:pt idx="251">
                  <c:v>42735</c:v>
                </c:pt>
                <c:pt idx="252">
                  <c:v>42766</c:v>
                </c:pt>
                <c:pt idx="253">
                  <c:v>42794</c:v>
                </c:pt>
                <c:pt idx="254">
                  <c:v>42825</c:v>
                </c:pt>
                <c:pt idx="255">
                  <c:v>42855</c:v>
                </c:pt>
                <c:pt idx="256">
                  <c:v>42886</c:v>
                </c:pt>
                <c:pt idx="257">
                  <c:v>42916</c:v>
                </c:pt>
                <c:pt idx="258">
                  <c:v>42947</c:v>
                </c:pt>
                <c:pt idx="259">
                  <c:v>42978</c:v>
                </c:pt>
                <c:pt idx="260">
                  <c:v>43008</c:v>
                </c:pt>
                <c:pt idx="261">
                  <c:v>43039</c:v>
                </c:pt>
                <c:pt idx="262">
                  <c:v>43069</c:v>
                </c:pt>
                <c:pt idx="263">
                  <c:v>43100</c:v>
                </c:pt>
                <c:pt idx="264">
                  <c:v>43131</c:v>
                </c:pt>
                <c:pt idx="265">
                  <c:v>43159</c:v>
                </c:pt>
                <c:pt idx="266">
                  <c:v>43190</c:v>
                </c:pt>
                <c:pt idx="267">
                  <c:v>43220</c:v>
                </c:pt>
                <c:pt idx="268">
                  <c:v>43251</c:v>
                </c:pt>
                <c:pt idx="269">
                  <c:v>43281</c:v>
                </c:pt>
                <c:pt idx="270">
                  <c:v>43312</c:v>
                </c:pt>
                <c:pt idx="271">
                  <c:v>43343</c:v>
                </c:pt>
                <c:pt idx="272">
                  <c:v>43373</c:v>
                </c:pt>
                <c:pt idx="273">
                  <c:v>43404</c:v>
                </c:pt>
                <c:pt idx="274">
                  <c:v>43434</c:v>
                </c:pt>
                <c:pt idx="275">
                  <c:v>43465</c:v>
                </c:pt>
                <c:pt idx="276">
                  <c:v>43496</c:v>
                </c:pt>
                <c:pt idx="277">
                  <c:v>43524</c:v>
                </c:pt>
                <c:pt idx="278">
                  <c:v>43555</c:v>
                </c:pt>
                <c:pt idx="279">
                  <c:v>43585</c:v>
                </c:pt>
                <c:pt idx="280">
                  <c:v>43616</c:v>
                </c:pt>
                <c:pt idx="281">
                  <c:v>43646</c:v>
                </c:pt>
                <c:pt idx="282">
                  <c:v>43677</c:v>
                </c:pt>
                <c:pt idx="283">
                  <c:v>43708</c:v>
                </c:pt>
                <c:pt idx="284">
                  <c:v>43738</c:v>
                </c:pt>
                <c:pt idx="285">
                  <c:v>43769</c:v>
                </c:pt>
                <c:pt idx="286">
                  <c:v>43799</c:v>
                </c:pt>
                <c:pt idx="287">
                  <c:v>43830</c:v>
                </c:pt>
                <c:pt idx="288">
                  <c:v>43861</c:v>
                </c:pt>
                <c:pt idx="289">
                  <c:v>43890</c:v>
                </c:pt>
                <c:pt idx="290">
                  <c:v>43921</c:v>
                </c:pt>
                <c:pt idx="291">
                  <c:v>43951</c:v>
                </c:pt>
                <c:pt idx="292">
                  <c:v>43982</c:v>
                </c:pt>
                <c:pt idx="293">
                  <c:v>44012</c:v>
                </c:pt>
                <c:pt idx="294">
                  <c:v>44043</c:v>
                </c:pt>
                <c:pt idx="295">
                  <c:v>44074</c:v>
                </c:pt>
                <c:pt idx="296">
                  <c:v>44104</c:v>
                </c:pt>
                <c:pt idx="297">
                  <c:v>44135</c:v>
                </c:pt>
                <c:pt idx="298">
                  <c:v>44165</c:v>
                </c:pt>
                <c:pt idx="299">
                  <c:v>44196</c:v>
                </c:pt>
                <c:pt idx="300">
                  <c:v>44227</c:v>
                </c:pt>
                <c:pt idx="301">
                  <c:v>44255</c:v>
                </c:pt>
                <c:pt idx="302">
                  <c:v>44286</c:v>
                </c:pt>
                <c:pt idx="303">
                  <c:v>44316</c:v>
                </c:pt>
                <c:pt idx="304">
                  <c:v>44347</c:v>
                </c:pt>
                <c:pt idx="305">
                  <c:v>44377</c:v>
                </c:pt>
                <c:pt idx="306">
                  <c:v>44408</c:v>
                </c:pt>
                <c:pt idx="307">
                  <c:v>44439</c:v>
                </c:pt>
                <c:pt idx="308">
                  <c:v>44469</c:v>
                </c:pt>
                <c:pt idx="309">
                  <c:v>44500</c:v>
                </c:pt>
                <c:pt idx="310">
                  <c:v>44530</c:v>
                </c:pt>
                <c:pt idx="311">
                  <c:v>44561</c:v>
                </c:pt>
                <c:pt idx="312">
                  <c:v>44592</c:v>
                </c:pt>
                <c:pt idx="313">
                  <c:v>44620</c:v>
                </c:pt>
                <c:pt idx="314">
                  <c:v>44651</c:v>
                </c:pt>
                <c:pt idx="315">
                  <c:v>44681</c:v>
                </c:pt>
                <c:pt idx="316">
                  <c:v>44712</c:v>
                </c:pt>
                <c:pt idx="317">
                  <c:v>44742</c:v>
                </c:pt>
                <c:pt idx="318">
                  <c:v>44773</c:v>
                </c:pt>
                <c:pt idx="319">
                  <c:v>44804</c:v>
                </c:pt>
                <c:pt idx="320">
                  <c:v>44834</c:v>
                </c:pt>
                <c:pt idx="321">
                  <c:v>44865</c:v>
                </c:pt>
                <c:pt idx="322">
                  <c:v>44895</c:v>
                </c:pt>
                <c:pt idx="323">
                  <c:v>44926</c:v>
                </c:pt>
                <c:pt idx="324">
                  <c:v>44957</c:v>
                </c:pt>
                <c:pt idx="325">
                  <c:v>44985</c:v>
                </c:pt>
                <c:pt idx="326">
                  <c:v>45016</c:v>
                </c:pt>
                <c:pt idx="327">
                  <c:v>45046</c:v>
                </c:pt>
                <c:pt idx="328">
                  <c:v>45077</c:v>
                </c:pt>
                <c:pt idx="329">
                  <c:v>45107</c:v>
                </c:pt>
                <c:pt idx="330">
                  <c:v>45138</c:v>
                </c:pt>
                <c:pt idx="331">
                  <c:v>45169</c:v>
                </c:pt>
                <c:pt idx="332">
                  <c:v>45199</c:v>
                </c:pt>
                <c:pt idx="333">
                  <c:v>45230</c:v>
                </c:pt>
                <c:pt idx="334">
                  <c:v>45260</c:v>
                </c:pt>
                <c:pt idx="335">
                  <c:v>45291</c:v>
                </c:pt>
                <c:pt idx="336">
                  <c:v>45322</c:v>
                </c:pt>
                <c:pt idx="337">
                  <c:v>45351</c:v>
                </c:pt>
                <c:pt idx="338">
                  <c:v>45382</c:v>
                </c:pt>
              </c:numCache>
            </c:numRef>
          </c:cat>
          <c:val>
            <c:numRef>
              <c:f>Sheet1!$D$2:$D$340</c:f>
              <c:numCache>
                <c:formatCode>General</c:formatCode>
                <c:ptCount val="339"/>
                <c:pt idx="0">
                  <c:v>9.70505</c:v>
                </c:pt>
                <c:pt idx="1">
                  <c:v>9.5202899999999993</c:v>
                </c:pt>
                <c:pt idx="2">
                  <c:v>9.7119499999999999</c:v>
                </c:pt>
                <c:pt idx="3">
                  <c:v>9.4880600000000008</c:v>
                </c:pt>
                <c:pt idx="4">
                  <c:v>9.4880899999999997</c:v>
                </c:pt>
                <c:pt idx="5">
                  <c:v>10.244719999999999</c:v>
                </c:pt>
                <c:pt idx="6">
                  <c:v>10.14242</c:v>
                </c:pt>
                <c:pt idx="7">
                  <c:v>10.13984</c:v>
                </c:pt>
                <c:pt idx="8">
                  <c:v>10.089980000000001</c:v>
                </c:pt>
                <c:pt idx="9">
                  <c:v>9.9035499999999992</c:v>
                </c:pt>
                <c:pt idx="10">
                  <c:v>9.8593799999999998</c:v>
                </c:pt>
                <c:pt idx="11">
                  <c:v>10.00436</c:v>
                </c:pt>
                <c:pt idx="12">
                  <c:v>9.7736099999999997</c:v>
                </c:pt>
                <c:pt idx="13">
                  <c:v>9.71983</c:v>
                </c:pt>
                <c:pt idx="14">
                  <c:v>10.11997</c:v>
                </c:pt>
                <c:pt idx="15">
                  <c:v>10.39273</c:v>
                </c:pt>
                <c:pt idx="16">
                  <c:v>10.339600000000001</c:v>
                </c:pt>
                <c:pt idx="17">
                  <c:v>11.243510000000001</c:v>
                </c:pt>
                <c:pt idx="18">
                  <c:v>11.5198</c:v>
                </c:pt>
                <c:pt idx="19">
                  <c:v>11.55368</c:v>
                </c:pt>
                <c:pt idx="20">
                  <c:v>11.895960000000001</c:v>
                </c:pt>
                <c:pt idx="21">
                  <c:v>11.97594</c:v>
                </c:pt>
                <c:pt idx="22">
                  <c:v>12.08947</c:v>
                </c:pt>
                <c:pt idx="23">
                  <c:v>12.31644</c:v>
                </c:pt>
                <c:pt idx="24">
                  <c:v>12.45452</c:v>
                </c:pt>
                <c:pt idx="25">
                  <c:v>12.23263</c:v>
                </c:pt>
                <c:pt idx="26">
                  <c:v>11.5939</c:v>
                </c:pt>
                <c:pt idx="27">
                  <c:v>11.515750000000001</c:v>
                </c:pt>
                <c:pt idx="28">
                  <c:v>11.649290000000001</c:v>
                </c:pt>
                <c:pt idx="29">
                  <c:v>11.74404</c:v>
                </c:pt>
                <c:pt idx="30">
                  <c:v>11.886340000000001</c:v>
                </c:pt>
                <c:pt idx="31">
                  <c:v>12.29735</c:v>
                </c:pt>
                <c:pt idx="32">
                  <c:v>13.11524</c:v>
                </c:pt>
                <c:pt idx="33">
                  <c:v>12.36772</c:v>
                </c:pt>
                <c:pt idx="34">
                  <c:v>12.10019</c:v>
                </c:pt>
                <c:pt idx="35">
                  <c:v>12.126049999999999</c:v>
                </c:pt>
                <c:pt idx="36">
                  <c:v>12.55063</c:v>
                </c:pt>
                <c:pt idx="37">
                  <c:v>12.85675</c:v>
                </c:pt>
                <c:pt idx="38">
                  <c:v>12.807079999999999</c:v>
                </c:pt>
                <c:pt idx="39">
                  <c:v>12.64049</c:v>
                </c:pt>
                <c:pt idx="40">
                  <c:v>12.765829999999999</c:v>
                </c:pt>
                <c:pt idx="41">
                  <c:v>13.25836</c:v>
                </c:pt>
                <c:pt idx="42">
                  <c:v>13.567299999999999</c:v>
                </c:pt>
                <c:pt idx="43">
                  <c:v>12.845039999999999</c:v>
                </c:pt>
                <c:pt idx="44">
                  <c:v>13.017580000000001</c:v>
                </c:pt>
                <c:pt idx="45">
                  <c:v>13.927899999999999</c:v>
                </c:pt>
                <c:pt idx="46">
                  <c:v>14.75644</c:v>
                </c:pt>
                <c:pt idx="47">
                  <c:v>14.937709999999999</c:v>
                </c:pt>
                <c:pt idx="48">
                  <c:v>15.083769999999999</c:v>
                </c:pt>
                <c:pt idx="49">
                  <c:v>17.434439999999999</c:v>
                </c:pt>
                <c:pt idx="50">
                  <c:v>17.577259999999999</c:v>
                </c:pt>
                <c:pt idx="51">
                  <c:v>17.185130000000001</c:v>
                </c:pt>
                <c:pt idx="52">
                  <c:v>16.929950000000002</c:v>
                </c:pt>
                <c:pt idx="53">
                  <c:v>16.03539</c:v>
                </c:pt>
                <c:pt idx="54">
                  <c:v>15.579409999999999</c:v>
                </c:pt>
                <c:pt idx="55">
                  <c:v>15.50873</c:v>
                </c:pt>
                <c:pt idx="56">
                  <c:v>14.558809999999999</c:v>
                </c:pt>
                <c:pt idx="57">
                  <c:v>14.676869999999999</c:v>
                </c:pt>
                <c:pt idx="58">
                  <c:v>14.247909999999999</c:v>
                </c:pt>
                <c:pt idx="59">
                  <c:v>14.57607</c:v>
                </c:pt>
                <c:pt idx="60">
                  <c:v>14.22433</c:v>
                </c:pt>
                <c:pt idx="61">
                  <c:v>13.671329999999999</c:v>
                </c:pt>
                <c:pt idx="62">
                  <c:v>14.394410000000001</c:v>
                </c:pt>
                <c:pt idx="63">
                  <c:v>14.549390000000001</c:v>
                </c:pt>
                <c:pt idx="64">
                  <c:v>14.55833</c:v>
                </c:pt>
                <c:pt idx="65">
                  <c:v>14.22179</c:v>
                </c:pt>
                <c:pt idx="66">
                  <c:v>14.573539999999999</c:v>
                </c:pt>
                <c:pt idx="67">
                  <c:v>14.386559999999999</c:v>
                </c:pt>
                <c:pt idx="68">
                  <c:v>15.752280000000001</c:v>
                </c:pt>
                <c:pt idx="69">
                  <c:v>15.43333</c:v>
                </c:pt>
                <c:pt idx="70">
                  <c:v>14.65915</c:v>
                </c:pt>
                <c:pt idx="71">
                  <c:v>15.724740000000001</c:v>
                </c:pt>
                <c:pt idx="72">
                  <c:v>15.55734</c:v>
                </c:pt>
                <c:pt idx="73">
                  <c:v>15.641220000000001</c:v>
                </c:pt>
                <c:pt idx="74">
                  <c:v>15.237270000000001</c:v>
                </c:pt>
                <c:pt idx="75">
                  <c:v>14.72204</c:v>
                </c:pt>
                <c:pt idx="76">
                  <c:v>14.493119999999999</c:v>
                </c:pt>
                <c:pt idx="77">
                  <c:v>15.659750000000001</c:v>
                </c:pt>
                <c:pt idx="78">
                  <c:v>16.084479999999999</c:v>
                </c:pt>
                <c:pt idx="79">
                  <c:v>15.964370000000001</c:v>
                </c:pt>
                <c:pt idx="80">
                  <c:v>16.46264</c:v>
                </c:pt>
                <c:pt idx="81">
                  <c:v>16.479900000000001</c:v>
                </c:pt>
                <c:pt idx="82">
                  <c:v>16.28952</c:v>
                </c:pt>
                <c:pt idx="83">
                  <c:v>16.559349999999998</c:v>
                </c:pt>
                <c:pt idx="84">
                  <c:v>16.320730000000001</c:v>
                </c:pt>
                <c:pt idx="85">
                  <c:v>16.520959999999999</c:v>
                </c:pt>
                <c:pt idx="86">
                  <c:v>16.997409999999999</c:v>
                </c:pt>
                <c:pt idx="87">
                  <c:v>16.73959</c:v>
                </c:pt>
                <c:pt idx="88">
                  <c:v>16.679069999999999</c:v>
                </c:pt>
                <c:pt idx="89">
                  <c:v>15.70172</c:v>
                </c:pt>
                <c:pt idx="90">
                  <c:v>14.978770000000001</c:v>
                </c:pt>
                <c:pt idx="91">
                  <c:v>14.700290000000001</c:v>
                </c:pt>
                <c:pt idx="92">
                  <c:v>14.71449</c:v>
                </c:pt>
                <c:pt idx="93">
                  <c:v>14.30927</c:v>
                </c:pt>
                <c:pt idx="94">
                  <c:v>14.61341</c:v>
                </c:pt>
                <c:pt idx="95">
                  <c:v>14.62846</c:v>
                </c:pt>
                <c:pt idx="96">
                  <c:v>14.18655</c:v>
                </c:pt>
                <c:pt idx="97">
                  <c:v>14.153930000000001</c:v>
                </c:pt>
                <c:pt idx="98">
                  <c:v>13.663360000000001</c:v>
                </c:pt>
                <c:pt idx="99">
                  <c:v>14.1492</c:v>
                </c:pt>
                <c:pt idx="100">
                  <c:v>13.991529999999999</c:v>
                </c:pt>
                <c:pt idx="101">
                  <c:v>13.7187</c:v>
                </c:pt>
                <c:pt idx="102">
                  <c:v>14.16728</c:v>
                </c:pt>
                <c:pt idx="103">
                  <c:v>14.0924</c:v>
                </c:pt>
                <c:pt idx="104">
                  <c:v>14.065060000000001</c:v>
                </c:pt>
                <c:pt idx="105">
                  <c:v>13.908329999999999</c:v>
                </c:pt>
                <c:pt idx="106">
                  <c:v>13.582380000000001</c:v>
                </c:pt>
                <c:pt idx="107">
                  <c:v>13.203799999999999</c:v>
                </c:pt>
                <c:pt idx="108">
                  <c:v>13.18587</c:v>
                </c:pt>
                <c:pt idx="109">
                  <c:v>13.27727</c:v>
                </c:pt>
                <c:pt idx="110">
                  <c:v>13.083729999999999</c:v>
                </c:pt>
                <c:pt idx="111">
                  <c:v>13.37247</c:v>
                </c:pt>
                <c:pt idx="112">
                  <c:v>13.23068</c:v>
                </c:pt>
                <c:pt idx="113">
                  <c:v>12.75132</c:v>
                </c:pt>
                <c:pt idx="114">
                  <c:v>12.661289999999999</c:v>
                </c:pt>
                <c:pt idx="115">
                  <c:v>12.71026</c:v>
                </c:pt>
                <c:pt idx="116">
                  <c:v>12.45425</c:v>
                </c:pt>
                <c:pt idx="117">
                  <c:v>12.692159999999999</c:v>
                </c:pt>
                <c:pt idx="118">
                  <c:v>12.056760000000001</c:v>
                </c:pt>
                <c:pt idx="119">
                  <c:v>11.448600000000001</c:v>
                </c:pt>
                <c:pt idx="120">
                  <c:v>11.26216</c:v>
                </c:pt>
                <c:pt idx="121">
                  <c:v>10.88618</c:v>
                </c:pt>
                <c:pt idx="122">
                  <c:v>10.929650000000001</c:v>
                </c:pt>
                <c:pt idx="123">
                  <c:v>11.064629999999999</c:v>
                </c:pt>
                <c:pt idx="124">
                  <c:v>11.18441</c:v>
                </c:pt>
                <c:pt idx="125">
                  <c:v>10.90672</c:v>
                </c:pt>
                <c:pt idx="126">
                  <c:v>11.05951</c:v>
                </c:pt>
                <c:pt idx="127">
                  <c:v>10.77891</c:v>
                </c:pt>
                <c:pt idx="128">
                  <c:v>10.50328</c:v>
                </c:pt>
                <c:pt idx="129">
                  <c:v>10.488960000000001</c:v>
                </c:pt>
                <c:pt idx="130">
                  <c:v>10.23846</c:v>
                </c:pt>
                <c:pt idx="131">
                  <c:v>9.9757999999999996</c:v>
                </c:pt>
                <c:pt idx="132">
                  <c:v>9.86632</c:v>
                </c:pt>
                <c:pt idx="133">
                  <c:v>9.7215900000000008</c:v>
                </c:pt>
                <c:pt idx="134">
                  <c:v>9.4792500000000004</c:v>
                </c:pt>
                <c:pt idx="135">
                  <c:v>9.49709</c:v>
                </c:pt>
                <c:pt idx="136">
                  <c:v>9.2309400000000004</c:v>
                </c:pt>
                <c:pt idx="137">
                  <c:v>9.3377099999999995</c:v>
                </c:pt>
                <c:pt idx="138">
                  <c:v>9.1296400000000002</c:v>
                </c:pt>
                <c:pt idx="139">
                  <c:v>9.3486799999999999</c:v>
                </c:pt>
                <c:pt idx="140">
                  <c:v>9.2252899999999993</c:v>
                </c:pt>
                <c:pt idx="141">
                  <c:v>9.2628400000000006</c:v>
                </c:pt>
                <c:pt idx="142">
                  <c:v>9.4332899999999995</c:v>
                </c:pt>
                <c:pt idx="143">
                  <c:v>9.1891800000000003</c:v>
                </c:pt>
                <c:pt idx="144">
                  <c:v>9.3063900000000004</c:v>
                </c:pt>
                <c:pt idx="145">
                  <c:v>8.9750800000000002</c:v>
                </c:pt>
                <c:pt idx="146">
                  <c:v>9.1356599999999997</c:v>
                </c:pt>
                <c:pt idx="147">
                  <c:v>9.2269000000000005</c:v>
                </c:pt>
                <c:pt idx="148">
                  <c:v>9.30884</c:v>
                </c:pt>
                <c:pt idx="149">
                  <c:v>9.4837299999999995</c:v>
                </c:pt>
                <c:pt idx="150">
                  <c:v>9.3572699999999998</c:v>
                </c:pt>
                <c:pt idx="151">
                  <c:v>9.4457000000000004</c:v>
                </c:pt>
                <c:pt idx="152">
                  <c:v>10.13571</c:v>
                </c:pt>
                <c:pt idx="153">
                  <c:v>11.81695</c:v>
                </c:pt>
                <c:pt idx="154">
                  <c:v>11.631360000000001</c:v>
                </c:pt>
                <c:pt idx="155">
                  <c:v>11.16799</c:v>
                </c:pt>
                <c:pt idx="156">
                  <c:v>11.18585</c:v>
                </c:pt>
                <c:pt idx="157">
                  <c:v>11.25543</c:v>
                </c:pt>
                <c:pt idx="158">
                  <c:v>10.91704</c:v>
                </c:pt>
                <c:pt idx="159">
                  <c:v>10.120010000000001</c:v>
                </c:pt>
                <c:pt idx="160">
                  <c:v>9.9726400000000002</c:v>
                </c:pt>
                <c:pt idx="161">
                  <c:v>9.8309800000000003</c:v>
                </c:pt>
                <c:pt idx="162">
                  <c:v>9.9048999999999996</c:v>
                </c:pt>
                <c:pt idx="163">
                  <c:v>9.9625199999999996</c:v>
                </c:pt>
                <c:pt idx="164">
                  <c:v>9.7419399999999996</c:v>
                </c:pt>
                <c:pt idx="165">
                  <c:v>10.036110000000001</c:v>
                </c:pt>
                <c:pt idx="166">
                  <c:v>10.08825</c:v>
                </c:pt>
                <c:pt idx="167">
                  <c:v>9.8748699999999996</c:v>
                </c:pt>
                <c:pt idx="168">
                  <c:v>9.7558299999999996</c:v>
                </c:pt>
                <c:pt idx="169">
                  <c:v>9.6852499999999999</c:v>
                </c:pt>
                <c:pt idx="170">
                  <c:v>9.2887900000000005</c:v>
                </c:pt>
                <c:pt idx="171">
                  <c:v>9.0518800000000006</c:v>
                </c:pt>
                <c:pt idx="172">
                  <c:v>8.7992799999999995</c:v>
                </c:pt>
                <c:pt idx="173">
                  <c:v>8.6798400000000004</c:v>
                </c:pt>
                <c:pt idx="174">
                  <c:v>8.7041299999999993</c:v>
                </c:pt>
                <c:pt idx="175">
                  <c:v>8.8125999999999998</c:v>
                </c:pt>
                <c:pt idx="176">
                  <c:v>8.6046999999999993</c:v>
                </c:pt>
                <c:pt idx="177">
                  <c:v>8.6897800000000007</c:v>
                </c:pt>
                <c:pt idx="178">
                  <c:v>8.6115499999999994</c:v>
                </c:pt>
                <c:pt idx="179">
                  <c:v>8.4763199999999994</c:v>
                </c:pt>
                <c:pt idx="180">
                  <c:v>8.5772899999999996</c:v>
                </c:pt>
                <c:pt idx="181">
                  <c:v>8.67882</c:v>
                </c:pt>
                <c:pt idx="182">
                  <c:v>8.4609000000000005</c:v>
                </c:pt>
                <c:pt idx="183">
                  <c:v>8.4907900000000005</c:v>
                </c:pt>
                <c:pt idx="184">
                  <c:v>8.6670099999999994</c:v>
                </c:pt>
                <c:pt idx="185">
                  <c:v>8.5551999999999992</c:v>
                </c:pt>
                <c:pt idx="186">
                  <c:v>8.8062199999999997</c:v>
                </c:pt>
                <c:pt idx="187">
                  <c:v>8.9774499999999993</c:v>
                </c:pt>
                <c:pt idx="188">
                  <c:v>9.2620699999999996</c:v>
                </c:pt>
                <c:pt idx="189">
                  <c:v>9.2874800000000004</c:v>
                </c:pt>
                <c:pt idx="190">
                  <c:v>9.3460699999999992</c:v>
                </c:pt>
                <c:pt idx="191">
                  <c:v>9.5620799999999999</c:v>
                </c:pt>
                <c:pt idx="192">
                  <c:v>9.0511900000000001</c:v>
                </c:pt>
                <c:pt idx="193">
                  <c:v>8.9162300000000005</c:v>
                </c:pt>
                <c:pt idx="194">
                  <c:v>8.9835200000000004</c:v>
                </c:pt>
                <c:pt idx="195">
                  <c:v>9.2641600000000004</c:v>
                </c:pt>
                <c:pt idx="196">
                  <c:v>9.4144500000000004</c:v>
                </c:pt>
                <c:pt idx="197">
                  <c:v>9.4495500000000003</c:v>
                </c:pt>
                <c:pt idx="198">
                  <c:v>9.4911100000000008</c:v>
                </c:pt>
                <c:pt idx="199">
                  <c:v>9.4214000000000002</c:v>
                </c:pt>
                <c:pt idx="200">
                  <c:v>9.3239800000000006</c:v>
                </c:pt>
                <c:pt idx="201">
                  <c:v>9.3280999999999992</c:v>
                </c:pt>
                <c:pt idx="202">
                  <c:v>9.3354300000000006</c:v>
                </c:pt>
                <c:pt idx="203">
                  <c:v>9.2309800000000006</c:v>
                </c:pt>
                <c:pt idx="204">
                  <c:v>9.3439899999999998</c:v>
                </c:pt>
                <c:pt idx="205">
                  <c:v>9.3774999999999995</c:v>
                </c:pt>
                <c:pt idx="206">
                  <c:v>9.5002600000000008</c:v>
                </c:pt>
                <c:pt idx="207">
                  <c:v>9.6214099999999991</c:v>
                </c:pt>
                <c:pt idx="208">
                  <c:v>9.6948000000000008</c:v>
                </c:pt>
                <c:pt idx="209">
                  <c:v>9.7420299999999997</c:v>
                </c:pt>
                <c:pt idx="210">
                  <c:v>9.5605499999999992</c:v>
                </c:pt>
                <c:pt idx="211">
                  <c:v>9.6794899999999995</c:v>
                </c:pt>
                <c:pt idx="212">
                  <c:v>9.5166199999999996</c:v>
                </c:pt>
                <c:pt idx="213">
                  <c:v>9.5330300000000001</c:v>
                </c:pt>
                <c:pt idx="214">
                  <c:v>9.5449999999999999</c:v>
                </c:pt>
                <c:pt idx="215">
                  <c:v>9.5033499999999993</c:v>
                </c:pt>
                <c:pt idx="216">
                  <c:v>9.5945900000000002</c:v>
                </c:pt>
                <c:pt idx="217">
                  <c:v>9.4149100000000008</c:v>
                </c:pt>
                <c:pt idx="218">
                  <c:v>9.2453199999999995</c:v>
                </c:pt>
                <c:pt idx="219">
                  <c:v>9.3707999999999991</c:v>
                </c:pt>
                <c:pt idx="220">
                  <c:v>9.4112399999999994</c:v>
                </c:pt>
                <c:pt idx="221">
                  <c:v>9.2164999999999999</c:v>
                </c:pt>
                <c:pt idx="222">
                  <c:v>9.0818700000000003</c:v>
                </c:pt>
                <c:pt idx="223">
                  <c:v>9.0767100000000003</c:v>
                </c:pt>
                <c:pt idx="224">
                  <c:v>9.3386899999999997</c:v>
                </c:pt>
                <c:pt idx="225">
                  <c:v>9.1963799999999996</c:v>
                </c:pt>
                <c:pt idx="226">
                  <c:v>9.1161200000000004</c:v>
                </c:pt>
                <c:pt idx="227">
                  <c:v>9.1366200000000006</c:v>
                </c:pt>
                <c:pt idx="228">
                  <c:v>9.2416599999999995</c:v>
                </c:pt>
                <c:pt idx="229">
                  <c:v>9.0409400000000009</c:v>
                </c:pt>
                <c:pt idx="230">
                  <c:v>9.0314899999999998</c:v>
                </c:pt>
                <c:pt idx="231">
                  <c:v>9.0152300000000007</c:v>
                </c:pt>
                <c:pt idx="232">
                  <c:v>8.9457000000000004</c:v>
                </c:pt>
                <c:pt idx="233">
                  <c:v>8.7736300000000007</c:v>
                </c:pt>
                <c:pt idx="234">
                  <c:v>8.9768399999999993</c:v>
                </c:pt>
                <c:pt idx="235">
                  <c:v>8.98888</c:v>
                </c:pt>
                <c:pt idx="236">
                  <c:v>9.1867199999999993</c:v>
                </c:pt>
                <c:pt idx="237">
                  <c:v>9.0185200000000005</c:v>
                </c:pt>
                <c:pt idx="238">
                  <c:v>8.9239300000000004</c:v>
                </c:pt>
                <c:pt idx="239">
                  <c:v>8.9649400000000004</c:v>
                </c:pt>
                <c:pt idx="240">
                  <c:v>9.0395800000000008</c:v>
                </c:pt>
                <c:pt idx="241">
                  <c:v>8.7941099999999999</c:v>
                </c:pt>
                <c:pt idx="242">
                  <c:v>8.5118399999999994</c:v>
                </c:pt>
                <c:pt idx="243">
                  <c:v>8.4096100000000007</c:v>
                </c:pt>
                <c:pt idx="244">
                  <c:v>8.6753</c:v>
                </c:pt>
                <c:pt idx="245">
                  <c:v>8.9576100000000007</c:v>
                </c:pt>
                <c:pt idx="246">
                  <c:v>8.8939000000000004</c:v>
                </c:pt>
                <c:pt idx="247">
                  <c:v>8.9582300000000004</c:v>
                </c:pt>
                <c:pt idx="248">
                  <c:v>8.9953099999999999</c:v>
                </c:pt>
                <c:pt idx="249">
                  <c:v>8.7774999999999999</c:v>
                </c:pt>
                <c:pt idx="250">
                  <c:v>8.7826199999999996</c:v>
                </c:pt>
                <c:pt idx="251">
                  <c:v>8.8039400000000008</c:v>
                </c:pt>
                <c:pt idx="252">
                  <c:v>8.7823399999999996</c:v>
                </c:pt>
                <c:pt idx="253">
                  <c:v>8.7354800000000008</c:v>
                </c:pt>
                <c:pt idx="254">
                  <c:v>8.7181499999999996</c:v>
                </c:pt>
                <c:pt idx="255">
                  <c:v>8.8421099999999999</c:v>
                </c:pt>
                <c:pt idx="256">
                  <c:v>9.1047499999999992</c:v>
                </c:pt>
                <c:pt idx="257">
                  <c:v>9.25854</c:v>
                </c:pt>
                <c:pt idx="258">
                  <c:v>9.3766700000000007</c:v>
                </c:pt>
                <c:pt idx="259">
                  <c:v>9.4167799999999993</c:v>
                </c:pt>
                <c:pt idx="260">
                  <c:v>9.45336</c:v>
                </c:pt>
                <c:pt idx="261">
                  <c:v>9.5176700000000007</c:v>
                </c:pt>
                <c:pt idx="262">
                  <c:v>9.6057600000000001</c:v>
                </c:pt>
                <c:pt idx="263">
                  <c:v>9.4894200000000009</c:v>
                </c:pt>
                <c:pt idx="264">
                  <c:v>9.5618400000000001</c:v>
                </c:pt>
                <c:pt idx="265">
                  <c:v>9.3810800000000008</c:v>
                </c:pt>
                <c:pt idx="266">
                  <c:v>9.3744899999999998</c:v>
                </c:pt>
                <c:pt idx="267">
                  <c:v>9.2411100000000008</c:v>
                </c:pt>
                <c:pt idx="268">
                  <c:v>9.4104600000000005</c:v>
                </c:pt>
                <c:pt idx="269">
                  <c:v>9.2662600000000008</c:v>
                </c:pt>
                <c:pt idx="270">
                  <c:v>9.2931699999999999</c:v>
                </c:pt>
                <c:pt idx="271">
                  <c:v>9.3620900000000002</c:v>
                </c:pt>
                <c:pt idx="272">
                  <c:v>9.2591400000000004</c:v>
                </c:pt>
                <c:pt idx="273">
                  <c:v>9.3918400000000002</c:v>
                </c:pt>
                <c:pt idx="274">
                  <c:v>9.6159300000000005</c:v>
                </c:pt>
                <c:pt idx="275">
                  <c:v>9.6965800000000009</c:v>
                </c:pt>
                <c:pt idx="276">
                  <c:v>9.75427</c:v>
                </c:pt>
                <c:pt idx="277">
                  <c:v>9.8064499999999999</c:v>
                </c:pt>
                <c:pt idx="278">
                  <c:v>9.98447</c:v>
                </c:pt>
                <c:pt idx="279">
                  <c:v>9.8084600000000002</c:v>
                </c:pt>
                <c:pt idx="280">
                  <c:v>9.6676900000000003</c:v>
                </c:pt>
                <c:pt idx="281">
                  <c:v>9.7968799999999998</c:v>
                </c:pt>
                <c:pt idx="282">
                  <c:v>10.021470000000001</c:v>
                </c:pt>
                <c:pt idx="283">
                  <c:v>9.9940999999999995</c:v>
                </c:pt>
                <c:pt idx="284">
                  <c:v>9.9667700000000004</c:v>
                </c:pt>
                <c:pt idx="285">
                  <c:v>9.8670299999999997</c:v>
                </c:pt>
                <c:pt idx="286">
                  <c:v>10.14179</c:v>
                </c:pt>
                <c:pt idx="287">
                  <c:v>10.37571</c:v>
                </c:pt>
                <c:pt idx="288">
                  <c:v>10.537470000000001</c:v>
                </c:pt>
                <c:pt idx="289">
                  <c:v>10.97991</c:v>
                </c:pt>
                <c:pt idx="290">
                  <c:v>12.23399</c:v>
                </c:pt>
                <c:pt idx="291">
                  <c:v>12.175940000000001</c:v>
                </c:pt>
                <c:pt idx="292">
                  <c:v>11.886200000000001</c:v>
                </c:pt>
                <c:pt idx="293">
                  <c:v>12.09094</c:v>
                </c:pt>
                <c:pt idx="294">
                  <c:v>12.799010000000001</c:v>
                </c:pt>
                <c:pt idx="295">
                  <c:v>12.660349999999999</c:v>
                </c:pt>
                <c:pt idx="296">
                  <c:v>13.00032</c:v>
                </c:pt>
                <c:pt idx="297">
                  <c:v>13.23882</c:v>
                </c:pt>
                <c:pt idx="298">
                  <c:v>12.151059999999999</c:v>
                </c:pt>
                <c:pt idx="299">
                  <c:v>11.93093</c:v>
                </c:pt>
                <c:pt idx="300">
                  <c:v>12.60352</c:v>
                </c:pt>
                <c:pt idx="301">
                  <c:v>12.148070000000001</c:v>
                </c:pt>
                <c:pt idx="302">
                  <c:v>11.803100000000001</c:v>
                </c:pt>
                <c:pt idx="303">
                  <c:v>11.87768</c:v>
                </c:pt>
                <c:pt idx="304">
                  <c:v>11.633100000000001</c:v>
                </c:pt>
                <c:pt idx="305">
                  <c:v>11.822240000000001</c:v>
                </c:pt>
                <c:pt idx="306">
                  <c:v>11.5893</c:v>
                </c:pt>
                <c:pt idx="307">
                  <c:v>11.39472</c:v>
                </c:pt>
                <c:pt idx="308">
                  <c:v>10.996650000000001</c:v>
                </c:pt>
                <c:pt idx="309">
                  <c:v>11.299609999999999</c:v>
                </c:pt>
                <c:pt idx="310">
                  <c:v>11.377050000000001</c:v>
                </c:pt>
                <c:pt idx="311">
                  <c:v>11.27872</c:v>
                </c:pt>
                <c:pt idx="312">
                  <c:v>11.34003</c:v>
                </c:pt>
                <c:pt idx="313">
                  <c:v>11.175789999999999</c:v>
                </c:pt>
                <c:pt idx="314">
                  <c:v>11.058199999999999</c:v>
                </c:pt>
                <c:pt idx="315">
                  <c:v>11.127420000000001</c:v>
                </c:pt>
                <c:pt idx="316">
                  <c:v>11.023339999999999</c:v>
                </c:pt>
                <c:pt idx="317">
                  <c:v>11.16142</c:v>
                </c:pt>
                <c:pt idx="318">
                  <c:v>11.009679999999999</c:v>
                </c:pt>
                <c:pt idx="319">
                  <c:v>10.981629999999999</c:v>
                </c:pt>
                <c:pt idx="320">
                  <c:v>10.81357</c:v>
                </c:pt>
                <c:pt idx="321">
                  <c:v>10.65385</c:v>
                </c:pt>
                <c:pt idx="322">
                  <c:v>11.00854</c:v>
                </c:pt>
                <c:pt idx="323">
                  <c:v>10.90508</c:v>
                </c:pt>
                <c:pt idx="324">
                  <c:v>11.15761</c:v>
                </c:pt>
                <c:pt idx="325">
                  <c:v>11.10688</c:v>
                </c:pt>
                <c:pt idx="326">
                  <c:v>11.47349</c:v>
                </c:pt>
                <c:pt idx="327">
                  <c:v>11.391579999999999</c:v>
                </c:pt>
                <c:pt idx="328">
                  <c:v>11.824109999999999</c:v>
                </c:pt>
                <c:pt idx="329">
                  <c:v>11.51553</c:v>
                </c:pt>
                <c:pt idx="330">
                  <c:v>11.19186</c:v>
                </c:pt>
                <c:pt idx="331">
                  <c:v>11.286989999999999</c:v>
                </c:pt>
                <c:pt idx="332">
                  <c:v>11.22536</c:v>
                </c:pt>
                <c:pt idx="333">
                  <c:v>11.4351</c:v>
                </c:pt>
                <c:pt idx="334">
                  <c:v>11.4358</c:v>
                </c:pt>
                <c:pt idx="335">
                  <c:v>11.21871</c:v>
                </c:pt>
                <c:pt idx="336">
                  <c:v>11.559240000000001</c:v>
                </c:pt>
                <c:pt idx="337">
                  <c:v>11.78084</c:v>
                </c:pt>
                <c:pt idx="338">
                  <c:v>12.165609999999999</c:v>
                </c:pt>
              </c:numCache>
            </c:numRef>
          </c:val>
          <c:smooth val="0"/>
          <c:extLst>
            <c:ext xmlns:c16="http://schemas.microsoft.com/office/drawing/2014/chart" uri="{C3380CC4-5D6E-409C-BE32-E72D297353CC}">
              <c16:uniqueId val="{00000005-49CE-374C-BCD2-BCE4ACC4025D}"/>
            </c:ext>
          </c:extLst>
        </c:ser>
        <c:dLbls>
          <c:showLegendKey val="0"/>
          <c:showVal val="0"/>
          <c:showCatName val="0"/>
          <c:showSerName val="0"/>
          <c:showPercent val="0"/>
          <c:showBubbleSize val="0"/>
        </c:dLbls>
        <c:smooth val="0"/>
        <c:axId val="1013865776"/>
        <c:axId val="1318486048"/>
      </c:lineChart>
      <c:dateAx>
        <c:axId val="1013865776"/>
        <c:scaling>
          <c:orientation val="minMax"/>
          <c:max val="45382"/>
          <c:min val="35095"/>
        </c:scaling>
        <c:delete val="0"/>
        <c:axPos val="b"/>
        <c:numFmt formatCode="yyyy" sourceLinked="0"/>
        <c:majorTickMark val="out"/>
        <c:minorTickMark val="none"/>
        <c:tickLblPos val="nextTo"/>
        <c:spPr>
          <a:noFill/>
          <a:ln w="6350" cap="flat" cmpd="sng" algn="ctr">
            <a:solidFill>
              <a:schemeClr val="bg1">
                <a:lumMod val="6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318486048"/>
        <c:crosses val="autoZero"/>
        <c:auto val="1"/>
        <c:lblOffset val="100"/>
        <c:baseTimeUnit val="months"/>
        <c:majorUnit val="36"/>
        <c:majorTimeUnit val="months"/>
      </c:dateAx>
      <c:valAx>
        <c:axId val="1318486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1013865776"/>
        <c:crosses val="autoZero"/>
        <c:crossBetween val="between"/>
      </c:valAx>
      <c:spPr>
        <a:noFill/>
        <a:ln>
          <a:noFill/>
        </a:ln>
        <a:effectLst/>
      </c:spPr>
    </c:plotArea>
    <c:legend>
      <c:legendPos val="b"/>
      <c:layout>
        <c:manualLayout>
          <c:xMode val="edge"/>
          <c:yMode val="edge"/>
          <c:x val="6.0505323900464161E-2"/>
          <c:y val="7.155252438196107E-3"/>
          <c:w val="0.79747519455796589"/>
          <c:h val="6.4893795448922015E-2"/>
        </c:manualLayout>
      </c:layout>
      <c:overlay val="0"/>
      <c:spPr>
        <a:noFill/>
        <a:ln>
          <a:noFill/>
        </a:ln>
        <a:effectLst/>
      </c:spPr>
      <c:txPr>
        <a:bodyPr rot="0" spcFirstLastPara="1" vertOverflow="ellipsis" vert="horz" wrap="square" anchor="ctr" anchorCtr="1"/>
        <a:lstStyle/>
        <a:p>
          <a:pPr>
            <a:defRPr sz="800" b="0" i="0" u="none" strike="noStrike" kern="1200" spc="5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467834" y="8662739"/>
            <a:ext cx="4815367" cy="277191"/>
          </a:xfrm>
          <a:prstGeom prst="rect">
            <a:avLst/>
          </a:prstGeom>
        </p:spPr>
        <p:txBody>
          <a:bodyPr vert="horz" lIns="0" tIns="0" rIns="0" bIns="0" rtlCol="0" anchor="b" anchorCtr="0"/>
          <a:lstStyle>
            <a:lvl1pPr algn="l">
              <a:defRPr sz="1200"/>
            </a:lvl1pPr>
          </a:lstStyle>
          <a:p>
            <a:r>
              <a:rPr lang="en-US" sz="800" dirty="0"/>
              <a:t>© 2024 Capital Group. All rights reserved. For financial professionals only. Not for use with the public.</a:t>
            </a:r>
          </a:p>
        </p:txBody>
      </p:sp>
      <p:sp>
        <p:nvSpPr>
          <p:cNvPr id="5" name="Slide Number Placeholder 4"/>
          <p:cNvSpPr>
            <a:spLocks noGrp="1"/>
          </p:cNvSpPr>
          <p:nvPr>
            <p:ph type="sldNum" sz="quarter" idx="3"/>
          </p:nvPr>
        </p:nvSpPr>
        <p:spPr>
          <a:xfrm>
            <a:off x="5283200" y="8660249"/>
            <a:ext cx="1106967" cy="270623"/>
          </a:xfrm>
          <a:prstGeom prst="rect">
            <a:avLst/>
          </a:prstGeom>
        </p:spPr>
        <p:txBody>
          <a:bodyPr vert="horz" lIns="0" tIns="0" rIns="0" bIns="0" rtlCol="0" anchor="b" anchorCtr="0"/>
          <a:lstStyle>
            <a:lvl1pPr algn="r">
              <a:defRPr sz="1200"/>
            </a:lvl1pPr>
          </a:lstStyle>
          <a:p>
            <a:fld id="{36A13049-6E6B-4E42-BAE6-B016CA40E06B}" type="slidenum">
              <a:rPr lang="en-US" sz="800">
                <a:latin typeface="AvenirNext LT Com Regular" panose="020B0503020202020204" pitchFamily="34" charset="0"/>
              </a:rPr>
              <a:pPr/>
              <a:t>‹#›</a:t>
            </a:fld>
            <a:endParaRPr lang="en-US" sz="800" dirty="0">
              <a:latin typeface="AvenirNext LT Com Regular" panose="020B0503020202020204" pitchFamily="34" charset="0"/>
            </a:endParaRPr>
          </a:p>
        </p:txBody>
      </p:sp>
      <p:sp>
        <p:nvSpPr>
          <p:cNvPr id="7" name="TextBox 6"/>
          <p:cNvSpPr txBox="1"/>
          <p:nvPr/>
        </p:nvSpPr>
        <p:spPr>
          <a:xfrm>
            <a:off x="467834" y="265817"/>
            <a:ext cx="5922334" cy="276999"/>
          </a:xfrm>
          <a:prstGeom prst="rect">
            <a:avLst/>
          </a:prstGeom>
          <a:noFill/>
        </p:spPr>
        <p:txBody>
          <a:bodyPr wrap="square" lIns="0" tIns="0" rIns="0" bIns="0" rtlCol="0">
            <a:noAutofit/>
          </a:bodyPr>
          <a:lstStyle/>
          <a:p>
            <a:pPr algn="l"/>
            <a:r>
              <a:rPr lang="en-US" sz="1400" b="1" dirty="0">
                <a:solidFill>
                  <a:schemeClr val="tx1"/>
                </a:solidFill>
                <a:latin typeface="AvenirNext LT Com Regular" panose="020B0503020202020204" pitchFamily="34" charset="0"/>
              </a:rPr>
              <a:t>Equity Insights Presentation (EIP) – Standard Version – 4Q23</a:t>
            </a:r>
          </a:p>
          <a:p>
            <a:pPr algn="l"/>
            <a:endParaRPr lang="en-US" sz="1800" b="1" dirty="0">
              <a:solidFill>
                <a:schemeClr val="tx1"/>
              </a:solidFill>
              <a:latin typeface="AvenirNext LT Com Regular" panose="020B0503020202020204" pitchFamily="34" charset="0"/>
            </a:endParaRPr>
          </a:p>
        </p:txBody>
      </p:sp>
      <p:cxnSp>
        <p:nvCxnSpPr>
          <p:cNvPr id="9" name="Straight Connector 8"/>
          <p:cNvCxnSpPr/>
          <p:nvPr/>
        </p:nvCxnSpPr>
        <p:spPr>
          <a:xfrm>
            <a:off x="467834" y="652280"/>
            <a:ext cx="592233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42850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65" name="Shape 665"/>
          <p:cNvSpPr>
            <a:spLocks noGrp="1" noRot="1" noChangeAspect="1"/>
          </p:cNvSpPr>
          <p:nvPr>
            <p:ph type="sldImg"/>
          </p:nvPr>
        </p:nvSpPr>
        <p:spPr>
          <a:xfrm>
            <a:off x="1179513" y="749300"/>
            <a:ext cx="4502150" cy="2533650"/>
          </a:xfrm>
          <a:prstGeom prst="rect">
            <a:avLst/>
          </a:prstGeom>
          <a:ln>
            <a:solidFill>
              <a:schemeClr val="bg1">
                <a:lumMod val="65000"/>
              </a:schemeClr>
            </a:solidFill>
          </a:ln>
          <a:effectLst>
            <a:outerShdw blurRad="50800" dist="38100" dir="2700000" algn="tl" rotWithShape="0">
              <a:prstClr val="black">
                <a:alpha val="25000"/>
              </a:prstClr>
            </a:outerShdw>
          </a:effectLst>
        </p:spPr>
        <p:txBody>
          <a:bodyPr/>
          <a:lstStyle/>
          <a:p>
            <a:endParaRPr/>
          </a:p>
        </p:txBody>
      </p:sp>
      <p:sp>
        <p:nvSpPr>
          <p:cNvPr id="4" name="TextBox 3"/>
          <p:cNvSpPr txBox="1"/>
          <p:nvPr/>
        </p:nvSpPr>
        <p:spPr>
          <a:xfrm>
            <a:off x="304801" y="269735"/>
            <a:ext cx="6217920" cy="2154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algn="l"/>
            <a:r>
              <a:rPr lang="en-US" sz="1400" b="1" dirty="0">
                <a:solidFill>
                  <a:schemeClr val="tx1"/>
                </a:solidFill>
                <a:latin typeface="AvenirNext LT Com Regular" panose="020B0503020202020204" pitchFamily="34" charset="0"/>
              </a:rPr>
              <a:t>A brave new world — 1Q24 (Public version) </a:t>
            </a:r>
          </a:p>
        </p:txBody>
      </p:sp>
      <p:sp>
        <p:nvSpPr>
          <p:cNvPr id="5" name="Notes Placeholder 4">
            <a:extLst>
              <a:ext uri="{FF2B5EF4-FFF2-40B4-BE49-F238E27FC236}">
                <a16:creationId xmlns:a16="http://schemas.microsoft.com/office/drawing/2014/main" id="{C37428A4-3D2A-4F2E-851F-D9A6F8C61C8C}"/>
              </a:ext>
            </a:extLst>
          </p:cNvPr>
          <p:cNvSpPr>
            <a:spLocks noGrp="1"/>
          </p:cNvSpPr>
          <p:nvPr>
            <p:ph type="body" sz="quarter" idx="3"/>
          </p:nvPr>
        </p:nvSpPr>
        <p:spPr>
          <a:xfrm>
            <a:off x="664029" y="3722914"/>
            <a:ext cx="5529942" cy="4963885"/>
          </a:xfrm>
          <a:prstGeom prst="rect">
            <a:avLst/>
          </a:prstGeom>
        </p:spPr>
        <p:txBody>
          <a:bodyPr vert="horz" lIns="0" tIns="0" rIns="0" bIns="0" rtlCol="0"/>
          <a:lstStyle/>
          <a:p>
            <a:pPr lvl="0"/>
            <a:r>
              <a:rPr lang="en-US" dirty="0"/>
              <a:t>Notes TK.</a:t>
            </a:r>
          </a:p>
        </p:txBody>
      </p:sp>
      <p:sp>
        <p:nvSpPr>
          <p:cNvPr id="7" name="Rectangle 10">
            <a:extLst>
              <a:ext uri="{FF2B5EF4-FFF2-40B4-BE49-F238E27FC236}">
                <a16:creationId xmlns:a16="http://schemas.microsoft.com/office/drawing/2014/main" id="{6B27B754-E3DC-4263-A381-2EF6222752FC}"/>
              </a:ext>
            </a:extLst>
          </p:cNvPr>
          <p:cNvSpPr>
            <a:spLocks noChangeArrowheads="1"/>
          </p:cNvSpPr>
          <p:nvPr/>
        </p:nvSpPr>
        <p:spPr bwMode="auto">
          <a:xfrm>
            <a:off x="301752" y="492034"/>
            <a:ext cx="3383280"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defTabSz="962025">
              <a:defRPr>
                <a:solidFill>
                  <a:schemeClr val="tx1"/>
                </a:solidFill>
                <a:latin typeface="AvenirNext LT Com Regular" panose="020B0503020202020204" pitchFamily="34" charset="0"/>
                <a:cs typeface="Arial" panose="020B0604020202020204" pitchFamily="34" charset="0"/>
              </a:defRPr>
            </a:lvl1pPr>
            <a:lvl2pPr marL="742950" indent="-285750" defTabSz="962025">
              <a:defRPr>
                <a:solidFill>
                  <a:schemeClr val="tx1"/>
                </a:solidFill>
                <a:latin typeface="AvenirNext LT Com Regular" panose="020B0503020202020204" pitchFamily="34" charset="0"/>
                <a:cs typeface="Arial" panose="020B0604020202020204" pitchFamily="34" charset="0"/>
              </a:defRPr>
            </a:lvl2pPr>
            <a:lvl3pPr marL="1143000" indent="-228600" defTabSz="962025">
              <a:defRPr>
                <a:solidFill>
                  <a:schemeClr val="tx1"/>
                </a:solidFill>
                <a:latin typeface="AvenirNext LT Com Regular" panose="020B0503020202020204" pitchFamily="34" charset="0"/>
                <a:cs typeface="Arial" panose="020B0604020202020204" pitchFamily="34" charset="0"/>
              </a:defRPr>
            </a:lvl3pPr>
            <a:lvl4pPr marL="1600200" indent="-228600" defTabSz="962025">
              <a:defRPr>
                <a:solidFill>
                  <a:schemeClr val="tx1"/>
                </a:solidFill>
                <a:latin typeface="AvenirNext LT Com Regular" panose="020B0503020202020204" pitchFamily="34" charset="0"/>
                <a:cs typeface="Arial" panose="020B0604020202020204" pitchFamily="34" charset="0"/>
              </a:defRPr>
            </a:lvl4pPr>
            <a:lvl5pPr marL="2057400" indent="-228600" defTabSz="962025">
              <a:defRPr>
                <a:solidFill>
                  <a:schemeClr val="tx1"/>
                </a:solidFill>
                <a:latin typeface="AvenirNext LT Com Regular" panose="020B0503020202020204" pitchFamily="34" charset="0"/>
                <a:cs typeface="Arial" panose="020B0604020202020204" pitchFamily="34" charset="0"/>
              </a:defRPr>
            </a:lvl5pPr>
            <a:lvl6pPr marL="25146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6pPr>
            <a:lvl7pPr marL="29718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7pPr>
            <a:lvl8pPr marL="34290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8pPr>
            <a:lvl9pPr marL="3886200" indent="-228600" defTabSz="962025" eaLnBrk="0" fontAlgn="base" hangingPunct="0">
              <a:spcBef>
                <a:spcPct val="0"/>
              </a:spcBef>
              <a:spcAft>
                <a:spcPct val="0"/>
              </a:spcAft>
              <a:defRPr>
                <a:solidFill>
                  <a:schemeClr val="tx1"/>
                </a:solidFill>
                <a:latin typeface="AvenirNext LT Com Regular" panose="020B0503020202020204" pitchFamily="34" charset="0"/>
                <a:cs typeface="Arial" panose="020B0604020202020204" pitchFamily="34" charset="0"/>
              </a:defRPr>
            </a:lvl9pPr>
          </a:lstStyle>
          <a:p>
            <a:pPr algn="l" eaLnBrk="1" hangingPunct="1">
              <a:defRPr/>
            </a:pPr>
            <a:r>
              <a:rPr lang="en-US" altLang="en-US" sz="1100" b="0" i="0" dirty="0">
                <a:solidFill>
                  <a:schemeClr val="tx1"/>
                </a:solidFill>
                <a:latin typeface="+mn-lt"/>
              </a:rPr>
              <a:t>Slide</a:t>
            </a:r>
            <a:r>
              <a:rPr lang="en-US" altLang="en-US" sz="1100" b="0" i="0" dirty="0">
                <a:solidFill>
                  <a:schemeClr val="tx1"/>
                </a:solidFill>
              </a:rPr>
              <a:t> </a:t>
            </a:r>
            <a:fld id="{B44EDDEE-EE1D-49B5-A8DD-42474B6EA45C}" type="slidenum">
              <a:rPr lang="en-US" altLang="en-US" sz="1100" b="0" i="0" smtClean="0">
                <a:solidFill>
                  <a:schemeClr val="tx1"/>
                </a:solidFill>
                <a:latin typeface="+mn-lt"/>
              </a:rPr>
              <a:pPr algn="l" eaLnBrk="1" hangingPunct="1">
                <a:defRPr/>
              </a:pPr>
              <a:t>‹#›</a:t>
            </a:fld>
            <a:endParaRPr lang="en-US" altLang="en-US" sz="1100" b="0" i="0" dirty="0">
              <a:solidFill>
                <a:schemeClr val="tx1"/>
              </a:solidFill>
              <a:latin typeface="+mn-lt"/>
            </a:endParaRPr>
          </a:p>
        </p:txBody>
      </p:sp>
    </p:spTree>
    <p:extLst>
      <p:ext uri="{BB962C8B-B14F-4D97-AF65-F5344CB8AC3E}">
        <p14:creationId xmlns:p14="http://schemas.microsoft.com/office/powerpoint/2010/main" val="2861976928"/>
      </p:ext>
    </p:extLst>
  </p:cSld>
  <p:clrMap bg1="lt1" tx1="dk1" bg2="lt2" tx2="dk2" accent1="accent1" accent2="accent2" accent3="accent3" accent4="accent4" accent5="accent5" accent6="accent6" hlink="hlink" folHlink="folHlink"/>
  <p:hf sldNum="0" hdr="0" dt="0"/>
  <p:notesStyle>
    <a:lvl1pPr marL="0" marR="0" indent="0" defTabSz="228600" eaLnBrk="1" fontAlgn="auto" latinLnBrk="0" hangingPunct="1">
      <a:lnSpc>
        <a:spcPct val="100000"/>
      </a:lnSpc>
      <a:spcBef>
        <a:spcPts val="0"/>
      </a:spcBef>
      <a:spcAft>
        <a:spcPts val="600"/>
      </a:spcAft>
      <a:buClrTx/>
      <a:buSzTx/>
      <a:buFont typeface="Arial" panose="020B0604020202020204" pitchFamily="34" charset="0"/>
      <a:buNone/>
      <a:tabLst/>
      <a:defRPr sz="1050">
        <a:latin typeface="+mn-lt"/>
        <a:ea typeface="AvenirNext LT Com Regular" panose="020B0503020202020204" pitchFamily="34" charset="0"/>
        <a:cs typeface="AvenirNext LT Com Regular" panose="020B0503020202020204" pitchFamily="34" charset="0"/>
        <a:sym typeface="Avenir Next LT Com Regular"/>
      </a:defRPr>
    </a:lvl1pPr>
    <a:lvl2pPr marL="342900" marR="0" indent="-171450" defTabSz="228600" eaLnBrk="1" fontAlgn="auto" latinLnBrk="0" hangingPunct="1">
      <a:lnSpc>
        <a:spcPct val="100000"/>
      </a:lnSpc>
      <a:spcBef>
        <a:spcPts val="0"/>
      </a:spcBef>
      <a:spcAft>
        <a:spcPts val="600"/>
      </a:spcAft>
      <a:buClrTx/>
      <a:buSzTx/>
      <a:buFont typeface="Avenir Next LT Com Regular" panose="020B0503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2pPr>
    <a:lvl3pPr marL="514350" marR="0" indent="-171450" defTabSz="228600" eaLnBrk="1" fontAlgn="auto" latinLnBrk="0" hangingPunct="1">
      <a:lnSpc>
        <a:spcPct val="100000"/>
      </a:lnSpc>
      <a:spcBef>
        <a:spcPts val="0"/>
      </a:spcBef>
      <a:spcAft>
        <a:spcPts val="600"/>
      </a:spcAft>
      <a:buClrTx/>
      <a:buSzTx/>
      <a:buFont typeface="Arial" panose="020B0604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3pPr>
    <a:lvl4pPr marL="685800" marR="0" indent="-171450" defTabSz="228600" eaLnBrk="1" fontAlgn="auto" latinLnBrk="0" hangingPunct="1">
      <a:lnSpc>
        <a:spcPct val="100000"/>
      </a:lnSpc>
      <a:spcBef>
        <a:spcPts val="0"/>
      </a:spcBef>
      <a:spcAft>
        <a:spcPts val="600"/>
      </a:spcAft>
      <a:buClrTx/>
      <a:buSzTx/>
      <a:buFont typeface="Avenir Next LT Com Regular" panose="020B0503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4pPr>
    <a:lvl5pPr marL="857250" marR="0" indent="-171450" defTabSz="228600" eaLnBrk="1" fontAlgn="auto" latinLnBrk="0" hangingPunct="1">
      <a:lnSpc>
        <a:spcPct val="100000"/>
      </a:lnSpc>
      <a:spcBef>
        <a:spcPts val="0"/>
      </a:spcBef>
      <a:spcAft>
        <a:spcPts val="600"/>
      </a:spcAft>
      <a:buClrTx/>
      <a:buSzTx/>
      <a:buFont typeface="Arial" panose="020B0604020202020204" pitchFamily="34" charset="0"/>
      <a:buChar char="•"/>
      <a:tabLst/>
      <a:defRPr sz="1050">
        <a:latin typeface="+mn-lt"/>
        <a:ea typeface="AvenirNext LT Com Regular" panose="020B0503020202020204" pitchFamily="34" charset="0"/>
        <a:cs typeface="AvenirNext LT Com Regular" panose="020B0503020202020204" pitchFamily="34" charset="0"/>
        <a:sym typeface="Avenir Next LT Com Regular"/>
      </a:defRPr>
    </a:lvl5pPr>
    <a:lvl6pPr indent="571500" defTabSz="228600" latinLnBrk="0">
      <a:defRPr sz="800">
        <a:latin typeface="Avenir Next LT Com Regular"/>
        <a:ea typeface="Avenir Next LT Com Regular"/>
        <a:cs typeface="Avenir Next LT Com Regular"/>
        <a:sym typeface="Avenir Next LT Com Regular"/>
      </a:defRPr>
    </a:lvl6pPr>
    <a:lvl7pPr indent="685800" defTabSz="228600" latinLnBrk="0">
      <a:defRPr sz="800">
        <a:latin typeface="Avenir Next LT Com Regular"/>
        <a:ea typeface="Avenir Next LT Com Regular"/>
        <a:cs typeface="Avenir Next LT Com Regular"/>
        <a:sym typeface="Avenir Next LT Com Regular"/>
      </a:defRPr>
    </a:lvl7pPr>
    <a:lvl8pPr indent="800100" defTabSz="228600" latinLnBrk="0">
      <a:defRPr sz="800">
        <a:latin typeface="Avenir Next LT Com Regular"/>
        <a:ea typeface="Avenir Next LT Com Regular"/>
        <a:cs typeface="Avenir Next LT Com Regular"/>
        <a:sym typeface="Avenir Next LT Com Regular"/>
      </a:defRPr>
    </a:lvl8pPr>
    <a:lvl9pPr indent="914400" defTabSz="228600" latinLnBrk="0">
      <a:defRPr sz="800">
        <a:latin typeface="Avenir Next LT Com Regular"/>
        <a:ea typeface="Avenir Next LT Com Regular"/>
        <a:cs typeface="Avenir Next LT Com Regular"/>
        <a:sym typeface="Avenir Next LT Com Regular"/>
      </a:defRPr>
    </a:lvl9pPr>
  </p:notesStyle>
  <p:extLst>
    <p:ext uri="{620B2872-D7B9-4A21-9093-7833F8D536E1}">
      <p15:sldGuideLst xmlns:p15="http://schemas.microsoft.com/office/powerpoint/2012/main">
        <p15:guide id="2" pos="2160" userDrawn="1">
          <p15:clr>
            <a:srgbClr val="F26B43"/>
          </p15:clr>
        </p15:guide>
        <p15:guide id="3" pos="192" userDrawn="1">
          <p15:clr>
            <a:srgbClr val="F26B43"/>
          </p15:clr>
        </p15:guide>
        <p15:guide id="4" pos="4128" userDrawn="1">
          <p15:clr>
            <a:srgbClr val="F26B43"/>
          </p15:clr>
        </p15:guide>
        <p15:guide id="5" orient="horz" pos="168" userDrawn="1">
          <p15:clr>
            <a:srgbClr val="F26B43"/>
          </p15:clr>
        </p15:guide>
        <p15:guide id="6" orient="horz" pos="288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9300"/>
            <a:ext cx="4498975" cy="2532063"/>
          </a:xfrm>
        </p:spPr>
      </p:sp>
      <p:sp>
        <p:nvSpPr>
          <p:cNvPr id="3" name="Notes Placeholder 2"/>
          <p:cNvSpPr>
            <a:spLocks noGrp="1"/>
          </p:cNvSpPr>
          <p:nvPr>
            <p:ph type="body" idx="1"/>
          </p:nvPr>
        </p:nvSpPr>
        <p:spPr>
          <a:xfrm>
            <a:off x="502920" y="3657600"/>
            <a:ext cx="5852160" cy="5257800"/>
          </a:xfrm>
        </p:spPr>
        <p:txBody>
          <a:bodyPr/>
          <a:lstStyle/>
          <a:p>
            <a:pPr marL="0" indent="0">
              <a:buNone/>
            </a:pPr>
            <a:r>
              <a:rPr lang="en-US" dirty="0"/>
              <a:t>In this presentation, we hope to provide you with some insights on the current equity markets.</a:t>
            </a:r>
          </a:p>
        </p:txBody>
      </p:sp>
    </p:spTree>
    <p:extLst>
      <p:ext uri="{BB962C8B-B14F-4D97-AF65-F5344CB8AC3E}">
        <p14:creationId xmlns:p14="http://schemas.microsoft.com/office/powerpoint/2010/main" val="4216365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E10048F8-5D33-BC8D-FF90-7507E71EB09D}"/>
              </a:ext>
            </a:extLst>
          </p:cNvPr>
          <p:cNvSpPr>
            <a:spLocks noGrp="1" noRot="1" noChangeAspect="1"/>
          </p:cNvSpPr>
          <p:nvPr>
            <p:ph type="sldImg"/>
          </p:nvPr>
        </p:nvSpPr>
        <p:spPr>
          <a:xfrm>
            <a:off x="1179513" y="749300"/>
            <a:ext cx="4498975" cy="2532063"/>
          </a:xfrm>
        </p:spPr>
      </p:sp>
      <p:sp>
        <p:nvSpPr>
          <p:cNvPr id="4" name="Notes Placeholder 3">
            <a:extLst>
              <a:ext uri="{FF2B5EF4-FFF2-40B4-BE49-F238E27FC236}">
                <a16:creationId xmlns:a16="http://schemas.microsoft.com/office/drawing/2014/main" id="{EFCA9F1F-B03D-9945-D893-F8C1D2C9AB0E}"/>
              </a:ext>
            </a:extLst>
          </p:cNvPr>
          <p:cNvSpPr>
            <a:spLocks noGrp="1"/>
          </p:cNvSpPr>
          <p:nvPr>
            <p:ph type="body" sz="quarter" idx="3"/>
          </p:nvPr>
        </p:nvSpPr>
        <p:spPr/>
        <p:txBody>
          <a:bodyPr/>
          <a:lstStyle/>
          <a:p>
            <a:r>
              <a:rPr lang="en-US" dirty="0"/>
              <a:t>Since a 2010 peak in the relative price of emerging market equities, markets have increasingly favored U.S. stocks. Today, the relative price of emerging market equities is near its lowest level since the ‘90s. While a lower price doesn't necessarily mean a good deal, it can mean that good companies are going unnoticed because of a lack of interest in the region. Our deep research helps us seek the stocks that are truly bargains.</a:t>
            </a:r>
          </a:p>
          <a:p>
            <a:pPr marL="0" indent="0">
              <a:buNone/>
            </a:pPr>
            <a:r>
              <a:rPr lang="en-US" dirty="0"/>
              <a:t>Digging into emerging markets on a country-by-country basis, we find great dispersions in their returns that began with the start of the COVID era. China has gone from a leader of emerging markets to one of the biggest laggers. Meanwhile, countries like India and Mexico have posted strong returns. All this goes to show that it takes a research team to dig into emerging markets to seek the most valuable.</a:t>
            </a:r>
          </a:p>
        </p:txBody>
      </p:sp>
    </p:spTree>
    <p:extLst>
      <p:ext uri="{BB962C8B-B14F-4D97-AF65-F5344CB8AC3E}">
        <p14:creationId xmlns:p14="http://schemas.microsoft.com/office/powerpoint/2010/main" val="3040120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8AD47738-405C-433C-71B7-DFCE93036BE6}"/>
              </a:ext>
            </a:extLst>
          </p:cNvPr>
          <p:cNvSpPr>
            <a:spLocks noGrp="1" noRot="1" noChangeAspect="1"/>
          </p:cNvSpPr>
          <p:nvPr>
            <p:ph type="sldImg"/>
          </p:nvPr>
        </p:nvSpPr>
        <p:spPr>
          <a:xfrm>
            <a:off x="1179513" y="749300"/>
            <a:ext cx="4498975" cy="2532063"/>
          </a:xfrm>
        </p:spPr>
      </p:sp>
      <p:sp>
        <p:nvSpPr>
          <p:cNvPr id="2" name="Notes Placeholder 1">
            <a:extLst>
              <a:ext uri="{FF2B5EF4-FFF2-40B4-BE49-F238E27FC236}">
                <a16:creationId xmlns:a16="http://schemas.microsoft.com/office/drawing/2014/main" id="{2D8D62E4-B6F4-A338-9447-972B9A7035C5}"/>
              </a:ext>
            </a:extLst>
          </p:cNvPr>
          <p:cNvSpPr>
            <a:spLocks noGrp="1"/>
          </p:cNvSpPr>
          <p:nvPr>
            <p:ph type="body" idx="1"/>
          </p:nvPr>
        </p:nvSpPr>
        <p:spPr/>
        <p:txBody>
          <a:bodyPr/>
          <a:lstStyle/>
          <a:p>
            <a:pPr marL="0" indent="0" algn="l">
              <a:buNone/>
            </a:pPr>
            <a:r>
              <a:rPr lang="en-US" b="0" i="0" dirty="0">
                <a:solidFill>
                  <a:srgbClr val="222222"/>
                </a:solidFill>
                <a:effectLst/>
              </a:rPr>
              <a:t>As the chart shows, flexibility to invest outside of traditionally "expensive" growth-style stocks can offer attractive investment opportunities in periods of higher relative valuations. This flexibility is important when assembling a portfolio in order to potentially avoid investing in the most expensive part of the market. </a:t>
            </a:r>
            <a:endParaRPr lang="en-US" dirty="0"/>
          </a:p>
        </p:txBody>
      </p:sp>
    </p:spTree>
    <p:extLst>
      <p:ext uri="{BB962C8B-B14F-4D97-AF65-F5344CB8AC3E}">
        <p14:creationId xmlns:p14="http://schemas.microsoft.com/office/powerpoint/2010/main" val="2158530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8AD47738-405C-433C-71B7-DFCE93036BE6}"/>
              </a:ext>
            </a:extLst>
          </p:cNvPr>
          <p:cNvSpPr>
            <a:spLocks noGrp="1" noRot="1" noChangeAspect="1"/>
          </p:cNvSpPr>
          <p:nvPr>
            <p:ph type="sldImg"/>
          </p:nvPr>
        </p:nvSpPr>
        <p:spPr>
          <a:xfrm>
            <a:off x="1179513" y="749300"/>
            <a:ext cx="4498975" cy="2532063"/>
          </a:xfrm>
        </p:spPr>
      </p:sp>
      <p:sp>
        <p:nvSpPr>
          <p:cNvPr id="2" name="Notes Placeholder 1">
            <a:extLst>
              <a:ext uri="{FF2B5EF4-FFF2-40B4-BE49-F238E27FC236}">
                <a16:creationId xmlns:a16="http://schemas.microsoft.com/office/drawing/2014/main" id="{2D8D62E4-B6F4-A338-9447-972B9A7035C5}"/>
              </a:ext>
            </a:extLst>
          </p:cNvPr>
          <p:cNvSpPr>
            <a:spLocks noGrp="1"/>
          </p:cNvSpPr>
          <p:nvPr>
            <p:ph type="body" idx="1"/>
          </p:nvPr>
        </p:nvSpPr>
        <p:spPr/>
        <p:txBody>
          <a:bodyPr/>
          <a:lstStyle/>
          <a:p>
            <a:pPr algn="l"/>
            <a:r>
              <a:rPr lang="en-US" dirty="0">
                <a:solidFill>
                  <a:sysClr val="windowText" lastClr="000000"/>
                </a:solidFill>
              </a:rPr>
              <a:t>Seven companies (Apple, Microsoft, Amazon, NVIDIA, Alphabet, Tesla and Meta) make up the “Magnificent 7,” dominating the S&amp;P 500 Index. But other investable areas like ground transportation, hotels, resorts, cruise lines, aerospace, and transaction and payment processing services also offer growth opportunities. </a:t>
            </a:r>
            <a:endParaRPr lang="en-US" dirty="0"/>
          </a:p>
        </p:txBody>
      </p:sp>
    </p:spTree>
    <p:extLst>
      <p:ext uri="{BB962C8B-B14F-4D97-AF65-F5344CB8AC3E}">
        <p14:creationId xmlns:p14="http://schemas.microsoft.com/office/powerpoint/2010/main" val="37124923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Small-cap stocks are looking particularly well-poised for growth opportunities. The valuation of small caps relative to the overall market is near its cheapest level in decades. When our analysts find compelling companies with strong fundamentals, we can add them to our portfolios at some of the most attractive prices seen in over 15 years.</a:t>
            </a:r>
          </a:p>
          <a:p>
            <a:r>
              <a:rPr lang="en-US" dirty="0"/>
              <a:t>One reason small-cap stocks are particularly well-positioned is because of interest rates. As interest rates start to fall, which the U.S. Federal Reserve has signaled is likely in the future, the low valuation and rate cut can work together as a benefit for investors.</a:t>
            </a:r>
          </a:p>
        </p:txBody>
      </p:sp>
    </p:spTree>
    <p:extLst>
      <p:ext uri="{BB962C8B-B14F-4D97-AF65-F5344CB8AC3E}">
        <p14:creationId xmlns:p14="http://schemas.microsoft.com/office/powerpoint/2010/main" val="2515698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a:p>
            <a:endParaRPr lang="en-US" dirty="0"/>
          </a:p>
        </p:txBody>
      </p:sp>
    </p:spTree>
    <p:extLst>
      <p:ext uri="{BB962C8B-B14F-4D97-AF65-F5344CB8AC3E}">
        <p14:creationId xmlns:p14="http://schemas.microsoft.com/office/powerpoint/2010/main" val="4285606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p:txBody>
      </p:sp>
    </p:spTree>
    <p:extLst>
      <p:ext uri="{BB962C8B-B14F-4D97-AF65-F5344CB8AC3E}">
        <p14:creationId xmlns:p14="http://schemas.microsoft.com/office/powerpoint/2010/main" val="634892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a:p>
            <a:endParaRPr lang="en-US" dirty="0"/>
          </a:p>
        </p:txBody>
      </p:sp>
    </p:spTree>
    <p:extLst>
      <p:ext uri="{BB962C8B-B14F-4D97-AF65-F5344CB8AC3E}">
        <p14:creationId xmlns:p14="http://schemas.microsoft.com/office/powerpoint/2010/main" val="38942634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 to slide.]</a:t>
            </a:r>
          </a:p>
          <a:p>
            <a:endParaRPr lang="en-US" dirty="0"/>
          </a:p>
        </p:txBody>
      </p:sp>
    </p:spTree>
    <p:extLst>
      <p:ext uri="{BB962C8B-B14F-4D97-AF65-F5344CB8AC3E}">
        <p14:creationId xmlns:p14="http://schemas.microsoft.com/office/powerpoint/2010/main" val="1360241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4538"/>
            <a:ext cx="4495800" cy="2530475"/>
          </a:xfrm>
        </p:spPr>
      </p:sp>
      <p:sp>
        <p:nvSpPr>
          <p:cNvPr id="3" name="Notes Placeholder 2">
            <a:extLst>
              <a:ext uri="{FF2B5EF4-FFF2-40B4-BE49-F238E27FC236}">
                <a16:creationId xmlns:a16="http://schemas.microsoft.com/office/drawing/2014/main" id="{06BD866C-3A1D-94F0-CCA0-1457EECA66FD}"/>
              </a:ext>
            </a:extLst>
          </p:cNvPr>
          <p:cNvSpPr>
            <a:spLocks noGrp="1"/>
          </p:cNvSpPr>
          <p:nvPr>
            <p:ph type="body" idx="1"/>
          </p:nvPr>
        </p:nvSpPr>
        <p:spPr/>
        <p:txBody>
          <a:bodyPr/>
          <a:lstStyle/>
          <a:p>
            <a:pPr marL="0" indent="0" defTabSz="238910">
              <a:lnSpc>
                <a:spcPts val="1463"/>
              </a:lnSpc>
              <a:spcAft>
                <a:spcPts val="627"/>
              </a:spcAft>
              <a:buNone/>
              <a:defRPr/>
            </a:pPr>
            <a:r>
              <a:rPr lang="en-US" sz="1050" dirty="0">
                <a:solidFill>
                  <a:srgbClr val="000000"/>
                </a:solidFill>
              </a:rPr>
              <a:t>[Refer to slide.]</a:t>
            </a:r>
          </a:p>
          <a:p>
            <a:pPr marL="298637" indent="-298637" defTabSz="238910">
              <a:lnSpc>
                <a:spcPts val="1463"/>
              </a:lnSpc>
              <a:spcAft>
                <a:spcPts val="627"/>
              </a:spcAft>
              <a:defRPr/>
            </a:pPr>
            <a:endParaRPr lang="en-GB" sz="1200" dirty="0">
              <a:latin typeface="+mn-lt"/>
            </a:endParaRPr>
          </a:p>
          <a:p>
            <a:pPr marL="298637" indent="-298637" defTabSz="238910">
              <a:lnSpc>
                <a:spcPts val="1463"/>
              </a:lnSpc>
              <a:spcAft>
                <a:spcPts val="627"/>
              </a:spcAft>
              <a:defRPr/>
            </a:pPr>
            <a:endParaRPr lang="en-US" dirty="0"/>
          </a:p>
          <a:p>
            <a:pPr marL="298637" indent="-298637" defTabSz="238910">
              <a:lnSpc>
                <a:spcPts val="1463"/>
              </a:lnSpc>
              <a:spcAft>
                <a:spcPts val="627"/>
              </a:spcAft>
              <a:defRPr/>
            </a:pPr>
            <a:endParaRPr lang="en-US" sz="1200" dirty="0">
              <a:latin typeface="+mn-lt"/>
            </a:endParaRPr>
          </a:p>
          <a:p>
            <a:pPr marL="298637" indent="-298637" defTabSz="238910">
              <a:lnSpc>
                <a:spcPts val="1463"/>
              </a:lnSpc>
              <a:spcAft>
                <a:spcPts val="627"/>
              </a:spcAft>
              <a:defRPr/>
            </a:pPr>
            <a:endParaRPr lang="en-US" dirty="0"/>
          </a:p>
          <a:p>
            <a:pPr marL="0" indent="0">
              <a:buNone/>
            </a:pPr>
            <a:endParaRPr lang="en-US" dirty="0"/>
          </a:p>
        </p:txBody>
      </p:sp>
    </p:spTree>
    <p:extLst>
      <p:ext uri="{BB962C8B-B14F-4D97-AF65-F5344CB8AC3E}">
        <p14:creationId xmlns:p14="http://schemas.microsoft.com/office/powerpoint/2010/main" val="219061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9300"/>
            <a:ext cx="4498975" cy="2532063"/>
          </a:xfrm>
        </p:spPr>
      </p:sp>
      <p:sp>
        <p:nvSpPr>
          <p:cNvPr id="3" name="Notes Placeholder 2"/>
          <p:cNvSpPr>
            <a:spLocks noGrp="1"/>
          </p:cNvSpPr>
          <p:nvPr>
            <p:ph type="body" idx="1"/>
          </p:nvPr>
        </p:nvSpPr>
        <p:spPr>
          <a:xfrm>
            <a:off x="502920" y="3657601"/>
            <a:ext cx="5852160" cy="5094515"/>
          </a:xfrm>
        </p:spPr>
        <p:txBody>
          <a:bodyPr/>
          <a:lstStyle/>
          <a:p>
            <a:pPr marL="0" indent="0">
              <a:buNone/>
            </a:pPr>
            <a:r>
              <a:rPr lang="en-US" kern="1200" dirty="0">
                <a:solidFill>
                  <a:srgbClr val="000000"/>
                </a:solidFill>
                <a:effectLst/>
              </a:rPr>
              <a:t>In this section, </a:t>
            </a:r>
            <a:r>
              <a:rPr lang="en-US" dirty="0">
                <a:solidFill>
                  <a:srgbClr val="000000"/>
                </a:solidFill>
              </a:rPr>
              <a:t>we're going to talk about the </a:t>
            </a:r>
            <a:r>
              <a:rPr lang="en-US" dirty="0"/>
              <a:t>current market backdrop, how today's environment compares with years past, and outline the investment challenges and opportunities that could arise</a:t>
            </a:r>
            <a:r>
              <a:rPr lang="en-US" kern="1200" dirty="0">
                <a:solidFill>
                  <a:srgbClr val="000000"/>
                </a:solidFill>
                <a:effectLst/>
              </a:rPr>
              <a:t>. Then </a:t>
            </a:r>
            <a:r>
              <a:rPr lang="en-US" dirty="0">
                <a:solidFill>
                  <a:srgbClr val="000000"/>
                </a:solidFill>
              </a:rPr>
              <a:t>we’ll discuss </a:t>
            </a:r>
            <a:r>
              <a:rPr lang="en-US" kern="1200" dirty="0">
                <a:solidFill>
                  <a:srgbClr val="000000"/>
                </a:solidFill>
                <a:effectLst/>
              </a:rPr>
              <a:t>some of the winners and losers that may emerge in this new global system, including some trends worth watching. Finally, </a:t>
            </a:r>
            <a:r>
              <a:rPr lang="en-US" dirty="0">
                <a:solidFill>
                  <a:srgbClr val="000000"/>
                </a:solidFill>
              </a:rPr>
              <a:t>we’ll look </a:t>
            </a:r>
            <a:r>
              <a:rPr lang="en-US" kern="1200" dirty="0">
                <a:solidFill>
                  <a:srgbClr val="000000"/>
                </a:solidFill>
                <a:effectLst/>
              </a:rPr>
              <a:t>at the global landscape of equity investing and the important role equities can play.</a:t>
            </a:r>
          </a:p>
          <a:p>
            <a:pPr marL="0" indent="0">
              <a:buFont typeface="Arial" panose="020B0604020202020204" pitchFamily="34" charset="0"/>
              <a:buNone/>
            </a:pPr>
            <a:endParaRPr lang="en-US" b="1" dirty="0"/>
          </a:p>
        </p:txBody>
      </p:sp>
    </p:spTree>
    <p:extLst>
      <p:ext uri="{BB962C8B-B14F-4D97-AF65-F5344CB8AC3E}">
        <p14:creationId xmlns:p14="http://schemas.microsoft.com/office/powerpoint/2010/main" val="2913701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4538"/>
            <a:ext cx="4495800" cy="2530475"/>
          </a:xfrm>
        </p:spPr>
      </p:sp>
      <p:sp>
        <p:nvSpPr>
          <p:cNvPr id="3" name="Notes Placeholder 2"/>
          <p:cNvSpPr>
            <a:spLocks noGrp="1"/>
          </p:cNvSpPr>
          <p:nvPr>
            <p:ph type="body" idx="1"/>
          </p:nvPr>
        </p:nvSpPr>
        <p:spPr>
          <a:xfrm>
            <a:off x="502920" y="3657600"/>
            <a:ext cx="5852160" cy="5048739"/>
          </a:xfrm>
        </p:spPr>
        <p:txBody>
          <a:bodyPr/>
          <a:lstStyle/>
          <a:p>
            <a:pPr marL="0" indent="0">
              <a:buNone/>
            </a:pPr>
            <a:r>
              <a:rPr lang="en-US" dirty="0">
                <a:solidFill>
                  <a:srgbClr val="000000"/>
                </a:solidFill>
                <a:effectLst/>
                <a:latin typeface="AvenirNext LT Com Regular" panose="020B0503020202020204" pitchFamily="34" charset="0"/>
              </a:rPr>
              <a:t>The U.S. Federal Reserve’s mission to tame inflation without widespread economic pain just got trickier. The U.S.10-year Treasury yield, which underpins borrowing costs for much of the economy, has risen sharply.</a:t>
            </a:r>
          </a:p>
          <a:p>
            <a:r>
              <a:rPr lang="en-US" dirty="0">
                <a:solidFill>
                  <a:srgbClr val="000000"/>
                </a:solidFill>
                <a:effectLst/>
                <a:latin typeface="AvenirNext LT Com Regular" panose="020B0503020202020204" pitchFamily="34" charset="0"/>
              </a:rPr>
              <a:t>Will high rates stick around or will growth deteriorate, forcing the Fed to slash borrowing costs? “I’m optimistic that consumers will continue to carry the economy, even as rates remain higher for an extended period,” says Capital Group bond manager Pramod </a:t>
            </a:r>
            <a:r>
              <a:rPr lang="en-US" dirty="0" err="1">
                <a:solidFill>
                  <a:srgbClr val="000000"/>
                </a:solidFill>
                <a:effectLst/>
                <a:latin typeface="AvenirNext LT Com Regular" panose="020B0503020202020204" pitchFamily="34" charset="0"/>
              </a:rPr>
              <a:t>Atluri</a:t>
            </a:r>
            <a:r>
              <a:rPr lang="en-US" dirty="0">
                <a:solidFill>
                  <a:srgbClr val="000000"/>
                </a:solidFill>
                <a:effectLst/>
                <a:latin typeface="AvenirNext LT Com Regular" panose="020B0503020202020204" pitchFamily="34" charset="0"/>
              </a:rPr>
              <a:t>. That’s partly because wages and home values remain above pre-pandemic levels, which has helped support consumer spending. Federal spending has also buffeted the economy, the flip side of which has been a rising deficit now close to 8% of GDP.</a:t>
            </a:r>
          </a:p>
          <a:p>
            <a:r>
              <a:rPr lang="en-US" dirty="0">
                <a:solidFill>
                  <a:srgbClr val="000000"/>
                </a:solidFill>
                <a:effectLst/>
                <a:latin typeface="AvenirNext LT Com Regular" panose="020B0503020202020204" pitchFamily="34" charset="0"/>
              </a:rPr>
              <a:t>Looking into 2024, </a:t>
            </a:r>
            <a:r>
              <a:rPr lang="en-US" dirty="0" err="1">
                <a:solidFill>
                  <a:srgbClr val="000000"/>
                </a:solidFill>
                <a:effectLst/>
                <a:latin typeface="AvenirNext LT Com Regular" panose="020B0503020202020204" pitchFamily="34" charset="0"/>
              </a:rPr>
              <a:t>Atluri</a:t>
            </a:r>
            <a:r>
              <a:rPr lang="en-US" dirty="0">
                <a:solidFill>
                  <a:srgbClr val="000000"/>
                </a:solidFill>
                <a:effectLst/>
                <a:latin typeface="AvenirNext LT Com Regular" panose="020B0503020202020204" pitchFamily="34" charset="0"/>
              </a:rPr>
              <a:t> says he believes yields may remain at levels considered normal prior to the global financial crisis and hover in the range of 3.5% to 5.5%.</a:t>
            </a:r>
          </a:p>
        </p:txBody>
      </p:sp>
    </p:spTree>
    <p:extLst>
      <p:ext uri="{BB962C8B-B14F-4D97-AF65-F5344CB8AC3E}">
        <p14:creationId xmlns:p14="http://schemas.microsoft.com/office/powerpoint/2010/main" val="424896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Investors are getting mixed signals about the direction of the economy. But when it comes to stock prices, one of the metrics that matters most is corporate earnings. </a:t>
            </a:r>
          </a:p>
          <a:p>
            <a:r>
              <a:rPr lang="en-US" dirty="0"/>
              <a:t>In the U.S., Wall Street analysts expect earnings for companies in the S&amp;P 500 Index to rise almost 11% in 2024, based on consensus data compiled by FactSet. </a:t>
            </a:r>
          </a:p>
          <a:p>
            <a:r>
              <a:rPr lang="en-US" dirty="0"/>
              <a:t>That’s along with an expected 3.5% earnings boost in European markets, a 10.7% increase in Japanese markets and a robust 17.7% gain in emerging markets. </a:t>
            </a:r>
          </a:p>
          <a:p>
            <a:r>
              <a:rPr lang="en-US" dirty="0"/>
              <a:t>Given that 2023 was a difficult year, it’s logical to expect an earnings rebound in 2024, which could provide a runway for stocks to head higher. But there are several risks that could result in substantial earnings revisions. </a:t>
            </a:r>
          </a:p>
          <a:p>
            <a:r>
              <a:rPr lang="en-US" dirty="0"/>
              <a:t>What’s the risk that earnings expectations are too high? “I don’t think it’s going to be a terrible year for corporate earnings, but I think we’re more likely to see 6% to 8% growth in the U.S.,” says Capital Group economist Jared Franz, “and potentially higher in some emerging markets.”</a:t>
            </a:r>
          </a:p>
        </p:txBody>
      </p:sp>
    </p:spTree>
    <p:extLst>
      <p:ext uri="{BB962C8B-B14F-4D97-AF65-F5344CB8AC3E}">
        <p14:creationId xmlns:p14="http://schemas.microsoft.com/office/powerpoint/2010/main" val="284121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dominance of the Magnificent 7 in recent years can make it hard to remember a time when any other companies dominated. However, companies rarely sustain their market dominance from one decade to the next. Taking a look at market leaders throughout the decades, you'll see that not only do companies change — regions do, too. For example, in 1990, Japanese companies dominated global markets, but just 10 years later, only one Japanese company remained in the top 10. </a:t>
            </a:r>
          </a:p>
        </p:txBody>
      </p:sp>
    </p:spTree>
    <p:extLst>
      <p:ext uri="{BB962C8B-B14F-4D97-AF65-F5344CB8AC3E}">
        <p14:creationId xmlns:p14="http://schemas.microsoft.com/office/powerpoint/2010/main" val="326205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E10048F8-5D33-BC8D-FF90-7507E71EB09D}"/>
              </a:ext>
            </a:extLst>
          </p:cNvPr>
          <p:cNvSpPr>
            <a:spLocks noGrp="1" noRot="1" noChangeAspect="1"/>
          </p:cNvSpPr>
          <p:nvPr>
            <p:ph type="sldImg"/>
          </p:nvPr>
        </p:nvSpPr>
        <p:spPr>
          <a:xfrm>
            <a:off x="1179513" y="749300"/>
            <a:ext cx="4498975" cy="2532063"/>
          </a:xfrm>
        </p:spPr>
      </p:sp>
      <p:sp>
        <p:nvSpPr>
          <p:cNvPr id="2" name="Notes Placeholder 1">
            <a:extLst>
              <a:ext uri="{FF2B5EF4-FFF2-40B4-BE49-F238E27FC236}">
                <a16:creationId xmlns:a16="http://schemas.microsoft.com/office/drawing/2014/main" id="{C7DCB1D6-76DE-65AD-5287-E138ED867060}"/>
              </a:ext>
            </a:extLst>
          </p:cNvPr>
          <p:cNvSpPr>
            <a:spLocks noGrp="1"/>
          </p:cNvSpPr>
          <p:nvPr>
            <p:ph type="body" idx="1"/>
          </p:nvPr>
        </p:nvSpPr>
        <p:spPr>
          <a:xfrm>
            <a:off x="502920" y="3657600"/>
            <a:ext cx="5562600" cy="5257800"/>
          </a:xfrm>
        </p:spPr>
        <p:txBody>
          <a:bodyPr/>
          <a:lstStyle/>
          <a:p>
            <a:r>
              <a:rPr lang="en-US" dirty="0"/>
              <a:t>Dividends have played a significant role in investors’ returns over the years, contributing 37% of total return in the past 97 years vs. 16% and 14% in the 2010s and 2020s, respectively. While the share of dividends as a percentage of total returns has fluctuated, historically dividends have provided some downside cushion during difficult periods and have been a consistent source of return in advancing market environments.</a:t>
            </a:r>
          </a:p>
          <a:p>
            <a:pPr marL="0" indent="0">
              <a:buNone/>
            </a:pPr>
            <a:r>
              <a:rPr lang="en-US" dirty="0"/>
              <a:t>Over the past decade, the contribution from dividends hasn't represented as large of a portion of total return as it has over the longer, nearly 100-year period. That may be about to change. </a:t>
            </a:r>
          </a:p>
          <a:p>
            <a:r>
              <a:rPr lang="en-US" dirty="0"/>
              <a:t>Using the price-to-earnings or “P/E” ratio can help measure how “cheap” or “expensive” the market is. It tells investors how much earnings the company makes per dollar of investment. Breaking down stocks by sector tells a more nuanced story, and the highest dividend payers from the S&amp;P 500 are well below their historical average P/E as compared to the entire index.</a:t>
            </a:r>
          </a:p>
        </p:txBody>
      </p:sp>
    </p:spTree>
    <p:extLst>
      <p:ext uri="{BB962C8B-B14F-4D97-AF65-F5344CB8AC3E}">
        <p14:creationId xmlns:p14="http://schemas.microsoft.com/office/powerpoint/2010/main" val="15433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1">
            <a:extLst>
              <a:ext uri="{FF2B5EF4-FFF2-40B4-BE49-F238E27FC236}">
                <a16:creationId xmlns:a16="http://schemas.microsoft.com/office/drawing/2014/main" id="{E10048F8-5D33-BC8D-FF90-7507E71EB09D}"/>
              </a:ext>
            </a:extLst>
          </p:cNvPr>
          <p:cNvSpPr>
            <a:spLocks noGrp="1" noRot="1" noChangeAspect="1"/>
          </p:cNvSpPr>
          <p:nvPr>
            <p:ph type="sldImg"/>
          </p:nvPr>
        </p:nvSpPr>
        <p:spPr>
          <a:xfrm>
            <a:off x="1179513" y="749300"/>
            <a:ext cx="4498975" cy="2532063"/>
          </a:xfrm>
        </p:spPr>
      </p:sp>
      <p:sp>
        <p:nvSpPr>
          <p:cNvPr id="3" name="Notes Placeholder 2">
            <a:extLst>
              <a:ext uri="{FF2B5EF4-FFF2-40B4-BE49-F238E27FC236}">
                <a16:creationId xmlns:a16="http://schemas.microsoft.com/office/drawing/2014/main" id="{4F008D60-9AFD-65AA-B677-E03B9BAC94F6}"/>
              </a:ext>
            </a:extLst>
          </p:cNvPr>
          <p:cNvSpPr>
            <a:spLocks noGrp="1"/>
          </p:cNvSpPr>
          <p:nvPr>
            <p:ph type="body" idx="1"/>
          </p:nvPr>
        </p:nvSpPr>
        <p:spPr>
          <a:xfrm>
            <a:off x="502920" y="3657600"/>
            <a:ext cx="5907928" cy="5257800"/>
          </a:xfrm>
        </p:spPr>
        <p:txBody>
          <a:bodyPr/>
          <a:lstStyle/>
          <a:p>
            <a:r>
              <a:rPr lang="en-US" dirty="0"/>
              <a:t>A broad range of business sectors in the U.S. that have tended to pay higher dividends could see their prospects improve as legislation for increased capital spending has been approved recently.  Companies are exploring new opportunities and ways of doing business that may help the dividend landscape. Many companies benefiting from this increased spending may look to maintain or increase their dividends. This trend has provided investment opportunities for investors with income needs.</a:t>
            </a:r>
          </a:p>
          <a:p>
            <a:r>
              <a:rPr lang="en-US" dirty="0"/>
              <a:t>When we look at the dividend characteristics of an equal-weighted global universe of companies, we see that the average dividend grower has produced higher returns and lower volatility than the average company in any other segment.</a:t>
            </a:r>
          </a:p>
        </p:txBody>
      </p:sp>
    </p:spTree>
    <p:extLst>
      <p:ext uri="{BB962C8B-B14F-4D97-AF65-F5344CB8AC3E}">
        <p14:creationId xmlns:p14="http://schemas.microsoft.com/office/powerpoint/2010/main" val="2600934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9300"/>
            <a:ext cx="4498975" cy="2532063"/>
          </a:xfrm>
        </p:spPr>
      </p:sp>
      <p:sp>
        <p:nvSpPr>
          <p:cNvPr id="3" name="Notes Placeholder 2"/>
          <p:cNvSpPr>
            <a:spLocks noGrp="1"/>
          </p:cNvSpPr>
          <p:nvPr>
            <p:ph type="body" idx="1"/>
          </p:nvPr>
        </p:nvSpPr>
        <p:spPr>
          <a:xfrm>
            <a:off x="502920" y="3657601"/>
            <a:ext cx="5852160" cy="4403559"/>
          </a:xfrm>
        </p:spPr>
        <p:txBody>
          <a:bodyPr/>
          <a:lstStyle/>
          <a:p>
            <a:pPr marL="0" lvl="0" indent="0">
              <a:spcAft>
                <a:spcPts val="400"/>
              </a:spcAft>
              <a:buNone/>
              <a:defRPr/>
            </a:pPr>
            <a:r>
              <a:rPr lang="en-US" u="none" strike="noStrike" dirty="0">
                <a:solidFill>
                  <a:srgbClr val="222222"/>
                </a:solidFill>
                <a:effectLst/>
                <a:latin typeface="AvenirNext LT Com Regular" panose="020B0503020202020204" pitchFamily="34" charset="0"/>
              </a:rPr>
              <a:t>It’s understandable why the U.S. equity markets were as strong as they were over the past decade. Declining interest rates, earnings growth and innovation were key drivers that led to the U.S. markets’ strong multiple expansion.</a:t>
            </a:r>
          </a:p>
          <a:p>
            <a:pPr marL="0" lvl="0" indent="0">
              <a:spcAft>
                <a:spcPts val="400"/>
              </a:spcAft>
              <a:buNone/>
              <a:defRPr/>
            </a:pPr>
            <a:r>
              <a:rPr lang="en-US" u="none" strike="noStrike" dirty="0">
                <a:solidFill>
                  <a:srgbClr val="222222"/>
                </a:solidFill>
                <a:effectLst/>
                <a:latin typeface="AvenirNext LT Com Regular" panose="020B0503020202020204" pitchFamily="34" charset="0"/>
              </a:rPr>
              <a:t>It’s also a reason why the non-U.S. markets were not as robust. High-growth sectors such as technology, biotech and communication services were not as heavily represented in the international markets, and a strong dollar also affected the returns of non-U.S. markets. However, looking forward that may change. There may be a greater recognition of non-U.S. opportunities in Europe, Japan and the emerging markets as the market becomes more diversified and multiple industries experience earnings growth due to a new investment reality of tangible earnings.</a:t>
            </a:r>
            <a:endParaRPr lang="en-US" dirty="0">
              <a:latin typeface="AvenirNext LT Com Regular" panose="020B0503020202020204" pitchFamily="34" charset="0"/>
            </a:endParaRPr>
          </a:p>
        </p:txBody>
      </p:sp>
    </p:spTree>
    <p:extLst>
      <p:ext uri="{BB962C8B-B14F-4D97-AF65-F5344CB8AC3E}">
        <p14:creationId xmlns:p14="http://schemas.microsoft.com/office/powerpoint/2010/main" val="5016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44538"/>
            <a:ext cx="4495800" cy="2530475"/>
          </a:xfrm>
        </p:spPr>
      </p:sp>
      <p:sp>
        <p:nvSpPr>
          <p:cNvPr id="3" name="Notes Placeholder 2"/>
          <p:cNvSpPr>
            <a:spLocks noGrp="1"/>
          </p:cNvSpPr>
          <p:nvPr>
            <p:ph type="body" idx="1"/>
          </p:nvPr>
        </p:nvSpPr>
        <p:spPr>
          <a:xfrm>
            <a:off x="502920" y="3657600"/>
            <a:ext cx="5852160" cy="5048739"/>
          </a:xfrm>
        </p:spPr>
        <p:txBody>
          <a:bodyPr/>
          <a:lstStyle/>
          <a:p>
            <a:r>
              <a:rPr lang="en-US" dirty="0">
                <a:solidFill>
                  <a:srgbClr val="222222"/>
                </a:solidFill>
                <a:effectLst/>
                <a:latin typeface="AvenirNext LT Com Regular" panose="020B0503020202020204" pitchFamily="34" charset="0"/>
              </a:rPr>
              <a:t>With the cost of capital rising, markets have shifted away from a group of high-growth companies. Instead, non-U.S. markets have turned toward a larger set of opportunities with companies that have strong, reliable cash flows and that are positioned to pursue the next economic recovery. </a:t>
            </a:r>
          </a:p>
          <a:p>
            <a:pPr marL="0" indent="0">
              <a:buNone/>
            </a:pPr>
            <a:r>
              <a:rPr lang="en-US" dirty="0">
                <a:solidFill>
                  <a:srgbClr val="222222"/>
                </a:solidFill>
                <a:effectLst/>
                <a:latin typeface="AvenirNext LT Com Regular" panose="020B0503020202020204" pitchFamily="34" charset="0"/>
              </a:rPr>
              <a:t>In this new environment, investors may want to focus more on companies with reasonable, understandable valuations on near-term earnings and cash flows that can self-finance their businesses. </a:t>
            </a:r>
          </a:p>
        </p:txBody>
      </p:sp>
    </p:spTree>
    <p:extLst>
      <p:ext uri="{BB962C8B-B14F-4D97-AF65-F5344CB8AC3E}">
        <p14:creationId xmlns:p14="http://schemas.microsoft.com/office/powerpoint/2010/main" val="473286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ubtitle Bod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baseline="0">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baseline="0">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71638"/>
            <a:ext cx="11048941" cy="4290249"/>
          </a:xfrm>
        </p:spPr>
        <p:txBody>
          <a:bodyPr/>
          <a:lstStyle>
            <a:lvl1pPr marL="290513" indent="-290513">
              <a:spcBef>
                <a:spcPts val="600"/>
              </a:spcBef>
              <a:buClr>
                <a:schemeClr val="accent1"/>
              </a:buClr>
              <a:buFont typeface="AvenirNext LT Com Medium" panose="020B0803020202020204" pitchFamily="34" charset="0"/>
              <a:buChar char="•"/>
              <a:tabLst/>
              <a:defRPr sz="2200" baseline="0">
                <a:latin typeface="AvenirNext LT Com Regular" panose="020B0503020202020204" pitchFamily="34" charset="0"/>
              </a:defRPr>
            </a:lvl1pPr>
            <a:lvl2pPr marL="800100" indent="-228600">
              <a:spcBef>
                <a:spcPts val="0"/>
              </a:spcBef>
              <a:buFont typeface="Arial" panose="020B0604020202020204" pitchFamily="34" charset="0"/>
              <a:buChar char="–"/>
              <a:defRPr baseline="0">
                <a:latin typeface="AvenirNext LT Com Regular" panose="020B0503020202020204" pitchFamily="34" charset="0"/>
              </a:defRPr>
            </a:lvl2pPr>
            <a:lvl3pPr marL="1028700" indent="-228600">
              <a:spcBef>
                <a:spcPts val="0"/>
              </a:spcBef>
              <a:buFont typeface="Arial" panose="020B0604020202020204" pitchFamily="34" charset="0"/>
              <a:buChar char="•"/>
              <a:defRPr baseline="0">
                <a:latin typeface="AvenirNext LT Com Regular" panose="020B0503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5" hasCustomPrompt="1"/>
          </p:nvPr>
        </p:nvSpPr>
        <p:spPr>
          <a:xfrm>
            <a:off x="576072" y="1179576"/>
            <a:ext cx="11048941" cy="571500"/>
          </a:xfrm>
          <a:ln w="12700">
            <a:miter lim="400000"/>
          </a:ln>
        </p:spPr>
        <p:txBody>
          <a:bodyPr lIns="0" tIns="0" rIns="0" bIns="0">
            <a:noAutofit/>
          </a:bodyPr>
          <a:lstStyle>
            <a:lvl1pPr>
              <a:defRPr lang="en-US" sz="2000" b="0" baseline="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 text</a:t>
            </a:r>
          </a:p>
        </p:txBody>
      </p:sp>
      <p:sp>
        <p:nvSpPr>
          <p:cNvPr id="5" name="Title 4">
            <a:extLst>
              <a:ext uri="{FF2B5EF4-FFF2-40B4-BE49-F238E27FC236}">
                <a16:creationId xmlns:a16="http://schemas.microsoft.com/office/drawing/2014/main" id="{36BFCBC4-5EB3-146F-24C8-304A5B72629F}"/>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636179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Section Divider Sapphire">
    <p:bg>
      <p:bgPr>
        <a:solidFill>
          <a:schemeClr val="accent1"/>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583221" y="1497330"/>
            <a:ext cx="9975850" cy="2387615"/>
          </a:xfrm>
          <a:prstGeom prst="rect">
            <a:avLst/>
          </a:prstGeom>
        </p:spPr>
        <p:txBody>
          <a:bodyPr anchor="t"/>
          <a:lstStyle>
            <a:lvl1pPr>
              <a:lnSpc>
                <a:spcPct val="90000"/>
              </a:lnSpc>
              <a:spcAft>
                <a:spcPts val="1200"/>
              </a:spcAft>
              <a:defRPr sz="6600" spc="-72">
                <a:solidFill>
                  <a:srgbClr val="FFFFFF"/>
                </a:solidFill>
                <a:latin typeface="+mj-lt"/>
              </a:defRPr>
            </a:lvl1pPr>
          </a:lstStyle>
          <a:p>
            <a:r>
              <a:rPr lang="en-US"/>
              <a:t>Click to edit Master title style</a:t>
            </a:r>
            <a:endParaRPr dirty="0"/>
          </a:p>
        </p:txBody>
      </p:sp>
      <p:sp>
        <p:nvSpPr>
          <p:cNvPr id="433" name="Slide Number"/>
          <p:cNvSpPr txBox="1">
            <a:spLocks noGrp="1"/>
          </p:cNvSpPr>
          <p:nvPr>
            <p:ph type="sldNum" sz="quarter" idx="2"/>
          </p:nvPr>
        </p:nvSpPr>
        <p:spPr>
          <a:xfrm>
            <a:off x="10908857" y="6464054"/>
            <a:ext cx="711647" cy="126509"/>
          </a:xfrm>
          <a:prstGeom prst="rect">
            <a:avLst/>
          </a:prstGeom>
        </p:spPr>
        <p:txBody>
          <a:bodyPr anchor="b" anchorCtr="0"/>
          <a:lstStyle>
            <a:lvl1pPr>
              <a:defRPr>
                <a:solidFill>
                  <a:schemeClr val="bg1"/>
                </a:solidFill>
                <a:latin typeface="+mn-lt"/>
              </a:defRPr>
            </a:lvl1pPr>
          </a:lstStyle>
          <a:p>
            <a:fld id="{86CB4B4D-7CA3-9044-876B-883B54F8677D}" type="slidenum">
              <a:rPr lang="en-US" smtClean="0"/>
              <a:pPr/>
              <a:t>‹#›</a:t>
            </a:fld>
            <a:endParaRPr lang="en-US" dirty="0"/>
          </a:p>
        </p:txBody>
      </p:sp>
      <p:sp>
        <p:nvSpPr>
          <p:cNvPr id="438" name="Subtitle"/>
          <p:cNvSpPr>
            <a:spLocks noGrp="1"/>
          </p:cNvSpPr>
          <p:nvPr>
            <p:ph type="body" sz="quarter" idx="14"/>
          </p:nvPr>
        </p:nvSpPr>
        <p:spPr>
          <a:xfrm>
            <a:off x="583221" y="4418887"/>
            <a:ext cx="9975850" cy="1327864"/>
          </a:xfrm>
          <a:prstGeom prst="rect">
            <a:avLst/>
          </a:prstGeom>
        </p:spPr>
        <p:txBody>
          <a:bodyPr>
            <a:noAutofit/>
          </a:bodyPr>
          <a:lstStyle>
            <a:lvl1pPr marL="0" indent="0">
              <a:lnSpc>
                <a:spcPct val="90000"/>
              </a:lnSpc>
              <a:spcBef>
                <a:spcPts val="0"/>
              </a:spcBef>
              <a:spcAft>
                <a:spcPts val="1200"/>
              </a:spcAft>
              <a:buNone/>
              <a:tabLst>
                <a:tab pos="476250" algn="l"/>
              </a:tabLst>
              <a:defRPr sz="3200" b="1" spc="-30">
                <a:solidFill>
                  <a:schemeClr val="accent1">
                    <a:lumMod val="20000"/>
                    <a:lumOff val="80000"/>
                  </a:schemeClr>
                </a:solidFill>
                <a:latin typeface="+mn-lt"/>
                <a:ea typeface="+mn-ea"/>
                <a:cs typeface="+mn-cs"/>
                <a:sym typeface="Avenir Next LT Com Demi"/>
              </a:defRPr>
            </a:lvl1pPr>
          </a:lstStyle>
          <a:p>
            <a:pPr lvl="0"/>
            <a:r>
              <a:rPr lang="en-US"/>
              <a:t>Click to edit Master text styles</a:t>
            </a:r>
          </a:p>
        </p:txBody>
      </p:sp>
      <p:sp>
        <p:nvSpPr>
          <p:cNvPr id="7" name="Footer Placeholder 2"/>
          <p:cNvSpPr>
            <a:spLocks noGrp="1"/>
          </p:cNvSpPr>
          <p:nvPr>
            <p:ph type="ftr" sz="quarter" idx="10"/>
          </p:nvPr>
        </p:nvSpPr>
        <p:spPr>
          <a:xfrm>
            <a:off x="583221" y="6163056"/>
            <a:ext cx="9397494" cy="320040"/>
          </a:xfrm>
        </p:spPr>
        <p:txBody>
          <a:bodyPr/>
          <a:lstStyle>
            <a:lvl1pPr>
              <a:defRPr>
                <a:solidFill>
                  <a:schemeClr val="bg1"/>
                </a:solidFill>
                <a:latin typeface="+mn-lt"/>
              </a:defRPr>
            </a:lvl1pPr>
          </a:lstStyle>
          <a:p>
            <a:pPr hangingPunct="1">
              <a:lnSpc>
                <a:spcPts val="900"/>
              </a:lnSpc>
            </a:pPr>
            <a:endParaRPr lang="en-US" dirty="0"/>
          </a:p>
        </p:txBody>
      </p:sp>
    </p:spTree>
    <p:extLst>
      <p:ext uri="{BB962C8B-B14F-4D97-AF65-F5344CB8AC3E}">
        <p14:creationId xmlns:p14="http://schemas.microsoft.com/office/powerpoint/2010/main" val="800197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baseline="0">
                <a:solidFill>
                  <a:schemeClr val="tx1"/>
                </a:solidFill>
                <a:latin typeface="AvenirNext LT Com Regular" panose="020B0503020202020204" pitchFamily="34" charset="0"/>
              </a:defRPr>
            </a:lvl1pPr>
          </a:lstStyle>
          <a:p>
            <a:endParaRPr lang="en-US" dirty="0"/>
          </a:p>
        </p:txBody>
      </p:sp>
      <p:sp>
        <p:nvSpPr>
          <p:cNvPr id="4" name="Slide Number Placeholder 3"/>
          <p:cNvSpPr>
            <a:spLocks noGrp="1"/>
          </p:cNvSpPr>
          <p:nvPr>
            <p:ph type="sldNum" sz="quarter" idx="11"/>
          </p:nvPr>
        </p:nvSpPr>
        <p:spPr/>
        <p:txBody>
          <a:bodyPr/>
          <a:lstStyle>
            <a:lvl1pPr>
              <a:defRPr baseline="0">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6" name="Text Placeholder 15"/>
          <p:cNvSpPr>
            <a:spLocks noGrp="1"/>
          </p:cNvSpPr>
          <p:nvPr>
            <p:ph type="body" sz="quarter" idx="15" hasCustomPrompt="1"/>
          </p:nvPr>
        </p:nvSpPr>
        <p:spPr>
          <a:xfrm>
            <a:off x="576072" y="1179576"/>
            <a:ext cx="11048941" cy="571500"/>
          </a:xfrm>
          <a:ln w="12700">
            <a:miter lim="400000"/>
          </a:ln>
        </p:spPr>
        <p:txBody>
          <a:bodyPr lIns="0" tIns="0" rIns="0" bIns="0">
            <a:noAutofit/>
          </a:bodyPr>
          <a:lstStyle>
            <a:lvl1pPr>
              <a:defRPr lang="en-US" sz="1800" b="0" baseline="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 text</a:t>
            </a:r>
          </a:p>
        </p:txBody>
      </p:sp>
      <p:sp>
        <p:nvSpPr>
          <p:cNvPr id="5" name="Title 4">
            <a:extLst>
              <a:ext uri="{FF2B5EF4-FFF2-40B4-BE49-F238E27FC236}">
                <a16:creationId xmlns:a16="http://schemas.microsoft.com/office/drawing/2014/main" id="{40744FE3-B7FC-18F3-FB35-E3D9831F18B6}"/>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4032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ubtit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baseline="0">
                <a:solidFill>
                  <a:schemeClr val="tx1"/>
                </a:solidFill>
                <a:latin typeface="AvenirNext LT Com Regular" panose="020B0503020202020204" pitchFamily="34" charset="0"/>
              </a:defRPr>
            </a:lvl1pPr>
          </a:lstStyle>
          <a:p>
            <a:endParaRPr lang="en-US" dirty="0"/>
          </a:p>
        </p:txBody>
      </p:sp>
      <p:sp>
        <p:nvSpPr>
          <p:cNvPr id="4" name="Slide Number Placeholder 3"/>
          <p:cNvSpPr>
            <a:spLocks noGrp="1"/>
          </p:cNvSpPr>
          <p:nvPr>
            <p:ph type="sldNum" sz="quarter" idx="11"/>
          </p:nvPr>
        </p:nvSpPr>
        <p:spPr/>
        <p:txBody>
          <a:bodyPr/>
          <a:lstStyle>
            <a:lvl1pPr>
              <a:defRPr baseline="0">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5" name="Title 4">
            <a:extLst>
              <a:ext uri="{FF2B5EF4-FFF2-40B4-BE49-F238E27FC236}">
                <a16:creationId xmlns:a16="http://schemas.microsoft.com/office/drawing/2014/main" id="{40744FE3-B7FC-18F3-FB35-E3D9831F18B6}"/>
              </a:ext>
            </a:extLst>
          </p:cNvPr>
          <p:cNvSpPr>
            <a:spLocks noGrp="1"/>
          </p:cNvSpPr>
          <p:nvPr>
            <p:ph type="title"/>
          </p:nvPr>
        </p:nvSpPr>
        <p:spPr>
          <a:xfrm>
            <a:off x="566928" y="440795"/>
            <a:ext cx="11045952" cy="393192"/>
          </a:xfrm>
        </p:spPr>
        <p:txBody>
          <a:bodyPr/>
          <a:lstStyle/>
          <a:p>
            <a:r>
              <a:rPr lang="en-US" dirty="0"/>
              <a:t>Click to edit Master title style</a:t>
            </a:r>
          </a:p>
        </p:txBody>
      </p:sp>
    </p:spTree>
    <p:extLst>
      <p:ext uri="{BB962C8B-B14F-4D97-AF65-F5344CB8AC3E}">
        <p14:creationId xmlns:p14="http://schemas.microsoft.com/office/powerpoint/2010/main" val="2461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Body Objec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9002" cy="323634"/>
          </a:xfrm>
        </p:spPr>
        <p:txBody>
          <a:bodyPr lIns="0" tIns="0" rIns="0" bIns="0" anchor="b">
            <a:noAutofit/>
          </a:bodyPr>
          <a:lstStyle>
            <a:lvl1pPr>
              <a:lnSpc>
                <a:spcPct val="90000"/>
              </a:lnSpc>
              <a:defRPr lang="en-US">
                <a:latin typeface="AvenirNext LT Com Regular" panose="020B0503020202020204" pitchFamily="34" charset="0"/>
              </a:defRPr>
            </a:lvl1pPr>
          </a:lstStyle>
          <a:p>
            <a:pPr hangingPunct="1"/>
            <a:endParaRPr lang="en-US"/>
          </a:p>
        </p:txBody>
      </p:sp>
      <p:sp>
        <p:nvSpPr>
          <p:cNvPr id="4" name="Slide Number Placeholder 3"/>
          <p:cNvSpPr>
            <a:spLocks noGrp="1"/>
          </p:cNvSpPr>
          <p:nvPr>
            <p:ph type="sldNum" sz="quarter" idx="11"/>
          </p:nvPr>
        </p:nvSpPr>
        <p:spPr/>
        <p:txBody>
          <a:bodyPr/>
          <a:lstStyle>
            <a:lvl1pPr>
              <a:defRPr>
                <a:solidFill>
                  <a:schemeClr val="bg1"/>
                </a:solidFill>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1498" y="1671638"/>
            <a:ext cx="3467102" cy="3992753"/>
          </a:xfrm>
        </p:spPr>
        <p:txBody>
          <a:bodyPr/>
          <a:lstStyle>
            <a:lvl1pPr>
              <a:spcBef>
                <a:spcPts val="600"/>
              </a:spcBef>
              <a:defRPr sz="2200">
                <a:latin typeface="AvenirNext LT Com Regular" panose="020B0503020202020204" pitchFamily="34" charset="0"/>
              </a:defRPr>
            </a:lvl1pPr>
            <a:lvl2pPr>
              <a:spcBef>
                <a:spcPts val="0"/>
              </a:spcBef>
              <a:defRPr>
                <a:latin typeface="AvenirNext LT Com Regular" panose="020B0503020202020204" pitchFamily="34" charset="0"/>
              </a:defRPr>
            </a:lvl2pPr>
            <a:lvl3pPr>
              <a:spcBef>
                <a:spcPts val="0"/>
              </a:spcBef>
              <a:defRPr>
                <a:latin typeface="AvenirNext LT Com Regular" panose="020B0503020202020204" pitchFamily="34" charset="0"/>
              </a:defRPr>
            </a:lvl3pPr>
          </a:lstStyle>
          <a:p>
            <a:pPr lvl="0"/>
            <a:r>
              <a:rPr lang="en-US"/>
              <a:t>Click to edit Master text styles</a:t>
            </a:r>
          </a:p>
          <a:p>
            <a:pPr lvl="1"/>
            <a:r>
              <a:rPr lang="en-US"/>
              <a:t>Second level</a:t>
            </a:r>
          </a:p>
          <a:p>
            <a:pPr lvl="2"/>
            <a:r>
              <a:rPr lang="en-US"/>
              <a:t>Third level</a:t>
            </a:r>
          </a:p>
        </p:txBody>
      </p:sp>
      <p:sp>
        <p:nvSpPr>
          <p:cNvPr id="16" name="Text Placeholder 15"/>
          <p:cNvSpPr>
            <a:spLocks noGrp="1"/>
          </p:cNvSpPr>
          <p:nvPr>
            <p:ph type="body" sz="quarter" idx="15" hasCustomPrompt="1"/>
          </p:nvPr>
        </p:nvSpPr>
        <p:spPr>
          <a:xfrm>
            <a:off x="575134" y="1179576"/>
            <a:ext cx="11053617" cy="552049"/>
          </a:xfrm>
          <a:ln w="12700">
            <a:miter lim="400000"/>
          </a:ln>
        </p:spPr>
        <p:txBody>
          <a:bodyPr lIns="0" tIns="0" rIns="0" bIns="0">
            <a:noAutofit/>
          </a:bodyPr>
          <a:lstStyle>
            <a:lvl1pPr>
              <a:defRPr lang="en-US" sz="2000" b="0" dirty="0">
                <a:solidFill>
                  <a:schemeClr val="tx1">
                    <a:lumMod val="65000"/>
                    <a:lumOff val="35000"/>
                  </a:schemeClr>
                </a:solidFill>
                <a:latin typeface="+mj-lt"/>
                <a:ea typeface="+mn-ea"/>
                <a:cs typeface="+mn-cs"/>
              </a:defRPr>
            </a:lvl1pPr>
          </a:lstStyle>
          <a:p>
            <a:pPr lvl="0">
              <a:spcAft>
                <a:spcPts val="0"/>
              </a:spcAft>
              <a:buFontTx/>
              <a:tabLst>
                <a:tab pos="476250" algn="l"/>
              </a:tabLst>
            </a:pPr>
            <a:r>
              <a:rPr lang="en-US" dirty="0"/>
              <a:t>Subtitle text</a:t>
            </a:r>
          </a:p>
        </p:txBody>
      </p:sp>
      <p:sp>
        <p:nvSpPr>
          <p:cNvPr id="8" name="Content Placeholder 7"/>
          <p:cNvSpPr>
            <a:spLocks noGrp="1"/>
          </p:cNvSpPr>
          <p:nvPr>
            <p:ph sz="quarter" idx="16" hasCustomPrompt="1"/>
          </p:nvPr>
        </p:nvSpPr>
        <p:spPr>
          <a:xfrm>
            <a:off x="4343401" y="1671638"/>
            <a:ext cx="7276304" cy="3992753"/>
          </a:xfrm>
        </p:spPr>
        <p:txBody>
          <a:bodyPr/>
          <a:lstStyle>
            <a:lvl1pPr marL="0" indent="0">
              <a:buNone/>
              <a:defRPr>
                <a:latin typeface="AvenirNext LT Com Regular" panose="020B0503020202020204" pitchFamily="34" charset="0"/>
              </a:defRPr>
            </a:lvl1pPr>
          </a:lstStyle>
          <a:p>
            <a:pPr lvl="0"/>
            <a:r>
              <a:rPr lang="en-US" dirty="0"/>
              <a:t>Object</a:t>
            </a:r>
          </a:p>
        </p:txBody>
      </p:sp>
      <p:sp>
        <p:nvSpPr>
          <p:cNvPr id="5" name="Title 4">
            <a:extLst>
              <a:ext uri="{FF2B5EF4-FFF2-40B4-BE49-F238E27FC236}">
                <a16:creationId xmlns:a16="http://schemas.microsoft.com/office/drawing/2014/main" id="{E2C1470A-80D7-EE10-13BD-D4516593BA3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8461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Body Lin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a:solidFill>
                  <a:schemeClr val="tx1"/>
                </a:solidFill>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71639"/>
            <a:ext cx="3467101" cy="4290250"/>
          </a:xfrm>
        </p:spPr>
        <p:txBody>
          <a:bodyPr/>
          <a:lstStyle>
            <a:lvl1pPr>
              <a:spcBef>
                <a:spcPts val="600"/>
              </a:spcBef>
              <a:defRPr sz="2200">
                <a:latin typeface="AvenirNext LT Com Regular" panose="020B0503020202020204" pitchFamily="34" charset="0"/>
              </a:defRPr>
            </a:lvl1pPr>
            <a:lvl2pPr>
              <a:spcBef>
                <a:spcPts val="0"/>
              </a:spcBef>
              <a:defRPr sz="1800">
                <a:latin typeface="AvenirNext LT Com Regular" panose="020B0503020202020204" pitchFamily="34" charset="0"/>
              </a:defRPr>
            </a:lvl2pPr>
            <a:lvl3pPr>
              <a:spcBef>
                <a:spcPts val="0"/>
              </a:spcBef>
              <a:defRPr sz="1600">
                <a:latin typeface="AvenirNext LT Com Regular" panose="020B050302020202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16" name="Text Placeholder 15"/>
          <p:cNvSpPr>
            <a:spLocks noGrp="1"/>
          </p:cNvSpPr>
          <p:nvPr>
            <p:ph type="body" sz="quarter" idx="15" hasCustomPrompt="1"/>
          </p:nvPr>
        </p:nvSpPr>
        <p:spPr>
          <a:xfrm>
            <a:off x="576072" y="1179576"/>
            <a:ext cx="11049675" cy="667512"/>
          </a:xfrm>
          <a:ln w="12700">
            <a:miter lim="400000"/>
          </a:ln>
        </p:spPr>
        <p:txBody>
          <a:bodyPr lIns="0" tIns="0" rIns="0" bIns="0">
            <a:noAutofit/>
          </a:bodyPr>
          <a:lstStyle>
            <a:lvl1pPr>
              <a:defRPr lang="en-US" sz="2000" b="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a:t>
            </a:r>
          </a:p>
        </p:txBody>
      </p:sp>
      <p:sp>
        <p:nvSpPr>
          <p:cNvPr id="6" name="Chart Placeholder 5"/>
          <p:cNvSpPr>
            <a:spLocks noGrp="1"/>
          </p:cNvSpPr>
          <p:nvPr>
            <p:ph type="chart" sz="quarter" idx="16" hasCustomPrompt="1"/>
          </p:nvPr>
        </p:nvSpPr>
        <p:spPr>
          <a:xfrm>
            <a:off x="4343400" y="1671639"/>
            <a:ext cx="7277772" cy="3997641"/>
          </a:xfrm>
        </p:spPr>
        <p:txBody>
          <a:bodyPr/>
          <a:lstStyle>
            <a:lvl1pPr marL="0" indent="0">
              <a:buNone/>
              <a:defRPr baseline="0">
                <a:latin typeface="AvenirNext LT Com Regular" panose="020B0503020202020204" pitchFamily="34" charset="0"/>
              </a:defRPr>
            </a:lvl1pPr>
          </a:lstStyle>
          <a:p>
            <a:r>
              <a:rPr lang="en-US" dirty="0"/>
              <a:t>line chart</a:t>
            </a:r>
          </a:p>
        </p:txBody>
      </p:sp>
      <p:sp>
        <p:nvSpPr>
          <p:cNvPr id="5" name="Title 4">
            <a:extLst>
              <a:ext uri="{FF2B5EF4-FFF2-40B4-BE49-F238E27FC236}">
                <a16:creationId xmlns:a16="http://schemas.microsoft.com/office/drawing/2014/main" id="{B757044D-41E4-877E-2499-DFF1A7C7649C}"/>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88428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ughnut Char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928" y="694944"/>
            <a:ext cx="11048266" cy="409343"/>
          </a:xfrm>
        </p:spPr>
        <p:txBody>
          <a:bodyPr>
            <a:spAutoFit/>
          </a:bodyPr>
          <a:lstStyle>
            <a:lvl1pPr>
              <a:defRPr>
                <a:solidFill>
                  <a:schemeClr val="tx2"/>
                </a:solidFill>
                <a:latin typeface="+mj-lt"/>
              </a:defRPr>
            </a:lvl1pPr>
          </a:lstStyle>
          <a:p>
            <a:r>
              <a:rPr lang="en-US" dirty="0"/>
              <a:t>Title</a:t>
            </a:r>
          </a:p>
        </p:txBody>
      </p:sp>
      <p:sp>
        <p:nvSpPr>
          <p:cNvPr id="3" name="Footer Placeholder 2"/>
          <p:cNvSpPr>
            <a:spLocks noGrp="1"/>
          </p:cNvSpPr>
          <p:nvPr>
            <p:ph type="ftr" sz="quarter" idx="10"/>
          </p:nvPr>
        </p:nvSpPr>
        <p:spPr>
          <a:xfrm>
            <a:off x="576072" y="6166067"/>
            <a:ext cx="11048268" cy="323634"/>
          </a:xfrm>
        </p:spPr>
        <p:txBody>
          <a:bodyPr/>
          <a:lstStyle>
            <a:lvl1pPr>
              <a:lnSpc>
                <a:spcPct val="90000"/>
              </a:lnSpc>
              <a:defRPr>
                <a:solidFill>
                  <a:schemeClr val="tx1"/>
                </a:solidFill>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98953"/>
            <a:ext cx="11049002" cy="360125"/>
          </a:xfrm>
        </p:spPr>
        <p:txBody>
          <a:bodyPr/>
          <a:lstStyle>
            <a:lvl1pPr>
              <a:defRPr sz="1800" b="1">
                <a:latin typeface="AvenirNext LT Com Regular" panose="020B0503020202020204" pitchFamily="34" charset="0"/>
              </a:defRPr>
            </a:lvl1pPr>
            <a:lvl2pPr>
              <a:defRPr>
                <a:latin typeface="AvenirNext LT Com Regular" panose="020B0503020202020204" pitchFamily="34" charset="0"/>
              </a:defRPr>
            </a:lvl2pPr>
            <a:lvl3pPr>
              <a:defRPr>
                <a:latin typeface="AvenirNext LT Com Regular" panose="020B0503020202020204" pitchFamily="34" charset="0"/>
              </a:defRPr>
            </a:lvl3pPr>
          </a:lstStyle>
          <a:p>
            <a:pPr lvl="0"/>
            <a:r>
              <a:rPr lang="en-US"/>
              <a:t>Click to edit Master text styles</a:t>
            </a:r>
          </a:p>
        </p:txBody>
      </p:sp>
      <p:sp>
        <p:nvSpPr>
          <p:cNvPr id="16" name="Text Placeholder 15"/>
          <p:cNvSpPr>
            <a:spLocks noGrp="1"/>
          </p:cNvSpPr>
          <p:nvPr>
            <p:ph type="body" sz="quarter" idx="15" hasCustomPrompt="1"/>
          </p:nvPr>
        </p:nvSpPr>
        <p:spPr>
          <a:xfrm>
            <a:off x="571500" y="1179576"/>
            <a:ext cx="11049000" cy="652056"/>
          </a:xfrm>
          <a:ln w="12700">
            <a:miter lim="400000"/>
          </a:ln>
        </p:spPr>
        <p:txBody>
          <a:bodyPr lIns="0" tIns="0" rIns="0" bIns="0">
            <a:noAutofit/>
          </a:bodyPr>
          <a:lstStyle>
            <a:lvl1pPr>
              <a:defRPr lang="en-US" sz="2000" b="0" dirty="0">
                <a:solidFill>
                  <a:schemeClr val="tx1">
                    <a:lumMod val="65000"/>
                    <a:lumOff val="35000"/>
                  </a:schemeClr>
                </a:solidFill>
                <a:latin typeface="+mj-lt"/>
                <a:ea typeface="+mn-ea"/>
                <a:cs typeface="+mn-cs"/>
              </a:defRPr>
            </a:lvl1pPr>
          </a:lstStyle>
          <a:p>
            <a:pPr lvl="0">
              <a:spcAft>
                <a:spcPts val="0"/>
              </a:spcAft>
              <a:buFontTx/>
              <a:tabLst>
                <a:tab pos="476250" algn="l"/>
              </a:tabLst>
            </a:pPr>
            <a:r>
              <a:rPr lang="en-US" dirty="0"/>
              <a:t>Subtitle</a:t>
            </a:r>
          </a:p>
        </p:txBody>
      </p:sp>
      <p:sp>
        <p:nvSpPr>
          <p:cNvPr id="21" name="Chart Placeholder 20"/>
          <p:cNvSpPr>
            <a:spLocks noGrp="1"/>
          </p:cNvSpPr>
          <p:nvPr>
            <p:ph type="chart" sz="quarter" idx="16" hasCustomPrompt="1"/>
          </p:nvPr>
        </p:nvSpPr>
        <p:spPr>
          <a:xfrm>
            <a:off x="2064197" y="2330476"/>
            <a:ext cx="3315944" cy="3315944"/>
          </a:xfrm>
        </p:spPr>
        <p:txBody>
          <a:bodyPr/>
          <a:lstStyle>
            <a:lvl1pPr marL="0" indent="0">
              <a:buNone/>
              <a:defRPr>
                <a:latin typeface="AvenirNext LT Com Regular" panose="020B0503020202020204" pitchFamily="34" charset="0"/>
              </a:defRPr>
            </a:lvl1pPr>
          </a:lstStyle>
          <a:p>
            <a:r>
              <a:rPr lang="en-US" dirty="0"/>
              <a:t>Doughnut chart</a:t>
            </a:r>
          </a:p>
        </p:txBody>
      </p:sp>
      <p:sp>
        <p:nvSpPr>
          <p:cNvPr id="8" name="Chart Placeholder 20"/>
          <p:cNvSpPr>
            <a:spLocks noGrp="1"/>
          </p:cNvSpPr>
          <p:nvPr>
            <p:ph type="chart" sz="quarter" idx="17" hasCustomPrompt="1"/>
          </p:nvPr>
        </p:nvSpPr>
        <p:spPr>
          <a:xfrm>
            <a:off x="6727637" y="2330476"/>
            <a:ext cx="3315944" cy="3315944"/>
          </a:xfrm>
        </p:spPr>
        <p:txBody>
          <a:bodyPr/>
          <a:lstStyle>
            <a:lvl1pPr marL="0" indent="0">
              <a:buNone/>
              <a:defRPr>
                <a:latin typeface="AvenirNext LT Com Regular" panose="020B0503020202020204" pitchFamily="34" charset="0"/>
              </a:defRPr>
            </a:lvl1pPr>
          </a:lstStyle>
          <a:p>
            <a:r>
              <a:rPr lang="en-US" dirty="0"/>
              <a:t>Doughnut chart</a:t>
            </a:r>
          </a:p>
        </p:txBody>
      </p:sp>
    </p:spTree>
    <p:extLst>
      <p:ext uri="{BB962C8B-B14F-4D97-AF65-F5344CB8AC3E}">
        <p14:creationId xmlns:p14="http://schemas.microsoft.com/office/powerpoint/2010/main" val="319619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ne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576072" y="6166067"/>
            <a:ext cx="11048941" cy="323634"/>
          </a:xfrm>
        </p:spPr>
        <p:txBody>
          <a:bodyPr/>
          <a:lstStyle>
            <a:lvl1pPr>
              <a:lnSpc>
                <a:spcPct val="90000"/>
              </a:lnSpc>
              <a:defRPr>
                <a:latin typeface="AvenirNext LT Com Regular" panose="020B0503020202020204" pitchFamily="34" charset="0"/>
              </a:defRPr>
            </a:lvl1pPr>
          </a:lstStyle>
          <a:p>
            <a:pPr hangingPunct="1"/>
            <a:endParaRPr lang="en-US" dirty="0"/>
          </a:p>
        </p:txBody>
      </p:sp>
      <p:sp>
        <p:nvSpPr>
          <p:cNvPr id="4" name="Slide Number Placeholder 3"/>
          <p:cNvSpPr>
            <a:spLocks noGrp="1"/>
          </p:cNvSpPr>
          <p:nvPr>
            <p:ph type="sldNum" sz="quarter" idx="11"/>
          </p:nvPr>
        </p:nvSpPr>
        <p:spPr/>
        <p:txBody>
          <a:bodyPr/>
          <a:lstStyle>
            <a:lvl1pPr>
              <a:defRPr>
                <a:latin typeface="AvenirNext LT Com Regular" panose="020B0503020202020204" pitchFamily="34" charset="0"/>
              </a:defRPr>
            </a:lvl1pPr>
          </a:lstStyle>
          <a:p>
            <a:pPr>
              <a:lnSpc>
                <a:spcPct val="110000"/>
              </a:lnSpc>
              <a:spcBef>
                <a:spcPts val="1200"/>
              </a:spcBef>
            </a:pPr>
            <a:fld id="{86CB4B4D-7CA3-9044-876B-883B54F8677D}" type="slidenum">
              <a:rPr lang="en-US" smtClean="0"/>
              <a:pPr>
                <a:lnSpc>
                  <a:spcPct val="110000"/>
                </a:lnSpc>
                <a:spcBef>
                  <a:spcPts val="1200"/>
                </a:spcBef>
              </a:pPr>
              <a:t>‹#›</a:t>
            </a:fld>
            <a:endParaRPr lang="en-US" dirty="0"/>
          </a:p>
        </p:txBody>
      </p:sp>
      <p:sp>
        <p:nvSpPr>
          <p:cNvPr id="14" name="Text Placeholder 13"/>
          <p:cNvSpPr>
            <a:spLocks noGrp="1"/>
          </p:cNvSpPr>
          <p:nvPr>
            <p:ph type="body" sz="quarter" idx="14"/>
          </p:nvPr>
        </p:nvSpPr>
        <p:spPr>
          <a:xfrm>
            <a:off x="576072" y="1666332"/>
            <a:ext cx="11049674" cy="382731"/>
          </a:xfrm>
          <a:ln w="12700">
            <a:miter lim="400000"/>
          </a:ln>
        </p:spPr>
        <p:txBody>
          <a:bodyPr lIns="0" tIns="0" rIns="0" bIns="0">
            <a:noAutofit/>
          </a:bodyPr>
          <a:lstStyle>
            <a:lvl1pPr>
              <a:defRPr lang="en-US" sz="1800" b="1" smtClean="0">
                <a:solidFill>
                  <a:schemeClr val="tx1"/>
                </a:solidFill>
              </a:defRPr>
            </a:lvl1pPr>
            <a:lvl2pPr>
              <a:defRPr lang="en-US" smtClean="0"/>
            </a:lvl2pPr>
            <a:lvl3pPr>
              <a:defRPr lang="en-US" smtClean="0"/>
            </a:lvl3pPr>
          </a:lstStyle>
          <a:p>
            <a:pPr lvl="0"/>
            <a:r>
              <a:rPr lang="en-US"/>
              <a:t>Click to edit Master text styles</a:t>
            </a:r>
          </a:p>
        </p:txBody>
      </p:sp>
      <p:sp>
        <p:nvSpPr>
          <p:cNvPr id="16" name="Text Placeholder 15"/>
          <p:cNvSpPr>
            <a:spLocks noGrp="1"/>
          </p:cNvSpPr>
          <p:nvPr>
            <p:ph type="body" sz="quarter" idx="15" hasCustomPrompt="1"/>
          </p:nvPr>
        </p:nvSpPr>
        <p:spPr>
          <a:xfrm>
            <a:off x="576072" y="1179576"/>
            <a:ext cx="11049675" cy="667512"/>
          </a:xfrm>
          <a:ln w="12700">
            <a:miter lim="400000"/>
          </a:ln>
        </p:spPr>
        <p:txBody>
          <a:bodyPr lIns="0" tIns="0" rIns="0" bIns="0">
            <a:noAutofit/>
          </a:bodyPr>
          <a:lstStyle>
            <a:lvl1pPr>
              <a:defRPr lang="en-US" sz="2000" b="0" smtClean="0">
                <a:solidFill>
                  <a:schemeClr val="tx1">
                    <a:lumMod val="65000"/>
                    <a:lumOff val="35000"/>
                  </a:schemeClr>
                </a:solidFill>
                <a:latin typeface="+mj-lt"/>
                <a:ea typeface="+mn-ea"/>
                <a:cs typeface="+mn-cs"/>
              </a:defRPr>
            </a:lvl1pPr>
            <a:lvl2pPr>
              <a:defRPr lang="en-US" smtClean="0"/>
            </a:lvl2pPr>
            <a:lvl3pPr>
              <a:defRPr lang="en-US" smtClean="0"/>
            </a:lvl3pPr>
            <a:lvl4pPr>
              <a:defRPr lang="en-US" smtClean="0"/>
            </a:lvl4pPr>
            <a:lvl5pPr>
              <a:defRPr lang="en-US"/>
            </a:lvl5pPr>
          </a:lstStyle>
          <a:p>
            <a:pPr marL="0" lvl="0" indent="0">
              <a:spcAft>
                <a:spcPts val="0"/>
              </a:spcAft>
              <a:buFontTx/>
              <a:buNone/>
              <a:tabLst>
                <a:tab pos="476250" algn="l"/>
              </a:tabLst>
            </a:pPr>
            <a:r>
              <a:rPr lang="en-US" dirty="0"/>
              <a:t>Subtitle</a:t>
            </a:r>
          </a:p>
        </p:txBody>
      </p:sp>
      <p:sp>
        <p:nvSpPr>
          <p:cNvPr id="6" name="Chart Placeholder 5"/>
          <p:cNvSpPr>
            <a:spLocks noGrp="1"/>
          </p:cNvSpPr>
          <p:nvPr>
            <p:ph type="chart" sz="quarter" idx="16" hasCustomPrompt="1"/>
          </p:nvPr>
        </p:nvSpPr>
        <p:spPr>
          <a:xfrm>
            <a:off x="1074420" y="2177288"/>
            <a:ext cx="10058400" cy="3657600"/>
          </a:xfrm>
        </p:spPr>
        <p:txBody>
          <a:bodyPr/>
          <a:lstStyle>
            <a:lvl1pPr marL="0" indent="0">
              <a:buNone/>
              <a:defRPr baseline="0">
                <a:latin typeface="AvenirNext LT Com Regular" panose="020B0503020202020204" pitchFamily="34" charset="0"/>
              </a:defRPr>
            </a:lvl1pPr>
          </a:lstStyle>
          <a:p>
            <a:r>
              <a:rPr lang="en-US" dirty="0"/>
              <a:t>line chart</a:t>
            </a:r>
          </a:p>
        </p:txBody>
      </p:sp>
      <p:sp>
        <p:nvSpPr>
          <p:cNvPr id="5" name="Title 4">
            <a:extLst>
              <a:ext uri="{FF2B5EF4-FFF2-40B4-BE49-F238E27FC236}">
                <a16:creationId xmlns:a16="http://schemas.microsoft.com/office/drawing/2014/main" id="{586BA933-4E37-C176-F591-6DE405E24B7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86070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Turquoise">
    <p:bg>
      <p:bgPr>
        <a:solidFill>
          <a:schemeClr val="accent4"/>
        </a:solidFill>
        <a:effectLst/>
      </p:bgPr>
    </p:bg>
    <p:spTree>
      <p:nvGrpSpPr>
        <p:cNvPr id="1" name=""/>
        <p:cNvGrpSpPr/>
        <p:nvPr/>
      </p:nvGrpSpPr>
      <p:grpSpPr>
        <a:xfrm>
          <a:off x="0" y="0"/>
          <a:ext cx="0" cy="0"/>
          <a:chOff x="0" y="0"/>
          <a:chExt cx="0" cy="0"/>
        </a:xfrm>
      </p:grpSpPr>
      <p:sp>
        <p:nvSpPr>
          <p:cNvPr id="432" name="Title Text"/>
          <p:cNvSpPr txBox="1">
            <a:spLocks noGrp="1"/>
          </p:cNvSpPr>
          <p:nvPr>
            <p:ph type="title"/>
          </p:nvPr>
        </p:nvSpPr>
        <p:spPr>
          <a:xfrm>
            <a:off x="583221" y="1497330"/>
            <a:ext cx="9975850" cy="2387615"/>
          </a:xfrm>
          <a:prstGeom prst="rect">
            <a:avLst/>
          </a:prstGeom>
        </p:spPr>
        <p:txBody>
          <a:bodyPr anchor="t"/>
          <a:lstStyle>
            <a:lvl1pPr>
              <a:lnSpc>
                <a:spcPct val="90000"/>
              </a:lnSpc>
              <a:spcAft>
                <a:spcPts val="1200"/>
              </a:spcAft>
              <a:defRPr sz="6600" spc="-72">
                <a:solidFill>
                  <a:srgbClr val="FFFFFF"/>
                </a:solidFill>
                <a:latin typeface="+mj-lt"/>
              </a:defRPr>
            </a:lvl1pPr>
          </a:lstStyle>
          <a:p>
            <a:r>
              <a:rPr lang="en-US"/>
              <a:t>Click to edit Master title style</a:t>
            </a:r>
            <a:endParaRPr dirty="0"/>
          </a:p>
        </p:txBody>
      </p:sp>
      <p:sp>
        <p:nvSpPr>
          <p:cNvPr id="433" name="Slide Number"/>
          <p:cNvSpPr txBox="1">
            <a:spLocks noGrp="1"/>
          </p:cNvSpPr>
          <p:nvPr>
            <p:ph type="sldNum" sz="quarter" idx="2"/>
          </p:nvPr>
        </p:nvSpPr>
        <p:spPr>
          <a:xfrm>
            <a:off x="10908857" y="6464054"/>
            <a:ext cx="711647" cy="126509"/>
          </a:xfrm>
          <a:prstGeom prst="rect">
            <a:avLst/>
          </a:prstGeom>
        </p:spPr>
        <p:txBody>
          <a:bodyPr anchor="b" anchorCtr="0"/>
          <a:lstStyle>
            <a:lvl1pPr>
              <a:defRPr>
                <a:solidFill>
                  <a:schemeClr val="bg1"/>
                </a:solidFill>
                <a:latin typeface="+mn-lt"/>
              </a:defRPr>
            </a:lvl1pPr>
          </a:lstStyle>
          <a:p>
            <a:fld id="{86CB4B4D-7CA3-9044-876B-883B54F8677D}" type="slidenum">
              <a:rPr lang="en-US" smtClean="0"/>
              <a:pPr/>
              <a:t>‹#›</a:t>
            </a:fld>
            <a:endParaRPr lang="en-US" dirty="0"/>
          </a:p>
        </p:txBody>
      </p:sp>
      <p:sp>
        <p:nvSpPr>
          <p:cNvPr id="438" name="Subtitle"/>
          <p:cNvSpPr>
            <a:spLocks noGrp="1"/>
          </p:cNvSpPr>
          <p:nvPr>
            <p:ph type="body" sz="quarter" idx="14"/>
          </p:nvPr>
        </p:nvSpPr>
        <p:spPr>
          <a:xfrm>
            <a:off x="583221" y="4418887"/>
            <a:ext cx="9975850" cy="1327864"/>
          </a:xfrm>
          <a:prstGeom prst="rect">
            <a:avLst/>
          </a:prstGeom>
        </p:spPr>
        <p:txBody>
          <a:bodyPr>
            <a:noAutofit/>
          </a:bodyPr>
          <a:lstStyle>
            <a:lvl1pPr marL="0" indent="0">
              <a:lnSpc>
                <a:spcPct val="90000"/>
              </a:lnSpc>
              <a:spcBef>
                <a:spcPts val="0"/>
              </a:spcBef>
              <a:spcAft>
                <a:spcPts val="1200"/>
              </a:spcAft>
              <a:buNone/>
              <a:tabLst>
                <a:tab pos="476250" algn="l"/>
              </a:tabLst>
              <a:defRPr sz="3200" b="1" spc="-30">
                <a:solidFill>
                  <a:schemeClr val="accent5">
                    <a:lumMod val="10000"/>
                    <a:lumOff val="90000"/>
                  </a:schemeClr>
                </a:solidFill>
                <a:latin typeface="+mn-lt"/>
                <a:ea typeface="+mn-ea"/>
                <a:cs typeface="+mn-cs"/>
                <a:sym typeface="Avenir Next LT Com Demi"/>
              </a:defRPr>
            </a:lvl1pPr>
          </a:lstStyle>
          <a:p>
            <a:pPr lvl="0"/>
            <a:r>
              <a:rPr lang="en-US"/>
              <a:t>Click to edit Master text styles</a:t>
            </a:r>
          </a:p>
        </p:txBody>
      </p:sp>
      <p:sp>
        <p:nvSpPr>
          <p:cNvPr id="7" name="Footer Placeholder 2"/>
          <p:cNvSpPr>
            <a:spLocks noGrp="1"/>
          </p:cNvSpPr>
          <p:nvPr>
            <p:ph type="ftr" sz="quarter" idx="10"/>
          </p:nvPr>
        </p:nvSpPr>
        <p:spPr>
          <a:xfrm>
            <a:off x="585216" y="6163056"/>
            <a:ext cx="9397494" cy="320040"/>
          </a:xfrm>
        </p:spPr>
        <p:txBody>
          <a:bodyPr/>
          <a:lstStyle>
            <a:lvl1pPr>
              <a:defRPr>
                <a:solidFill>
                  <a:schemeClr val="bg1"/>
                </a:solidFill>
                <a:latin typeface="+mn-lt"/>
              </a:defRPr>
            </a:lvl1pPr>
          </a:lstStyle>
          <a:p>
            <a:pPr hangingPunct="1">
              <a:lnSpc>
                <a:spcPts val="900"/>
              </a:lnSpc>
            </a:pPr>
            <a:endParaRPr lang="en-US" dirty="0"/>
          </a:p>
        </p:txBody>
      </p:sp>
    </p:spTree>
    <p:extLst>
      <p:ext uri="{BB962C8B-B14F-4D97-AF65-F5344CB8AC3E}">
        <p14:creationId xmlns:p14="http://schemas.microsoft.com/office/powerpoint/2010/main" val="125544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GAF Title Photo Aperture Anima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7201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566928" y="694944"/>
            <a:ext cx="11045952" cy="393192"/>
          </a:xfrm>
          <a:prstGeom prst="rect">
            <a:avLst/>
          </a:prstGeom>
          <a:extLst>
            <a:ext uri="{C572A759-6A51-4108-AA02-DFA0A04FC94B}">
              <ma14:wrappingTextBoxFlag xmlns="" xmlns:ma14="http://schemas.microsoft.com/office/mac/drawingml/2011/main" val="1"/>
            </a:ext>
          </a:extLst>
        </p:spPr>
        <p:txBody>
          <a:bodyPr lIns="0" tIns="0" rIns="0" bIns="0" anchor="t" anchorCtr="0">
            <a:spAutoFit/>
          </a:bodyPr>
          <a:lstStyle/>
          <a:p>
            <a:pPr lvl="0" fontAlgn="auto" hangingPunct="1"/>
            <a:r>
              <a:rPr dirty="0"/>
              <a:t>Title </a:t>
            </a:r>
            <a:r>
              <a:rPr lang="en-US" dirty="0"/>
              <a:t>t</a:t>
            </a:r>
            <a:r>
              <a:rPr dirty="0"/>
              <a:t>ext</a:t>
            </a:r>
          </a:p>
        </p:txBody>
      </p:sp>
      <p:sp>
        <p:nvSpPr>
          <p:cNvPr id="8" name="Body Level One…"/>
          <p:cNvSpPr txBox="1">
            <a:spLocks noGrp="1"/>
          </p:cNvSpPr>
          <p:nvPr>
            <p:ph type="body" idx="1"/>
          </p:nvPr>
        </p:nvSpPr>
        <p:spPr>
          <a:xfrm>
            <a:off x="571501" y="1289490"/>
            <a:ext cx="11048940" cy="425348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Autofit/>
          </a:bodyPr>
          <a:lstStyle/>
          <a:p>
            <a:r>
              <a:rPr dirty="0"/>
              <a:t>Body Level One</a:t>
            </a:r>
          </a:p>
          <a:p>
            <a:pPr lvl="1"/>
            <a:r>
              <a:rPr dirty="0"/>
              <a:t>Body Level Two</a:t>
            </a:r>
          </a:p>
          <a:p>
            <a:pPr lvl="2"/>
            <a:r>
              <a:rPr dirty="0"/>
              <a:t>Body Level Three</a:t>
            </a:r>
          </a:p>
        </p:txBody>
      </p:sp>
      <p:sp>
        <p:nvSpPr>
          <p:cNvPr id="7" name="Footer Placeholder 6"/>
          <p:cNvSpPr>
            <a:spLocks noGrp="1"/>
          </p:cNvSpPr>
          <p:nvPr>
            <p:ph type="ftr" sz="quarter" idx="3"/>
          </p:nvPr>
        </p:nvSpPr>
        <p:spPr>
          <a:xfrm>
            <a:off x="576072" y="6162003"/>
            <a:ext cx="11048940" cy="323634"/>
          </a:xfrm>
          <a:prstGeom prst="rect">
            <a:avLst/>
          </a:prstGeom>
        </p:spPr>
        <p:txBody>
          <a:bodyPr lIns="0" tIns="0" rIns="0" bIns="0" anchor="b">
            <a:noAutofit/>
          </a:bodyPr>
          <a:lstStyle>
            <a:lvl1pPr algn="l">
              <a:lnSpc>
                <a:spcPct val="80000"/>
              </a:lnSpc>
              <a:spcAft>
                <a:spcPts val="300"/>
              </a:spcAft>
              <a:defRPr lang="en-US" sz="800" spc="0" baseline="0" dirty="0">
                <a:solidFill>
                  <a:schemeClr val="tx1"/>
                </a:solidFill>
                <a:latin typeface="+mn-lt"/>
                <a:ea typeface="AvenirNext LT Com Regular" panose="020B0503020202020204" pitchFamily="34" charset="0"/>
                <a:cs typeface="AvenirNext LT Com Regular" panose="020B0503020202020204" pitchFamily="34" charset="0"/>
              </a:defRPr>
            </a:lvl1pPr>
          </a:lstStyle>
          <a:p>
            <a:pPr hangingPunct="1"/>
            <a:endParaRPr lang="en-US" dirty="0"/>
          </a:p>
        </p:txBody>
      </p:sp>
      <p:sp>
        <p:nvSpPr>
          <p:cNvPr id="16" name="Slide Number"/>
          <p:cNvSpPr txBox="1">
            <a:spLocks noGrp="1"/>
          </p:cNvSpPr>
          <p:nvPr>
            <p:ph type="sldNum" sz="quarter" idx="4"/>
          </p:nvPr>
        </p:nvSpPr>
        <p:spPr>
          <a:xfrm>
            <a:off x="10908792" y="6464054"/>
            <a:ext cx="711647" cy="126509"/>
          </a:xfrm>
          <a:prstGeom prst="rect">
            <a:avLst/>
          </a:prstGeom>
          <a:ln w="12700">
            <a:miter lim="400000"/>
          </a:ln>
        </p:spPr>
        <p:txBody>
          <a:bodyPr wrap="square" lIns="0" tIns="0" rIns="0" bIns="0" anchor="b" anchorCtr="0">
            <a:noAutofit/>
          </a:bodyPr>
          <a:lstStyle>
            <a:lvl1pPr algn="r">
              <a:lnSpc>
                <a:spcPct val="100000"/>
              </a:lnSpc>
              <a:spcBef>
                <a:spcPts val="0"/>
              </a:spcBef>
              <a:defRPr lang="en-US" sz="800" spc="0" baseline="0" smtClean="0">
                <a:solidFill>
                  <a:schemeClr val="tx1"/>
                </a:solidFill>
                <a:latin typeface="+mn-lt"/>
              </a:defRPr>
            </a:lvl1pPr>
          </a:lstStyle>
          <a:p>
            <a:fld id="{86CB4B4D-7CA3-9044-876B-883B54F8677D}" type="slidenum">
              <a:rPr lang="en-US" smtClean="0"/>
              <a:pPr/>
              <a:t>‹#›</a:t>
            </a:fld>
            <a:endParaRPr lang="en-US" dirty="0"/>
          </a:p>
        </p:txBody>
      </p:sp>
      <p:sp>
        <p:nvSpPr>
          <p:cNvPr id="4" name="Rectangle 3">
            <a:extLst>
              <a:ext uri="{FF2B5EF4-FFF2-40B4-BE49-F238E27FC236}">
                <a16:creationId xmlns:a16="http://schemas.microsoft.com/office/drawing/2014/main" id="{24FAE9D2-B047-F547-7A72-E927D607D54B}"/>
              </a:ext>
            </a:extLst>
          </p:cNvPr>
          <p:cNvSpPr/>
          <p:nvPr userDrawn="1"/>
        </p:nvSpPr>
        <p:spPr>
          <a:xfrm>
            <a:off x="-1" y="0"/>
            <a:ext cx="12192001" cy="628962"/>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Tree>
  </p:cSld>
  <p:clrMap bg1="lt1" tx1="dk1" bg2="lt2" tx2="dk2" accent1="accent1" accent2="accent2" accent3="accent3" accent4="accent4" accent5="accent5" accent6="accent6" hlink="hlink" folHlink="folHlink"/>
  <p:sldLayoutIdLst>
    <p:sldLayoutId id="2147483702" r:id="rId1"/>
    <p:sldLayoutId id="2147483790" r:id="rId2"/>
    <p:sldLayoutId id="2147483814" r:id="rId3"/>
    <p:sldLayoutId id="2147483708" r:id="rId4"/>
    <p:sldLayoutId id="2147483706" r:id="rId5"/>
    <p:sldLayoutId id="2147483748" r:id="rId6"/>
    <p:sldLayoutId id="2147483750" r:id="rId7"/>
    <p:sldLayoutId id="2147483716" r:id="rId8"/>
    <p:sldLayoutId id="2147483788" r:id="rId9"/>
    <p:sldLayoutId id="214748381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228600" rtl="0" eaLnBrk="1" latinLnBrk="0" hangingPunct="1">
        <a:lnSpc>
          <a:spcPct val="95000"/>
        </a:lnSpc>
        <a:spcBef>
          <a:spcPts val="0"/>
        </a:spcBef>
        <a:spcAft>
          <a:spcPts val="0"/>
        </a:spcAft>
        <a:buClrTx/>
        <a:buSzTx/>
        <a:buFontTx/>
        <a:buNone/>
        <a:tabLst>
          <a:tab pos="476250" algn="l"/>
        </a:tabLst>
        <a:defRPr kumimoji="0" sz="2800" b="1" i="0" u="none" strike="noStrike" cap="none" spc="0" normalizeH="0" baseline="0" dirty="0">
          <a:ln>
            <a:noFill/>
          </a:ln>
          <a:solidFill>
            <a:schemeClr val="tx2"/>
          </a:solidFill>
          <a:effectLst/>
          <a:uFillTx/>
          <a:latin typeface="+mj-lt"/>
          <a:ea typeface="+mn-ea"/>
          <a:cs typeface="+mn-cs"/>
          <a:sym typeface="Avenir Next LT Com Regular"/>
        </a:defRPr>
      </a:lvl1pPr>
      <a:lvl2pPr marL="0" marR="0" indent="1143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p:titleStyle>
    <p:body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p:bodyStyle>
    <p:otherStyle>
      <a:lvl1pPr marL="0" marR="0" indent="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1pPr>
      <a:lvl2pPr marL="0" marR="0" indent="1143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2pPr>
      <a:lvl3pPr marL="0" marR="0" indent="2286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3pPr>
      <a:lvl4pPr marL="0" marR="0" indent="3429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4pPr>
      <a:lvl5pPr marL="0" marR="0" indent="4572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5pPr>
      <a:lvl6pPr marL="0" marR="0" indent="5715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6pPr>
      <a:lvl7pPr marL="0" marR="0" indent="6858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7pPr>
      <a:lvl8pPr marL="0" marR="0" indent="8001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8pPr>
      <a:lvl9pPr marL="0" marR="0" indent="914400" algn="r" defTabSz="228600" eaLnBrk="1" latinLnBrk="0" hangingPunct="1">
        <a:lnSpc>
          <a:spcPct val="110000"/>
        </a:lnSpc>
        <a:spcBef>
          <a:spcPts val="600"/>
        </a:spcBef>
        <a:spcAft>
          <a:spcPts val="0"/>
        </a:spcAft>
        <a:buClrTx/>
        <a:buSzTx/>
        <a:buFontTx/>
        <a:buNone/>
        <a:tabLst/>
        <a:defRPr sz="800" b="0" i="0" u="none" strike="noStrike" cap="none" spc="0" baseline="0">
          <a:ln>
            <a:noFill/>
          </a:ln>
          <a:solidFill>
            <a:schemeClr val="tx1"/>
          </a:solidFill>
          <a:uFillTx/>
          <a:latin typeface="+mn-lt"/>
          <a:ea typeface="+mn-ea"/>
          <a:cs typeface="+mn-cs"/>
          <a:sym typeface="Avenir Next LT Com Regular"/>
        </a:defRPr>
      </a:lvl9pPr>
    </p:otherStyle>
  </p:txStyles>
  <p:extLst>
    <p:ext uri="{27BBF7A9-308A-43DC-89C8-2F10F3537804}">
      <p15:sldGuideLst xmlns:p15="http://schemas.microsoft.com/office/powerpoint/2012/main">
        <p15:guide id="1" pos="360" userDrawn="1">
          <p15:clr>
            <a:srgbClr val="F26B43"/>
          </p15:clr>
        </p15:guide>
        <p15:guide id="2" pos="7320" userDrawn="1">
          <p15:clr>
            <a:srgbClr val="F26B43"/>
          </p15:clr>
        </p15:guide>
        <p15:guide id="3" orient="horz" pos="528" userDrawn="1">
          <p15:clr>
            <a:srgbClr val="F26B43"/>
          </p15:clr>
        </p15:guide>
        <p15:guide id="5" orient="horz" pos="3936" userDrawn="1">
          <p15:clr>
            <a:srgbClr val="F26B43"/>
          </p15:clr>
        </p15:guide>
        <p15:guide id="8" orient="horz" pos="648" userDrawn="1">
          <p15:clr>
            <a:srgbClr val="F26B43"/>
          </p15:clr>
        </p15:guide>
        <p15:guide id="9" pos="1368" userDrawn="1">
          <p15:clr>
            <a:srgbClr val="F26B43"/>
          </p15:clr>
        </p15:guide>
        <p15:guide id="10" pos="1560" userDrawn="1">
          <p15:clr>
            <a:srgbClr val="F26B43"/>
          </p15:clr>
        </p15:guide>
        <p15:guide id="11" pos="2544" userDrawn="1">
          <p15:clr>
            <a:srgbClr val="F26B43"/>
          </p15:clr>
        </p15:guide>
        <p15:guide id="12" pos="2736" userDrawn="1">
          <p15:clr>
            <a:srgbClr val="F26B43"/>
          </p15:clr>
        </p15:guide>
        <p15:guide id="13" pos="3744" userDrawn="1">
          <p15:clr>
            <a:srgbClr val="F26B43"/>
          </p15:clr>
        </p15:guide>
        <p15:guide id="14" pos="3936" userDrawn="1">
          <p15:clr>
            <a:srgbClr val="F26B43"/>
          </p15:clr>
        </p15:guide>
        <p15:guide id="15" pos="4920" userDrawn="1">
          <p15:clr>
            <a:srgbClr val="F26B43"/>
          </p15:clr>
        </p15:guide>
        <p15:guide id="16" pos="5112" userDrawn="1">
          <p15:clr>
            <a:srgbClr val="F26B43"/>
          </p15:clr>
        </p15:guide>
        <p15:guide id="17" pos="6120" userDrawn="1">
          <p15:clr>
            <a:srgbClr val="F26B43"/>
          </p15:clr>
        </p15:guide>
        <p15:guide id="18" pos="6312" userDrawn="1">
          <p15:clr>
            <a:srgbClr val="F26B43"/>
          </p15:clr>
        </p15:guide>
        <p15:guide id="19" orient="horz" pos="2160" userDrawn="1">
          <p15:clr>
            <a:srgbClr val="F26B43"/>
          </p15:clr>
        </p15:guide>
        <p15:guide id="20" orient="horz" pos="2304" userDrawn="1">
          <p15:clr>
            <a:srgbClr val="F26B43"/>
          </p15:clr>
        </p15:guide>
        <p15:guide id="21" orient="horz" pos="30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3.e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1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chart" Target="../charts/chart1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n airplane wing in the sky&#10;&#10;Description automatically generated with medium confidence">
            <a:extLst>
              <a:ext uri="{FF2B5EF4-FFF2-40B4-BE49-F238E27FC236}">
                <a16:creationId xmlns:a16="http://schemas.microsoft.com/office/drawing/2014/main" id="{C1C78211-9B3B-C649-A17D-7180D98A243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4707"/>
            <a:ext cx="12192000" cy="6872707"/>
          </a:xfrm>
          <a:prstGeom prst="rect">
            <a:avLst/>
          </a:prstGeom>
        </p:spPr>
      </p:pic>
      <p:sp>
        <p:nvSpPr>
          <p:cNvPr id="3" name="Rectangle 2">
            <a:extLst>
              <a:ext uri="{FF2B5EF4-FFF2-40B4-BE49-F238E27FC236}">
                <a16:creationId xmlns:a16="http://schemas.microsoft.com/office/drawing/2014/main" id="{99CCAD57-A35B-9246-8E97-D500C6FA7F1E}"/>
              </a:ext>
            </a:extLst>
          </p:cNvPr>
          <p:cNvSpPr/>
          <p:nvPr/>
        </p:nvSpPr>
        <p:spPr>
          <a:xfrm flipV="1">
            <a:off x="0" y="0"/>
            <a:ext cx="12192000" cy="6862547"/>
          </a:xfrm>
          <a:prstGeom prst="rect">
            <a:avLst/>
          </a:prstGeom>
          <a:solidFill>
            <a:schemeClr val="tx1">
              <a:alpha val="23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9" name="Freeform 18">
            <a:extLst>
              <a:ext uri="{FF2B5EF4-FFF2-40B4-BE49-F238E27FC236}">
                <a16:creationId xmlns:a16="http://schemas.microsoft.com/office/drawing/2014/main" id="{3EC02855-8182-E04D-8855-16D86A0DF9BF}"/>
              </a:ext>
            </a:extLst>
          </p:cNvPr>
          <p:cNvSpPr/>
          <p:nvPr/>
        </p:nvSpPr>
        <p:spPr>
          <a:xfrm>
            <a:off x="5738378" y="-71342"/>
            <a:ext cx="6453622" cy="4638821"/>
          </a:xfrm>
          <a:custGeom>
            <a:avLst/>
            <a:gdLst>
              <a:gd name="connsiteX0" fmla="*/ 0 w 11378436"/>
              <a:gd name="connsiteY0" fmla="*/ 0 h 5933287"/>
              <a:gd name="connsiteX1" fmla="*/ 0 w 11378436"/>
              <a:gd name="connsiteY1" fmla="*/ 5933287 h 5933287"/>
              <a:gd name="connsiteX2" fmla="*/ 11378436 w 11378436"/>
              <a:gd name="connsiteY2" fmla="*/ 5933287 h 5933287"/>
              <a:gd name="connsiteX3" fmla="*/ 11378436 w 11378436"/>
              <a:gd name="connsiteY3" fmla="*/ 5898911 h 5933287"/>
              <a:gd name="connsiteX0" fmla="*/ 0 w 11378436"/>
              <a:gd name="connsiteY0" fmla="*/ 0 h 5933287"/>
              <a:gd name="connsiteX1" fmla="*/ 0 w 11378436"/>
              <a:gd name="connsiteY1" fmla="*/ 5933287 h 5933287"/>
              <a:gd name="connsiteX2" fmla="*/ 11378436 w 11378436"/>
              <a:gd name="connsiteY2" fmla="*/ 5933287 h 5933287"/>
            </a:gdLst>
            <a:ahLst/>
            <a:cxnLst>
              <a:cxn ang="0">
                <a:pos x="connsiteX0" y="connsiteY0"/>
              </a:cxn>
              <a:cxn ang="0">
                <a:pos x="connsiteX1" y="connsiteY1"/>
              </a:cxn>
              <a:cxn ang="0">
                <a:pos x="connsiteX2" y="connsiteY2"/>
              </a:cxn>
            </a:cxnLst>
            <a:rect l="l" t="t" r="r" b="b"/>
            <a:pathLst>
              <a:path w="11378436" h="5933287">
                <a:moveTo>
                  <a:pt x="0" y="0"/>
                </a:moveTo>
                <a:lnTo>
                  <a:pt x="0" y="5933287"/>
                </a:lnTo>
                <a:lnTo>
                  <a:pt x="11378436" y="5933287"/>
                </a:lnTo>
              </a:path>
            </a:pathLst>
          </a:custGeom>
          <a:noFill/>
          <a:ln w="139700" cap="flat">
            <a:solidFill>
              <a:schemeClr val="accent4">
                <a:alpha val="50000"/>
              </a:schemeClr>
            </a:solidFill>
            <a:miter lim="400000"/>
          </a:ln>
          <a:effectLst/>
          <a:sp3d/>
        </p:spPr>
        <p:style>
          <a:lnRef idx="0">
            <a:scrgbClr r="0" g="0" b="0"/>
          </a:lnRef>
          <a:fillRef idx="0">
            <a:scrgbClr r="0" g="0" b="0"/>
          </a:fillRef>
          <a:effectRef idx="0">
            <a:scrgbClr r="0" g="0" b="0"/>
          </a:effectRef>
          <a:fontRef idx="none"/>
        </p:style>
        <p:txBody>
          <a:bodyPr rtlCol="0" anchor="ctr"/>
          <a:lstStyle/>
          <a:p>
            <a:pPr algn="ctr"/>
            <a:endParaRPr lang="en-US">
              <a:latin typeface="+mn-lt"/>
            </a:endParaRPr>
          </a:p>
        </p:txBody>
      </p:sp>
      <p:sp>
        <p:nvSpPr>
          <p:cNvPr id="20" name="Freeform 19">
            <a:extLst>
              <a:ext uri="{FF2B5EF4-FFF2-40B4-BE49-F238E27FC236}">
                <a16:creationId xmlns:a16="http://schemas.microsoft.com/office/drawing/2014/main" id="{41E001E7-E78C-0847-A1BF-A15267C8AC6A}"/>
              </a:ext>
            </a:extLst>
          </p:cNvPr>
          <p:cNvSpPr/>
          <p:nvPr/>
        </p:nvSpPr>
        <p:spPr>
          <a:xfrm>
            <a:off x="0" y="1371593"/>
            <a:ext cx="9006113" cy="5608087"/>
          </a:xfrm>
          <a:custGeom>
            <a:avLst/>
            <a:gdLst>
              <a:gd name="connsiteX0" fmla="*/ 0 w 4715435"/>
              <a:gd name="connsiteY0" fmla="*/ 0 h 4823012"/>
              <a:gd name="connsiteX1" fmla="*/ 4697506 w 4715435"/>
              <a:gd name="connsiteY1" fmla="*/ 0 h 4823012"/>
              <a:gd name="connsiteX2" fmla="*/ 4697506 w 4715435"/>
              <a:gd name="connsiteY2" fmla="*/ 4823012 h 4823012"/>
              <a:gd name="connsiteX3" fmla="*/ 4715435 w 4715435"/>
              <a:gd name="connsiteY3" fmla="*/ 4823012 h 4823012"/>
              <a:gd name="connsiteX0" fmla="*/ 0 w 4697506"/>
              <a:gd name="connsiteY0" fmla="*/ 0 h 4823012"/>
              <a:gd name="connsiteX1" fmla="*/ 4697506 w 4697506"/>
              <a:gd name="connsiteY1" fmla="*/ 0 h 4823012"/>
              <a:gd name="connsiteX2" fmla="*/ 4697506 w 4697506"/>
              <a:gd name="connsiteY2" fmla="*/ 4823012 h 4823012"/>
            </a:gdLst>
            <a:ahLst/>
            <a:cxnLst>
              <a:cxn ang="0">
                <a:pos x="connsiteX0" y="connsiteY0"/>
              </a:cxn>
              <a:cxn ang="0">
                <a:pos x="connsiteX1" y="connsiteY1"/>
              </a:cxn>
              <a:cxn ang="0">
                <a:pos x="connsiteX2" y="connsiteY2"/>
              </a:cxn>
            </a:cxnLst>
            <a:rect l="l" t="t" r="r" b="b"/>
            <a:pathLst>
              <a:path w="4697506" h="4823012">
                <a:moveTo>
                  <a:pt x="0" y="0"/>
                </a:moveTo>
                <a:lnTo>
                  <a:pt x="4697506" y="0"/>
                </a:lnTo>
                <a:lnTo>
                  <a:pt x="4697506" y="4823012"/>
                </a:lnTo>
              </a:path>
            </a:pathLst>
          </a:custGeom>
          <a:noFill/>
          <a:ln w="139700" cap="flat">
            <a:solidFill>
              <a:schemeClr val="accent2">
                <a:alpha val="50000"/>
              </a:schemeClr>
            </a:solidFill>
            <a:miter lim="400000"/>
          </a:ln>
          <a:effectLst/>
          <a:sp3d/>
        </p:spPr>
        <p:style>
          <a:lnRef idx="0">
            <a:scrgbClr r="0" g="0" b="0"/>
          </a:lnRef>
          <a:fillRef idx="0">
            <a:scrgbClr r="0" g="0" b="0"/>
          </a:fillRef>
          <a:effectRef idx="0">
            <a:scrgbClr r="0" g="0" b="0"/>
          </a:effectRef>
          <a:fontRef idx="none"/>
        </p:style>
        <p:txBody>
          <a:bodyPr rtlCol="0" anchor="ctr"/>
          <a:lstStyle/>
          <a:p>
            <a:pPr lvl="0"/>
            <a:endParaRPr lang="en-US">
              <a:latin typeface="+mn-lt"/>
            </a:endParaRPr>
          </a:p>
        </p:txBody>
      </p:sp>
      <p:pic>
        <p:nvPicPr>
          <p:cNvPr id="14" name="Picture 13" descr="An airplane wing in the sky&#10;&#10;Description automatically generated with medium confidence">
            <a:extLst>
              <a:ext uri="{FF2B5EF4-FFF2-40B4-BE49-F238E27FC236}">
                <a16:creationId xmlns:a16="http://schemas.microsoft.com/office/drawing/2014/main" id="{1ABEAF3D-2299-37A0-6C28-C9AC2C8DC3DD}"/>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5798320" y="1435693"/>
            <a:ext cx="3144853" cy="3063737"/>
          </a:xfrm>
          <a:prstGeom prst="rect">
            <a:avLst/>
          </a:prstGeom>
        </p:spPr>
      </p:pic>
      <p:pic>
        <p:nvPicPr>
          <p:cNvPr id="8" name="Picture 7">
            <a:extLst>
              <a:ext uri="{FF2B5EF4-FFF2-40B4-BE49-F238E27FC236}">
                <a16:creationId xmlns:a16="http://schemas.microsoft.com/office/drawing/2014/main" id="{F0E3CDB3-C0A7-5F44-B884-D6DFEFDEEAB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70028" y="373210"/>
            <a:ext cx="2476298" cy="1100577"/>
          </a:xfrm>
          <a:prstGeom prst="rect">
            <a:avLst/>
          </a:prstGeom>
        </p:spPr>
      </p:pic>
      <p:sp>
        <p:nvSpPr>
          <p:cNvPr id="2" name="Title 1">
            <a:extLst>
              <a:ext uri="{FF2B5EF4-FFF2-40B4-BE49-F238E27FC236}">
                <a16:creationId xmlns:a16="http://schemas.microsoft.com/office/drawing/2014/main" id="{E76F5701-EB5B-8A42-BA44-BAD62C1EB13F}"/>
              </a:ext>
            </a:extLst>
          </p:cNvPr>
          <p:cNvSpPr>
            <a:spLocks noGrp="1"/>
          </p:cNvSpPr>
          <p:nvPr>
            <p:ph type="title" idx="4294967295"/>
          </p:nvPr>
        </p:nvSpPr>
        <p:spPr>
          <a:xfrm>
            <a:off x="546152" y="1683832"/>
            <a:ext cx="4267586" cy="923330"/>
          </a:xfrm>
        </p:spPr>
        <p:txBody>
          <a:bodyPr lIns="0" tIns="0" rIns="0" anchor="t" anchorCtr="0"/>
          <a:lstStyle/>
          <a:p>
            <a:pPr marL="11113">
              <a:lnSpc>
                <a:spcPts val="3600"/>
              </a:lnSpc>
              <a:spcBef>
                <a:spcPts val="2400"/>
              </a:spcBef>
              <a:tabLst/>
            </a:pPr>
            <a:r>
              <a:rPr lang="en-US" sz="3000" b="0" dirty="0">
                <a:solidFill>
                  <a:schemeClr val="bg1"/>
                </a:solidFill>
                <a:latin typeface="AvenirNext LT Com Regular" panose="020B0503020202020204" pitchFamily="34" charset="0"/>
              </a:rPr>
              <a:t>Capital Group</a:t>
            </a:r>
            <a:br>
              <a:rPr lang="en-US" sz="3000" b="0" dirty="0">
                <a:solidFill>
                  <a:schemeClr val="bg1"/>
                </a:solidFill>
                <a:latin typeface="AvenirNext LT Com Regular" panose="020B0503020202020204" pitchFamily="34" charset="0"/>
              </a:rPr>
            </a:br>
            <a:r>
              <a:rPr lang="en-US" sz="3000" b="0" dirty="0">
                <a:solidFill>
                  <a:schemeClr val="bg1"/>
                </a:solidFill>
                <a:latin typeface="AvenirNext LT Com Regular" panose="020B0503020202020204" pitchFamily="34" charset="0"/>
              </a:rPr>
              <a:t>equity insights</a:t>
            </a:r>
          </a:p>
        </p:txBody>
      </p:sp>
      <p:sp>
        <p:nvSpPr>
          <p:cNvPr id="18" name="Rectangle 17">
            <a:extLst>
              <a:ext uri="{FF2B5EF4-FFF2-40B4-BE49-F238E27FC236}">
                <a16:creationId xmlns:a16="http://schemas.microsoft.com/office/drawing/2014/main" id="{A38CD15E-D5AA-E248-A7F3-548DD610A31F}"/>
              </a:ext>
            </a:extLst>
          </p:cNvPr>
          <p:cNvSpPr/>
          <p:nvPr/>
        </p:nvSpPr>
        <p:spPr>
          <a:xfrm>
            <a:off x="589184" y="2945645"/>
            <a:ext cx="4869084" cy="1282402"/>
          </a:xfrm>
          <a:prstGeom prst="rect">
            <a:avLst/>
          </a:prstGeom>
        </p:spPr>
        <p:txBody>
          <a:bodyPr wrap="square" lIns="0" tIns="0" rIns="0" bIns="0">
            <a:spAutoFit/>
          </a:bodyPr>
          <a:lstStyle/>
          <a:p>
            <a:pPr algn="l">
              <a:lnSpc>
                <a:spcPts val="5000"/>
              </a:lnSpc>
            </a:pPr>
            <a:r>
              <a:rPr lang="en-US" sz="4800" b="1" dirty="0">
                <a:solidFill>
                  <a:schemeClr val="bg1"/>
                </a:solidFill>
                <a:latin typeface="+mn-lt"/>
              </a:rPr>
              <a:t>A brave</a:t>
            </a:r>
            <a:br>
              <a:rPr lang="en-US" sz="4800" b="1" dirty="0">
                <a:solidFill>
                  <a:schemeClr val="bg1"/>
                </a:solidFill>
                <a:latin typeface="+mn-lt"/>
              </a:rPr>
            </a:br>
            <a:r>
              <a:rPr lang="en-US" sz="4800" b="1" dirty="0">
                <a:solidFill>
                  <a:schemeClr val="bg1"/>
                </a:solidFill>
                <a:latin typeface="+mn-lt"/>
              </a:rPr>
              <a:t>new world</a:t>
            </a:r>
            <a:endParaRPr lang="en-US" sz="4800" dirty="0">
              <a:latin typeface="+mn-lt"/>
            </a:endParaRPr>
          </a:p>
        </p:txBody>
      </p:sp>
      <p:sp>
        <p:nvSpPr>
          <p:cNvPr id="12" name="© The Capital Group Companies, Inc.">
            <a:extLst>
              <a:ext uri="{FF2B5EF4-FFF2-40B4-BE49-F238E27FC236}">
                <a16:creationId xmlns:a16="http://schemas.microsoft.com/office/drawing/2014/main" id="{AED9BA4C-95C9-3E44-9792-2AFAC68EEF06}"/>
              </a:ext>
            </a:extLst>
          </p:cNvPr>
          <p:cNvSpPr txBox="1"/>
          <p:nvPr/>
        </p:nvSpPr>
        <p:spPr>
          <a:xfrm>
            <a:off x="574028" y="5599640"/>
            <a:ext cx="4957509" cy="57360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t" anchorCtr="0">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algn="l">
              <a:defRPr sz="800">
                <a:solidFill>
                  <a:srgbClr val="7D726D"/>
                </a:solidFill>
                <a:latin typeface="+mn-lt"/>
              </a:defRPr>
            </a:lvl1pPr>
          </a:lstStyle>
          <a:p>
            <a:pPr lvl="0">
              <a:lnSpc>
                <a:spcPts val="1600"/>
              </a:lnSpc>
            </a:pPr>
            <a:r>
              <a:rPr lang="en-US" sz="1300" b="1" dirty="0">
                <a:solidFill>
                  <a:schemeClr val="bg1"/>
                </a:solidFill>
                <a:latin typeface="AvenirNext LT Com Cn" panose="020B0506020202020204" pitchFamily="34" charset="0"/>
              </a:rPr>
              <a:t>Investments are not FDIC-insured, nor are they deposits of or guaranteed </a:t>
            </a:r>
            <a:br>
              <a:rPr lang="en-US" sz="1300" b="1" dirty="0">
                <a:solidFill>
                  <a:schemeClr val="bg1"/>
                </a:solidFill>
                <a:latin typeface="AvenirNext LT Com Cn" panose="020B0506020202020204" pitchFamily="34" charset="0"/>
              </a:rPr>
            </a:br>
            <a:r>
              <a:rPr lang="en-US" sz="1300" b="1" dirty="0">
                <a:solidFill>
                  <a:schemeClr val="bg1"/>
                </a:solidFill>
                <a:latin typeface="AvenirNext LT Com Cn" panose="020B0506020202020204" pitchFamily="34" charset="0"/>
              </a:rPr>
              <a:t>by a bank or any other entity, so they may lose value.</a:t>
            </a:r>
            <a:endParaRPr sz="1300" b="1" dirty="0">
              <a:solidFill>
                <a:schemeClr val="bg1"/>
              </a:solidFill>
              <a:latin typeface="AvenirNext LT Com Cn" panose="020B0506020202020204" pitchFamily="34" charset="0"/>
            </a:endParaRPr>
          </a:p>
        </p:txBody>
      </p:sp>
      <p:sp>
        <p:nvSpPr>
          <p:cNvPr id="13" name="TextBox 12">
            <a:extLst>
              <a:ext uri="{FF2B5EF4-FFF2-40B4-BE49-F238E27FC236}">
                <a16:creationId xmlns:a16="http://schemas.microsoft.com/office/drawing/2014/main" id="{DAE89DE5-59F3-9C48-BF9F-080B14C5A147}"/>
              </a:ext>
            </a:extLst>
          </p:cNvPr>
          <p:cNvSpPr txBox="1"/>
          <p:nvPr/>
        </p:nvSpPr>
        <p:spPr>
          <a:xfrm>
            <a:off x="568628" y="6157727"/>
            <a:ext cx="6062982" cy="217304"/>
          </a:xfrm>
          <a:prstGeom prst="rect">
            <a:avLst/>
          </a:prstGeom>
          <a:ln w="12700">
            <a:miter lim="400000"/>
          </a:ln>
        </p:spPr>
        <p:txBody>
          <a:bodyPr wrap="square" lIns="0" tIns="0" rIns="0" bIns="0" rtlCol="0">
            <a:spAutoFit/>
          </a:bodyPr>
          <a:lstStyle/>
          <a:p>
            <a:pPr algn="l">
              <a:lnSpc>
                <a:spcPts val="2000"/>
              </a:lnSpc>
              <a:spcAft>
                <a:spcPts val="200"/>
              </a:spcAft>
            </a:pPr>
            <a:r>
              <a:rPr lang="en-US" sz="800" dirty="0">
                <a:solidFill>
                  <a:schemeClr val="bg1"/>
                </a:solidFill>
              </a:rPr>
              <a:t>Lit. No. MFGEPO-186-0424O   CGD/10592-S94178   © 2024 Capital Group. All rights reserved.</a:t>
            </a:r>
          </a:p>
        </p:txBody>
      </p:sp>
    </p:spTree>
    <p:extLst>
      <p:ext uri="{BB962C8B-B14F-4D97-AF65-F5344CB8AC3E}">
        <p14:creationId xmlns:p14="http://schemas.microsoft.com/office/powerpoint/2010/main" val="386573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8749D902-7693-0E53-B5D6-A583ACCA0C37}"/>
              </a:ext>
            </a:extLst>
          </p:cNvPr>
          <p:cNvSpPr txBox="1"/>
          <p:nvPr/>
        </p:nvSpPr>
        <p:spPr>
          <a:xfrm>
            <a:off x="574553" y="1479321"/>
            <a:ext cx="3935303" cy="674544"/>
          </a:xfrm>
          <a:prstGeom prst="rect">
            <a:avLst/>
          </a:prstGeom>
          <a:noFill/>
          <a:ln w="12700">
            <a:miter lim="400000"/>
          </a:ln>
        </p:spPr>
        <p:txBody>
          <a:bodyPr wrap="square" lIns="0" tIns="0" rIns="0" bIns="0">
            <a:spAutoFit/>
          </a:bodyPr>
          <a:lstStyle/>
          <a:p>
            <a:pPr algn="l">
              <a:spcAft>
                <a:spcPts val="7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1400" b="1" i="0" dirty="0">
                <a:solidFill>
                  <a:srgbClr val="222222"/>
                </a:solidFill>
                <a:effectLst/>
                <a:latin typeface="+mn-lt"/>
              </a:rPr>
              <a:t>Emerging market equities vs. U.S. equities near 25-year lows </a:t>
            </a:r>
          </a:p>
          <a:p>
            <a:pPr algn="l">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1000" dirty="0">
                <a:solidFill>
                  <a:schemeClr val="tx1">
                    <a:lumMod val="65000"/>
                    <a:lumOff val="35000"/>
                  </a:schemeClr>
                </a:solidFill>
                <a:latin typeface="+mn-lt"/>
              </a:rPr>
              <a:t>Relative price of emerging market equities to U.S. equities (USD)</a:t>
            </a:r>
            <a:endParaRPr lang="en-US" sz="1000" strike="noStrike" baseline="0" dirty="0">
              <a:solidFill>
                <a:schemeClr val="tx1">
                  <a:lumMod val="65000"/>
                  <a:lumOff val="35000"/>
                </a:schemeClr>
              </a:solidFill>
              <a:effectLst/>
              <a:latin typeface="+mn-lt"/>
            </a:endParaRPr>
          </a:p>
        </p:txBody>
      </p:sp>
      <p:sp>
        <p:nvSpPr>
          <p:cNvPr id="7" name="Title 6">
            <a:extLst>
              <a:ext uri="{FF2B5EF4-FFF2-40B4-BE49-F238E27FC236}">
                <a16:creationId xmlns:a16="http://schemas.microsoft.com/office/drawing/2014/main" id="{7C57E2BC-55A9-1DE5-C355-8BF2EA7BA1C0}"/>
              </a:ext>
            </a:extLst>
          </p:cNvPr>
          <p:cNvSpPr>
            <a:spLocks noGrp="1"/>
          </p:cNvSpPr>
          <p:nvPr>
            <p:ph type="title"/>
          </p:nvPr>
        </p:nvSpPr>
        <p:spPr>
          <a:xfrm>
            <a:off x="566928" y="694944"/>
            <a:ext cx="11045952" cy="409343"/>
          </a:xfrm>
        </p:spPr>
        <p:txBody>
          <a:bodyPr/>
          <a:lstStyle/>
          <a:p>
            <a:r>
              <a:rPr lang="en-IN" dirty="0"/>
              <a:t>Emerging market opportunities require deep research</a:t>
            </a:r>
          </a:p>
        </p:txBody>
      </p:sp>
      <p:sp>
        <p:nvSpPr>
          <p:cNvPr id="59" name="TextBox 58">
            <a:extLst>
              <a:ext uri="{FF2B5EF4-FFF2-40B4-BE49-F238E27FC236}">
                <a16:creationId xmlns:a16="http://schemas.microsoft.com/office/drawing/2014/main" id="{25E2746A-8E0C-69E6-6AD0-3963C0F4B75E}"/>
              </a:ext>
            </a:extLst>
          </p:cNvPr>
          <p:cNvSpPr txBox="1"/>
          <p:nvPr/>
        </p:nvSpPr>
        <p:spPr>
          <a:xfrm>
            <a:off x="637277" y="-1634836"/>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graphicFrame>
        <p:nvGraphicFramePr>
          <p:cNvPr id="5" name="Table 8">
            <a:extLst>
              <a:ext uri="{FF2B5EF4-FFF2-40B4-BE49-F238E27FC236}">
                <a16:creationId xmlns:a16="http://schemas.microsoft.com/office/drawing/2014/main" id="{2D7B20B6-DCC4-F110-3D96-6F1A0192A7AB}"/>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508868059"/>
                  </a:ext>
                </a:extLst>
              </a:tr>
            </a:tbl>
          </a:graphicData>
        </a:graphic>
      </p:graphicFrame>
      <p:sp>
        <p:nvSpPr>
          <p:cNvPr id="12" name="Triangle 11">
            <a:extLst>
              <a:ext uri="{FF2B5EF4-FFF2-40B4-BE49-F238E27FC236}">
                <a16:creationId xmlns:a16="http://schemas.microsoft.com/office/drawing/2014/main" id="{96766864-D779-EAF0-F535-2BF2B7789FAB}"/>
              </a:ext>
            </a:extLst>
          </p:cNvPr>
          <p:cNvSpPr/>
          <p:nvPr/>
        </p:nvSpPr>
        <p:spPr>
          <a:xfrm rot="10800000">
            <a:off x="1176374" y="284189"/>
            <a:ext cx="213360" cy="86880"/>
          </a:xfrm>
          <a:prstGeom prst="triangl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3" name="TextBox 12">
            <a:extLst>
              <a:ext uri="{FF2B5EF4-FFF2-40B4-BE49-F238E27FC236}">
                <a16:creationId xmlns:a16="http://schemas.microsoft.com/office/drawing/2014/main" id="{6E29BFEB-E36D-D741-49E0-0F705D408E17}"/>
              </a:ext>
            </a:extLst>
          </p:cNvPr>
          <p:cNvSpPr txBox="1"/>
          <p:nvPr/>
        </p:nvSpPr>
        <p:spPr>
          <a:xfrm>
            <a:off x="593766" y="120797"/>
            <a:ext cx="1395749" cy="153588"/>
          </a:xfrm>
          <a:prstGeom prst="rect">
            <a:avLst/>
          </a:prstGeom>
          <a:ln w="12700">
            <a:miter lim="400000"/>
          </a:ln>
        </p:spPr>
        <p:txBody>
          <a:bodyPr wrap="square" lIns="0" tIns="0" rIns="0" bIns="0" rtlCol="0">
            <a:spAutoFit/>
          </a:bodyPr>
          <a:lstStyle/>
          <a:p>
            <a:r>
              <a:rPr lang="en-US" sz="1000" b="1" spc="170" dirty="0">
                <a:latin typeface="+mn-lt"/>
              </a:rPr>
              <a:t>INTERNATIONAL</a:t>
            </a:r>
          </a:p>
        </p:txBody>
      </p:sp>
      <p:sp>
        <p:nvSpPr>
          <p:cNvPr id="8" name="Slide Number Placeholder 4">
            <a:extLst>
              <a:ext uri="{FF2B5EF4-FFF2-40B4-BE49-F238E27FC236}">
                <a16:creationId xmlns:a16="http://schemas.microsoft.com/office/drawing/2014/main" id="{39D12B8C-1D0A-3F16-27D4-B1AE4E59C7F7}"/>
              </a:ext>
            </a:extLst>
          </p:cNvPr>
          <p:cNvSpPr txBox="1">
            <a:spLocks/>
          </p:cNvSpPr>
          <p:nvPr/>
        </p:nvSpPr>
        <p:spPr>
          <a:xfrm>
            <a:off x="10799306" y="6492240"/>
            <a:ext cx="821194" cy="100584"/>
          </a:xfrm>
          <a:prstGeom prst="rect">
            <a:avLst/>
          </a:prstGeom>
        </p:spPr>
        <p:txBody>
          <a:bodyPr lIns="0" tIns="0" rIns="0" bIns="0" anchor="b" anchorCtr="0"/>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r"/>
            <a:fld id="{86CB4B4D-7CA3-9044-876B-883B54F8677D}" type="slidenum">
              <a:rPr lang="en-US" sz="800" smtClean="0"/>
              <a:pPr algn="r"/>
              <a:t>10</a:t>
            </a:fld>
            <a:endParaRPr lang="en-US" sz="800" dirty="0"/>
          </a:p>
        </p:txBody>
      </p:sp>
      <p:sp>
        <p:nvSpPr>
          <p:cNvPr id="16" name="Footer Placeholder 2">
            <a:extLst>
              <a:ext uri="{FF2B5EF4-FFF2-40B4-BE49-F238E27FC236}">
                <a16:creationId xmlns:a16="http://schemas.microsoft.com/office/drawing/2014/main" id="{98387EE5-AF95-49F6-B9F7-3E994EED2F80}"/>
              </a:ext>
            </a:extLst>
          </p:cNvPr>
          <p:cNvSpPr txBox="1">
            <a:spLocks/>
          </p:cNvSpPr>
          <p:nvPr/>
        </p:nvSpPr>
        <p:spPr>
          <a:xfrm>
            <a:off x="5720829" y="5771399"/>
            <a:ext cx="5927771" cy="660511"/>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nSpc>
                <a:spcPct val="100000"/>
              </a:lnSpc>
            </a:pPr>
            <a:r>
              <a:rPr lang="en-IN" dirty="0"/>
              <a:t>Sources: MSCI, RIMES. Returns reflect MSCI India Index, MSCI Mexico Index, MSCI Brazil Index, MSCI China Index and MSCI EAFE Index. </a:t>
            </a:r>
          </a:p>
          <a:p>
            <a:pPr>
              <a:lnSpc>
                <a:spcPct val="100000"/>
              </a:lnSpc>
            </a:pPr>
            <a:r>
              <a:rPr lang="en-IN" dirty="0"/>
              <a:t>Six-year time period shown to reflect returns pre- and post-COVID. Data as of 3/31/24.</a:t>
            </a:r>
          </a:p>
          <a:p>
            <a:pPr>
              <a:lnSpc>
                <a:spcPct val="100000"/>
              </a:lnSpc>
            </a:pPr>
            <a:r>
              <a:rPr lang="en-IN" dirty="0"/>
              <a:t>Past results are not predictive of results in future periods.</a:t>
            </a:r>
          </a:p>
        </p:txBody>
      </p:sp>
      <p:sp>
        <p:nvSpPr>
          <p:cNvPr id="17" name="TextBox 16">
            <a:extLst>
              <a:ext uri="{FF2B5EF4-FFF2-40B4-BE49-F238E27FC236}">
                <a16:creationId xmlns:a16="http://schemas.microsoft.com/office/drawing/2014/main" id="{2CA36782-7F1A-435E-FDB2-E6DCF07BC460}"/>
              </a:ext>
            </a:extLst>
          </p:cNvPr>
          <p:cNvSpPr txBox="1"/>
          <p:nvPr/>
        </p:nvSpPr>
        <p:spPr>
          <a:xfrm>
            <a:off x="5685108" y="1479321"/>
            <a:ext cx="6385363" cy="764312"/>
          </a:xfrm>
          <a:prstGeom prst="rect">
            <a:avLst/>
          </a:prstGeom>
          <a:noFill/>
          <a:ln w="12700">
            <a:miter lim="400000"/>
          </a:ln>
        </p:spPr>
        <p:txBody>
          <a:bodyPr wrap="square" lIns="0" tIns="0" rIns="0" bIns="0">
            <a:spAutoFit/>
          </a:bodyPr>
          <a:lstStyle/>
          <a:p>
            <a:pPr algn="l">
              <a:spcAft>
                <a:spcPts val="7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1400" b="1" i="0" dirty="0">
                <a:solidFill>
                  <a:srgbClr val="222222"/>
                </a:solidFill>
                <a:effectLst/>
                <a:latin typeface="+mn-lt"/>
              </a:rPr>
              <a:t>Diverging returns post-COVID present opportunities in select countries</a:t>
            </a:r>
          </a:p>
          <a:p>
            <a:pPr algn="l">
              <a:spcAft>
                <a:spcPts val="7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1000" dirty="0">
                <a:solidFill>
                  <a:schemeClr val="tx1">
                    <a:lumMod val="65000"/>
                    <a:lumOff val="35000"/>
                  </a:schemeClr>
                </a:solidFill>
                <a:latin typeface="+mn-lt"/>
              </a:rPr>
              <a:t>Cumulative total return (%)</a:t>
            </a:r>
            <a:endParaRPr lang="en-US" sz="1000" strike="noStrike" baseline="0" dirty="0">
              <a:solidFill>
                <a:schemeClr val="tx1">
                  <a:lumMod val="65000"/>
                  <a:lumOff val="35000"/>
                </a:schemeClr>
              </a:solidFill>
              <a:effectLst/>
              <a:latin typeface="+mn-lt"/>
            </a:endParaRPr>
          </a:p>
          <a:p>
            <a:pPr algn="l">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endParaRPr lang="en-US" sz="1400" strike="noStrike" baseline="0" dirty="0">
              <a:effectLst/>
              <a:latin typeface="+mn-lt"/>
            </a:endParaRPr>
          </a:p>
        </p:txBody>
      </p:sp>
      <p:graphicFrame>
        <p:nvGraphicFramePr>
          <p:cNvPr id="9" name="Chart 8">
            <a:extLst>
              <a:ext uri="{FF2B5EF4-FFF2-40B4-BE49-F238E27FC236}">
                <a16:creationId xmlns:a16="http://schemas.microsoft.com/office/drawing/2014/main" id="{D591FF5D-9093-53DA-92BA-B1C6BB0DCF60}"/>
              </a:ext>
            </a:extLst>
          </p:cNvPr>
          <p:cNvGraphicFramePr/>
          <p:nvPr/>
        </p:nvGraphicFramePr>
        <p:xfrm>
          <a:off x="489486" y="2206736"/>
          <a:ext cx="4633222" cy="357808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id="{DA843F6C-5A16-AB4F-11EA-0D65BAF743DF}"/>
              </a:ext>
            </a:extLst>
          </p:cNvPr>
          <p:cNvSpPr txBox="1"/>
          <p:nvPr/>
        </p:nvSpPr>
        <p:spPr>
          <a:xfrm>
            <a:off x="2322906" y="4675654"/>
            <a:ext cx="1630492" cy="138499"/>
          </a:xfrm>
          <a:prstGeom prst="rect">
            <a:avLst/>
          </a:prstGeom>
          <a:noFill/>
          <a:ln w="12700">
            <a:miter lim="400000"/>
          </a:ln>
        </p:spPr>
        <p:txBody>
          <a:bodyPr wrap="square" lIns="0" tIns="0" rIns="0" bIns="0">
            <a:spAutoFit/>
          </a:bodyPr>
          <a:lstStyle/>
          <a:p>
            <a:pPr>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accent4"/>
                </a:solidFill>
                <a:latin typeface="+mn-lt"/>
              </a:rPr>
              <a:t>–1 standard deviation</a:t>
            </a:r>
            <a:endParaRPr lang="en-US" sz="900" strike="noStrike" baseline="0" dirty="0">
              <a:solidFill>
                <a:schemeClr val="accent4"/>
              </a:solidFill>
              <a:effectLst/>
              <a:latin typeface="+mn-lt"/>
            </a:endParaRPr>
          </a:p>
        </p:txBody>
      </p:sp>
      <p:sp>
        <p:nvSpPr>
          <p:cNvPr id="18" name="TextBox 17">
            <a:extLst>
              <a:ext uri="{FF2B5EF4-FFF2-40B4-BE49-F238E27FC236}">
                <a16:creationId xmlns:a16="http://schemas.microsoft.com/office/drawing/2014/main" id="{0BF85434-8A23-B176-55DE-7944EA55AF1C}"/>
              </a:ext>
            </a:extLst>
          </p:cNvPr>
          <p:cNvSpPr txBox="1"/>
          <p:nvPr/>
        </p:nvSpPr>
        <p:spPr>
          <a:xfrm>
            <a:off x="1176374" y="3597907"/>
            <a:ext cx="1443322" cy="138499"/>
          </a:xfrm>
          <a:prstGeom prst="rect">
            <a:avLst/>
          </a:prstGeom>
          <a:noFill/>
          <a:ln w="12700">
            <a:miter lim="400000"/>
          </a:ln>
        </p:spPr>
        <p:txBody>
          <a:bodyPr wrap="square" lIns="0" tIns="0" rIns="0" bIns="0">
            <a:spAutoFit/>
          </a:bodyPr>
          <a:lstStyle/>
          <a:p>
            <a:pPr>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accent2"/>
                </a:solidFill>
                <a:latin typeface="+mn-lt"/>
              </a:rPr>
              <a:t>+1 standard deviation</a:t>
            </a:r>
            <a:endParaRPr lang="en-US" sz="900" strike="noStrike" baseline="0" dirty="0">
              <a:solidFill>
                <a:schemeClr val="accent2"/>
              </a:solidFill>
              <a:effectLst/>
              <a:latin typeface="+mn-lt"/>
            </a:endParaRPr>
          </a:p>
        </p:txBody>
      </p:sp>
      <p:sp>
        <p:nvSpPr>
          <p:cNvPr id="20" name="TextBox 19">
            <a:extLst>
              <a:ext uri="{FF2B5EF4-FFF2-40B4-BE49-F238E27FC236}">
                <a16:creationId xmlns:a16="http://schemas.microsoft.com/office/drawing/2014/main" id="{C9E06FC9-0B2C-1083-B9AE-736CD11F4252}"/>
              </a:ext>
            </a:extLst>
          </p:cNvPr>
          <p:cNvSpPr txBox="1"/>
          <p:nvPr/>
        </p:nvSpPr>
        <p:spPr>
          <a:xfrm>
            <a:off x="2655497" y="2812820"/>
            <a:ext cx="930316" cy="138499"/>
          </a:xfrm>
          <a:prstGeom prst="rect">
            <a:avLst/>
          </a:prstGeom>
          <a:noFill/>
          <a:ln w="12700">
            <a:miter lim="400000"/>
          </a:ln>
        </p:spPr>
        <p:txBody>
          <a:bodyPr wrap="square" lIns="0" tIns="0" rIns="0" bIns="0">
            <a:spAutoFit/>
          </a:bodyPr>
          <a:lstStyle/>
          <a:p>
            <a:pPr>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accent1"/>
                </a:solidFill>
                <a:latin typeface="+mn-lt"/>
              </a:rPr>
              <a:t>Relative price</a:t>
            </a:r>
            <a:endParaRPr lang="en-US" sz="900" strike="noStrike" baseline="0" dirty="0">
              <a:solidFill>
                <a:schemeClr val="accent1"/>
              </a:solidFill>
              <a:effectLst/>
              <a:latin typeface="+mn-lt"/>
            </a:endParaRPr>
          </a:p>
        </p:txBody>
      </p:sp>
      <p:sp>
        <p:nvSpPr>
          <p:cNvPr id="21" name="TextBox 20">
            <a:extLst>
              <a:ext uri="{FF2B5EF4-FFF2-40B4-BE49-F238E27FC236}">
                <a16:creationId xmlns:a16="http://schemas.microsoft.com/office/drawing/2014/main" id="{5662DBFE-9BF9-3CDA-46BE-CCEA9C8527E4}"/>
              </a:ext>
            </a:extLst>
          </p:cNvPr>
          <p:cNvSpPr txBox="1"/>
          <p:nvPr/>
        </p:nvSpPr>
        <p:spPr>
          <a:xfrm>
            <a:off x="4205302" y="4120975"/>
            <a:ext cx="1066871" cy="138499"/>
          </a:xfrm>
          <a:prstGeom prst="rect">
            <a:avLst/>
          </a:prstGeom>
          <a:noFill/>
          <a:ln w="12700">
            <a:miter lim="400000"/>
          </a:ln>
        </p:spPr>
        <p:txBody>
          <a:bodyPr wrap="square" lIns="0" tIns="0" rIns="0" bIns="0">
            <a:spAutoFit/>
          </a:bodyPr>
          <a:lstStyle/>
          <a:p>
            <a:pPr>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tx1">
                    <a:lumMod val="65000"/>
                    <a:lumOff val="35000"/>
                  </a:schemeClr>
                </a:solidFill>
                <a:latin typeface="+mn-lt"/>
              </a:rPr>
              <a:t>Mean</a:t>
            </a:r>
            <a:endParaRPr lang="en-US" sz="900" strike="noStrike" baseline="0" dirty="0">
              <a:solidFill>
                <a:schemeClr val="tx1">
                  <a:lumMod val="65000"/>
                  <a:lumOff val="35000"/>
                </a:schemeClr>
              </a:solidFill>
              <a:effectLst/>
              <a:latin typeface="+mn-lt"/>
            </a:endParaRPr>
          </a:p>
        </p:txBody>
      </p:sp>
      <p:cxnSp>
        <p:nvCxnSpPr>
          <p:cNvPr id="23" name="Straight Connector 22">
            <a:extLst>
              <a:ext uri="{FF2B5EF4-FFF2-40B4-BE49-F238E27FC236}">
                <a16:creationId xmlns:a16="http://schemas.microsoft.com/office/drawing/2014/main" id="{F66186BE-E715-2694-774C-104396313B46}"/>
              </a:ext>
            </a:extLst>
          </p:cNvPr>
          <p:cNvCxnSpPr>
            <a:cxnSpLocks/>
          </p:cNvCxnSpPr>
          <p:nvPr/>
        </p:nvCxnSpPr>
        <p:spPr>
          <a:xfrm>
            <a:off x="3112846" y="2990521"/>
            <a:ext cx="0" cy="358819"/>
          </a:xfrm>
          <a:prstGeom prst="line">
            <a:avLst/>
          </a:prstGeom>
          <a:noFill/>
          <a:ln w="95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graphicFrame>
        <p:nvGraphicFramePr>
          <p:cNvPr id="41" name="Chart 40">
            <a:extLst>
              <a:ext uri="{FF2B5EF4-FFF2-40B4-BE49-F238E27FC236}">
                <a16:creationId xmlns:a16="http://schemas.microsoft.com/office/drawing/2014/main" id="{00BAB692-3424-2937-E93F-A6E18182A807}"/>
              </a:ext>
            </a:extLst>
          </p:cNvPr>
          <p:cNvGraphicFramePr/>
          <p:nvPr/>
        </p:nvGraphicFramePr>
        <p:xfrm>
          <a:off x="5576981" y="2200467"/>
          <a:ext cx="5804894" cy="3570932"/>
        </p:xfrm>
        <a:graphic>
          <a:graphicData uri="http://schemas.openxmlformats.org/drawingml/2006/chart">
            <c:chart xmlns:c="http://schemas.openxmlformats.org/drawingml/2006/chart" xmlns:r="http://schemas.openxmlformats.org/officeDocument/2006/relationships" r:id="rId4"/>
          </a:graphicData>
        </a:graphic>
      </p:graphicFrame>
      <p:sp>
        <p:nvSpPr>
          <p:cNvPr id="42" name="Rectangle 41">
            <a:extLst>
              <a:ext uri="{FF2B5EF4-FFF2-40B4-BE49-F238E27FC236}">
                <a16:creationId xmlns:a16="http://schemas.microsoft.com/office/drawing/2014/main" id="{FE66B30C-DB29-EA2F-39A1-95AD860A5CB3}"/>
              </a:ext>
            </a:extLst>
          </p:cNvPr>
          <p:cNvSpPr/>
          <p:nvPr/>
        </p:nvSpPr>
        <p:spPr>
          <a:xfrm>
            <a:off x="5809083" y="2509025"/>
            <a:ext cx="136713" cy="2747918"/>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cxnSp>
        <p:nvCxnSpPr>
          <p:cNvPr id="45" name="Straight Arrow Connector 44">
            <a:extLst>
              <a:ext uri="{FF2B5EF4-FFF2-40B4-BE49-F238E27FC236}">
                <a16:creationId xmlns:a16="http://schemas.microsoft.com/office/drawing/2014/main" id="{5077F872-D445-A1E9-5828-857A3E5A6DBF}"/>
              </a:ext>
            </a:extLst>
          </p:cNvPr>
          <p:cNvCxnSpPr>
            <a:cxnSpLocks/>
          </p:cNvCxnSpPr>
          <p:nvPr/>
        </p:nvCxnSpPr>
        <p:spPr>
          <a:xfrm>
            <a:off x="6736248" y="2987074"/>
            <a:ext cx="0" cy="666659"/>
          </a:xfrm>
          <a:prstGeom prst="straightConnector1">
            <a:avLst/>
          </a:prstGeom>
          <a:noFill/>
          <a:ln w="9525"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E747496D-89DA-88E3-FA1A-5DD4EEA9F887}"/>
              </a:ext>
            </a:extLst>
          </p:cNvPr>
          <p:cNvCxnSpPr>
            <a:cxnSpLocks/>
          </p:cNvCxnSpPr>
          <p:nvPr/>
        </p:nvCxnSpPr>
        <p:spPr>
          <a:xfrm>
            <a:off x="7120309" y="4809723"/>
            <a:ext cx="723921" cy="0"/>
          </a:xfrm>
          <a:prstGeom prst="straightConnector1">
            <a:avLst/>
          </a:prstGeom>
          <a:noFill/>
          <a:ln w="9525"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DB854C71-FD80-C4C8-72F3-341C66C54283}"/>
              </a:ext>
            </a:extLst>
          </p:cNvPr>
          <p:cNvCxnSpPr>
            <a:cxnSpLocks/>
          </p:cNvCxnSpPr>
          <p:nvPr/>
        </p:nvCxnSpPr>
        <p:spPr>
          <a:xfrm>
            <a:off x="9983782" y="2335662"/>
            <a:ext cx="0" cy="733254"/>
          </a:xfrm>
          <a:prstGeom prst="straightConnector1">
            <a:avLst/>
          </a:prstGeom>
          <a:noFill/>
          <a:ln w="9525"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603776C4-EA59-6E56-E770-52CF259E93EE}"/>
              </a:ext>
            </a:extLst>
          </p:cNvPr>
          <p:cNvCxnSpPr>
            <a:cxnSpLocks/>
          </p:cNvCxnSpPr>
          <p:nvPr/>
        </p:nvCxnSpPr>
        <p:spPr>
          <a:xfrm>
            <a:off x="8871078" y="2606696"/>
            <a:ext cx="0" cy="462220"/>
          </a:xfrm>
          <a:prstGeom prst="straightConnector1">
            <a:avLst/>
          </a:prstGeom>
          <a:noFill/>
          <a:ln w="9525" cap="flat">
            <a:solidFill>
              <a:schemeClr val="tx1"/>
            </a:solidFill>
            <a:prstDash val="solid"/>
            <a:miter lim="400000"/>
            <a:tailEnd type="triangle"/>
          </a:ln>
          <a:effectLst/>
          <a:sp3d/>
        </p:spPr>
        <p:style>
          <a:lnRef idx="0">
            <a:scrgbClr r="0" g="0" b="0"/>
          </a:lnRef>
          <a:fillRef idx="0">
            <a:scrgbClr r="0" g="0" b="0"/>
          </a:fillRef>
          <a:effectRef idx="0">
            <a:scrgbClr r="0" g="0" b="0"/>
          </a:effectRef>
          <a:fontRef idx="none"/>
        </p:style>
      </p:cxnSp>
      <p:sp>
        <p:nvSpPr>
          <p:cNvPr id="54" name="TextBox 53">
            <a:extLst>
              <a:ext uri="{FF2B5EF4-FFF2-40B4-BE49-F238E27FC236}">
                <a16:creationId xmlns:a16="http://schemas.microsoft.com/office/drawing/2014/main" id="{667FF93D-9A49-D87C-059B-A5D7ADC2E426}"/>
              </a:ext>
            </a:extLst>
          </p:cNvPr>
          <p:cNvSpPr txBox="1"/>
          <p:nvPr/>
        </p:nvSpPr>
        <p:spPr>
          <a:xfrm>
            <a:off x="7976911" y="2274297"/>
            <a:ext cx="1073900" cy="369332"/>
          </a:xfrm>
          <a:prstGeom prst="rect">
            <a:avLst/>
          </a:prstGeom>
          <a:solidFill>
            <a:schemeClr val="bg2">
              <a:lumMod val="20000"/>
              <a:lumOff val="80000"/>
            </a:schemeClr>
          </a:solidFill>
          <a:ln w="12700">
            <a:miter lim="400000"/>
          </a:ln>
        </p:spPr>
        <p:txBody>
          <a:bodyPr wrap="square" lIns="0" tIns="45720" rIns="0" bIns="45720">
            <a:spAutoFit/>
          </a:bodyPr>
          <a:lstStyle/>
          <a:p>
            <a:pPr>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tx1">
                    <a:lumMod val="65000"/>
                    <a:lumOff val="35000"/>
                  </a:schemeClr>
                </a:solidFill>
                <a:latin typeface="+mn-lt"/>
              </a:rPr>
              <a:t>Sharp selloff in Chinese equities</a:t>
            </a:r>
            <a:endParaRPr lang="en-US" sz="900" strike="noStrike" baseline="0" dirty="0">
              <a:solidFill>
                <a:schemeClr val="tx1">
                  <a:lumMod val="65000"/>
                  <a:lumOff val="35000"/>
                </a:schemeClr>
              </a:solidFill>
              <a:effectLst/>
              <a:latin typeface="+mn-lt"/>
            </a:endParaRPr>
          </a:p>
        </p:txBody>
      </p:sp>
      <p:sp>
        <p:nvSpPr>
          <p:cNvPr id="49" name="TextBox 48">
            <a:extLst>
              <a:ext uri="{FF2B5EF4-FFF2-40B4-BE49-F238E27FC236}">
                <a16:creationId xmlns:a16="http://schemas.microsoft.com/office/drawing/2014/main" id="{AC38CED5-0EEF-67BD-80EC-7C9C51F88F50}"/>
              </a:ext>
            </a:extLst>
          </p:cNvPr>
          <p:cNvSpPr txBox="1"/>
          <p:nvPr/>
        </p:nvSpPr>
        <p:spPr>
          <a:xfrm>
            <a:off x="9548869" y="2274297"/>
            <a:ext cx="865459" cy="369332"/>
          </a:xfrm>
          <a:prstGeom prst="rect">
            <a:avLst/>
          </a:prstGeom>
          <a:solidFill>
            <a:schemeClr val="bg2">
              <a:lumMod val="20000"/>
              <a:lumOff val="80000"/>
            </a:schemeClr>
          </a:solidFill>
          <a:ln w="12700">
            <a:miter lim="400000"/>
          </a:ln>
        </p:spPr>
        <p:txBody>
          <a:bodyPr wrap="square" lIns="27432" tIns="45720" rIns="27432" bIns="45720">
            <a:spAutoFit/>
          </a:bodyPr>
          <a:lstStyle/>
          <a:p>
            <a:pPr>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a:solidFill>
                  <a:schemeClr val="tx1">
                    <a:lumMod val="65000"/>
                    <a:lumOff val="35000"/>
                  </a:schemeClr>
                </a:solidFill>
                <a:latin typeface="+mn-lt"/>
              </a:rPr>
              <a:t>Post-COVID </a:t>
            </a:r>
            <a:r>
              <a:rPr lang="en-US" sz="900" dirty="0">
                <a:solidFill>
                  <a:schemeClr val="tx1">
                    <a:lumMod val="65000"/>
                    <a:lumOff val="35000"/>
                  </a:schemeClr>
                </a:solidFill>
                <a:latin typeface="+mn-lt"/>
              </a:rPr>
              <a:t>dispersion</a:t>
            </a:r>
            <a:endParaRPr lang="en-US" sz="900" strike="noStrike" baseline="0" dirty="0">
              <a:solidFill>
                <a:schemeClr val="tx1">
                  <a:lumMod val="65000"/>
                  <a:lumOff val="35000"/>
                </a:schemeClr>
              </a:solidFill>
              <a:effectLst/>
              <a:latin typeface="+mn-lt"/>
            </a:endParaRPr>
          </a:p>
        </p:txBody>
      </p:sp>
      <p:sp>
        <p:nvSpPr>
          <p:cNvPr id="46" name="TextBox 45">
            <a:extLst>
              <a:ext uri="{FF2B5EF4-FFF2-40B4-BE49-F238E27FC236}">
                <a16:creationId xmlns:a16="http://schemas.microsoft.com/office/drawing/2014/main" id="{F065634F-4901-0269-5095-109F4B0F4B0E}"/>
              </a:ext>
            </a:extLst>
          </p:cNvPr>
          <p:cNvSpPr txBox="1"/>
          <p:nvPr/>
        </p:nvSpPr>
        <p:spPr>
          <a:xfrm>
            <a:off x="6400069" y="4701663"/>
            <a:ext cx="875748" cy="230832"/>
          </a:xfrm>
          <a:prstGeom prst="rect">
            <a:avLst/>
          </a:prstGeom>
          <a:solidFill>
            <a:schemeClr val="bg2">
              <a:lumMod val="20000"/>
              <a:lumOff val="80000"/>
            </a:schemeClr>
          </a:solidFill>
          <a:ln w="12700">
            <a:miter lim="400000"/>
          </a:ln>
        </p:spPr>
        <p:txBody>
          <a:bodyPr wrap="square" lIns="0" tIns="45720" rIns="0" bIns="45720">
            <a:spAutoFit/>
          </a:bodyPr>
          <a:lstStyle/>
          <a:p>
            <a:pPr>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tx1">
                    <a:lumMod val="65000"/>
                    <a:lumOff val="35000"/>
                  </a:schemeClr>
                </a:solidFill>
                <a:latin typeface="+mn-lt"/>
              </a:rPr>
              <a:t>COVID selloff</a:t>
            </a:r>
            <a:endParaRPr lang="en-US" sz="900" strike="noStrike" baseline="0" dirty="0">
              <a:solidFill>
                <a:schemeClr val="tx1">
                  <a:lumMod val="65000"/>
                  <a:lumOff val="35000"/>
                </a:schemeClr>
              </a:solidFill>
              <a:effectLst/>
              <a:latin typeface="+mn-lt"/>
            </a:endParaRPr>
          </a:p>
        </p:txBody>
      </p:sp>
      <p:sp>
        <p:nvSpPr>
          <p:cNvPr id="57" name="TextBox 56">
            <a:extLst>
              <a:ext uri="{FF2B5EF4-FFF2-40B4-BE49-F238E27FC236}">
                <a16:creationId xmlns:a16="http://schemas.microsoft.com/office/drawing/2014/main" id="{5325A736-E63B-25B8-B5F8-6A595BB749E2}"/>
              </a:ext>
            </a:extLst>
          </p:cNvPr>
          <p:cNvSpPr txBox="1"/>
          <p:nvPr/>
        </p:nvSpPr>
        <p:spPr>
          <a:xfrm>
            <a:off x="11267959" y="3162694"/>
            <a:ext cx="765443" cy="276999"/>
          </a:xfrm>
          <a:prstGeom prst="rect">
            <a:avLst/>
          </a:prstGeom>
          <a:noFill/>
          <a:ln w="12700">
            <a:miter lim="400000"/>
          </a:ln>
        </p:spPr>
        <p:txBody>
          <a:bodyPr wrap="square" lIns="0" tIns="0" rIns="0" bIns="0">
            <a:spAutoFit/>
          </a:bodyPr>
          <a:lstStyle/>
          <a:p>
            <a:pPr algn="l">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accent2"/>
                </a:solidFill>
                <a:latin typeface="+mn-lt"/>
              </a:rPr>
              <a:t>35.0%</a:t>
            </a:r>
            <a:br>
              <a:rPr lang="en-US" sz="900" dirty="0">
                <a:solidFill>
                  <a:schemeClr val="accent2"/>
                </a:solidFill>
                <a:latin typeface="+mn-lt"/>
              </a:rPr>
            </a:br>
            <a:r>
              <a:rPr lang="en-US" sz="900" dirty="0">
                <a:solidFill>
                  <a:schemeClr val="accent2"/>
                </a:solidFill>
                <a:latin typeface="+mn-lt"/>
              </a:rPr>
              <a:t>MSCI EAFE</a:t>
            </a:r>
            <a:endParaRPr lang="en-US" sz="900" strike="noStrike" baseline="0" dirty="0">
              <a:solidFill>
                <a:schemeClr val="accent2"/>
              </a:solidFill>
              <a:effectLst/>
              <a:latin typeface="+mn-lt"/>
            </a:endParaRPr>
          </a:p>
        </p:txBody>
      </p:sp>
      <p:sp>
        <p:nvSpPr>
          <p:cNvPr id="58" name="TextBox 57">
            <a:extLst>
              <a:ext uri="{FF2B5EF4-FFF2-40B4-BE49-F238E27FC236}">
                <a16:creationId xmlns:a16="http://schemas.microsoft.com/office/drawing/2014/main" id="{640CBF90-E1D7-DDAB-1CA3-456BA0FCE992}"/>
              </a:ext>
            </a:extLst>
          </p:cNvPr>
          <p:cNvSpPr txBox="1"/>
          <p:nvPr/>
        </p:nvSpPr>
        <p:spPr>
          <a:xfrm>
            <a:off x="11267960" y="2415739"/>
            <a:ext cx="568188" cy="276999"/>
          </a:xfrm>
          <a:prstGeom prst="rect">
            <a:avLst/>
          </a:prstGeom>
          <a:noFill/>
          <a:ln w="12700">
            <a:miter lim="400000"/>
          </a:ln>
        </p:spPr>
        <p:txBody>
          <a:bodyPr wrap="square" lIns="0" tIns="0" rIns="0" bIns="0">
            <a:spAutoFit/>
          </a:bodyPr>
          <a:lstStyle/>
          <a:p>
            <a:pPr algn="l">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tx1">
                    <a:lumMod val="50000"/>
                    <a:lumOff val="50000"/>
                  </a:schemeClr>
                </a:solidFill>
                <a:latin typeface="+mn-lt"/>
              </a:rPr>
              <a:t>71.6%</a:t>
            </a:r>
            <a:br>
              <a:rPr lang="en-US" sz="900" dirty="0">
                <a:solidFill>
                  <a:schemeClr val="tx1">
                    <a:lumMod val="50000"/>
                    <a:lumOff val="50000"/>
                  </a:schemeClr>
                </a:solidFill>
                <a:latin typeface="+mn-lt"/>
              </a:rPr>
            </a:br>
            <a:r>
              <a:rPr lang="en-US" sz="900" dirty="0">
                <a:solidFill>
                  <a:schemeClr val="tx1">
                    <a:lumMod val="50000"/>
                    <a:lumOff val="50000"/>
                  </a:schemeClr>
                </a:solidFill>
                <a:latin typeface="+mn-lt"/>
              </a:rPr>
              <a:t>India</a:t>
            </a:r>
            <a:endParaRPr lang="en-US" sz="900" strike="noStrike" baseline="0" dirty="0">
              <a:solidFill>
                <a:schemeClr val="tx1">
                  <a:lumMod val="50000"/>
                  <a:lumOff val="50000"/>
                </a:schemeClr>
              </a:solidFill>
              <a:effectLst/>
              <a:latin typeface="+mn-lt"/>
            </a:endParaRPr>
          </a:p>
        </p:txBody>
      </p:sp>
      <p:sp>
        <p:nvSpPr>
          <p:cNvPr id="60" name="TextBox 59">
            <a:extLst>
              <a:ext uri="{FF2B5EF4-FFF2-40B4-BE49-F238E27FC236}">
                <a16:creationId xmlns:a16="http://schemas.microsoft.com/office/drawing/2014/main" id="{E89190F0-6B5A-97FA-4BA1-089310C53747}"/>
              </a:ext>
            </a:extLst>
          </p:cNvPr>
          <p:cNvSpPr txBox="1"/>
          <p:nvPr/>
        </p:nvSpPr>
        <p:spPr>
          <a:xfrm>
            <a:off x="11267960" y="2761683"/>
            <a:ext cx="568188" cy="276999"/>
          </a:xfrm>
          <a:prstGeom prst="rect">
            <a:avLst/>
          </a:prstGeom>
          <a:noFill/>
          <a:ln w="12700">
            <a:miter lim="400000"/>
          </a:ln>
        </p:spPr>
        <p:txBody>
          <a:bodyPr wrap="square" lIns="0" tIns="0" rIns="0" bIns="0">
            <a:spAutoFit/>
          </a:bodyPr>
          <a:lstStyle/>
          <a:p>
            <a:pPr algn="l">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accent4"/>
                </a:solidFill>
                <a:latin typeface="+mn-lt"/>
              </a:rPr>
              <a:t>57.0%</a:t>
            </a:r>
            <a:br>
              <a:rPr lang="en-US" sz="900" dirty="0">
                <a:solidFill>
                  <a:schemeClr val="accent4"/>
                </a:solidFill>
                <a:latin typeface="+mn-lt"/>
              </a:rPr>
            </a:br>
            <a:r>
              <a:rPr lang="en-US" sz="900" dirty="0">
                <a:solidFill>
                  <a:schemeClr val="accent4"/>
                </a:solidFill>
                <a:latin typeface="+mn-lt"/>
              </a:rPr>
              <a:t>Mexico</a:t>
            </a:r>
            <a:endParaRPr lang="en-US" sz="900" strike="noStrike" baseline="0" dirty="0">
              <a:solidFill>
                <a:schemeClr val="accent4"/>
              </a:solidFill>
              <a:effectLst/>
              <a:latin typeface="+mn-lt"/>
            </a:endParaRPr>
          </a:p>
        </p:txBody>
      </p:sp>
      <p:sp>
        <p:nvSpPr>
          <p:cNvPr id="61" name="TextBox 60">
            <a:extLst>
              <a:ext uri="{FF2B5EF4-FFF2-40B4-BE49-F238E27FC236}">
                <a16:creationId xmlns:a16="http://schemas.microsoft.com/office/drawing/2014/main" id="{AB2F9953-BCEE-844A-7E7A-2C114046E5EA}"/>
              </a:ext>
            </a:extLst>
          </p:cNvPr>
          <p:cNvSpPr txBox="1"/>
          <p:nvPr/>
        </p:nvSpPr>
        <p:spPr>
          <a:xfrm>
            <a:off x="11267960" y="3553595"/>
            <a:ext cx="471745" cy="276999"/>
          </a:xfrm>
          <a:prstGeom prst="rect">
            <a:avLst/>
          </a:prstGeom>
          <a:noFill/>
          <a:ln w="12700">
            <a:miter lim="400000"/>
          </a:ln>
        </p:spPr>
        <p:txBody>
          <a:bodyPr wrap="square" lIns="0" tIns="0" rIns="0" bIns="0">
            <a:spAutoFit/>
          </a:bodyPr>
          <a:lstStyle/>
          <a:p>
            <a:pPr algn="l">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accent1"/>
                </a:solidFill>
                <a:latin typeface="+mn-lt"/>
              </a:rPr>
              <a:t>18.0%</a:t>
            </a:r>
            <a:br>
              <a:rPr lang="en-US" sz="900" dirty="0">
                <a:solidFill>
                  <a:schemeClr val="accent1"/>
                </a:solidFill>
                <a:latin typeface="+mn-lt"/>
              </a:rPr>
            </a:br>
            <a:r>
              <a:rPr lang="en-US" sz="900" dirty="0">
                <a:solidFill>
                  <a:schemeClr val="accent1"/>
                </a:solidFill>
                <a:latin typeface="+mn-lt"/>
              </a:rPr>
              <a:t>Brazil</a:t>
            </a:r>
            <a:endParaRPr lang="en-US" sz="900" strike="noStrike" baseline="0" dirty="0">
              <a:solidFill>
                <a:schemeClr val="accent1"/>
              </a:solidFill>
              <a:effectLst/>
              <a:latin typeface="+mn-lt"/>
            </a:endParaRPr>
          </a:p>
        </p:txBody>
      </p:sp>
      <p:sp>
        <p:nvSpPr>
          <p:cNvPr id="62" name="TextBox 61">
            <a:extLst>
              <a:ext uri="{FF2B5EF4-FFF2-40B4-BE49-F238E27FC236}">
                <a16:creationId xmlns:a16="http://schemas.microsoft.com/office/drawing/2014/main" id="{31ACBF97-A5F5-AE1F-8B98-FFF19BAB889F}"/>
              </a:ext>
            </a:extLst>
          </p:cNvPr>
          <p:cNvSpPr txBox="1"/>
          <p:nvPr/>
        </p:nvSpPr>
        <p:spPr>
          <a:xfrm>
            <a:off x="11267960" y="4556024"/>
            <a:ext cx="471745" cy="276999"/>
          </a:xfrm>
          <a:prstGeom prst="rect">
            <a:avLst/>
          </a:prstGeom>
          <a:noFill/>
          <a:ln w="12700">
            <a:miter lim="400000"/>
          </a:ln>
        </p:spPr>
        <p:txBody>
          <a:bodyPr wrap="square" lIns="0" tIns="0" rIns="0" bIns="0">
            <a:spAutoFit/>
          </a:bodyPr>
          <a:lstStyle/>
          <a:p>
            <a:pPr algn="l">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accent5"/>
                </a:solidFill>
                <a:latin typeface="+mn-lt"/>
              </a:rPr>
              <a:t>–31.2%</a:t>
            </a:r>
            <a:br>
              <a:rPr lang="en-US" sz="900" dirty="0">
                <a:solidFill>
                  <a:schemeClr val="accent5"/>
                </a:solidFill>
                <a:latin typeface="+mn-lt"/>
              </a:rPr>
            </a:br>
            <a:r>
              <a:rPr lang="en-US" sz="900" dirty="0">
                <a:solidFill>
                  <a:schemeClr val="accent5"/>
                </a:solidFill>
                <a:latin typeface="+mn-lt"/>
              </a:rPr>
              <a:t>China</a:t>
            </a:r>
            <a:endParaRPr lang="en-US" sz="900" strike="noStrike" baseline="0" dirty="0">
              <a:solidFill>
                <a:schemeClr val="accent5"/>
              </a:solidFill>
              <a:effectLst/>
              <a:latin typeface="+mn-lt"/>
            </a:endParaRPr>
          </a:p>
        </p:txBody>
      </p:sp>
      <p:sp>
        <p:nvSpPr>
          <p:cNvPr id="43" name="TextBox 42">
            <a:extLst>
              <a:ext uri="{FF2B5EF4-FFF2-40B4-BE49-F238E27FC236}">
                <a16:creationId xmlns:a16="http://schemas.microsoft.com/office/drawing/2014/main" id="{D55DE789-F18A-114B-3A1C-CE8E0D45FAE9}"/>
              </a:ext>
            </a:extLst>
          </p:cNvPr>
          <p:cNvSpPr txBox="1"/>
          <p:nvPr/>
        </p:nvSpPr>
        <p:spPr>
          <a:xfrm>
            <a:off x="6365052" y="2654675"/>
            <a:ext cx="742393" cy="369332"/>
          </a:xfrm>
          <a:prstGeom prst="rect">
            <a:avLst/>
          </a:prstGeom>
          <a:solidFill>
            <a:schemeClr val="bg2">
              <a:lumMod val="20000"/>
              <a:lumOff val="80000"/>
            </a:schemeClr>
          </a:solidFill>
          <a:ln w="12700">
            <a:miter lim="400000"/>
          </a:ln>
        </p:spPr>
        <p:txBody>
          <a:bodyPr wrap="square" lIns="27432" tIns="45720" rIns="27432" bIns="45720">
            <a:spAutoFit/>
          </a:bodyPr>
          <a:lstStyle/>
          <a:p>
            <a:pPr>
              <a:spcAft>
                <a:spcPts val="400"/>
              </a:spcAft>
              <a:defRPr sz="1200" b="1" i="0" u="none" strike="noStrike" kern="1200" spc="0" baseline="0">
                <a:solidFill>
                  <a:sysClr val="windowText" lastClr="000000"/>
                </a:solidFill>
                <a:latin typeface="AvenirNext LT Com Regular" panose="020B0503020202020204" pitchFamily="34" charset="0"/>
                <a:ea typeface="+mn-ea"/>
                <a:cs typeface="+mn-cs"/>
              </a:defRPr>
            </a:pPr>
            <a:r>
              <a:rPr lang="en-US" sz="900" dirty="0">
                <a:solidFill>
                  <a:schemeClr val="tx1">
                    <a:lumMod val="65000"/>
                    <a:lumOff val="35000"/>
                  </a:schemeClr>
                </a:solidFill>
                <a:latin typeface="+mn-lt"/>
              </a:rPr>
              <a:t>Tighter correlation</a:t>
            </a:r>
            <a:endParaRPr lang="en-US" sz="900" strike="noStrike" baseline="0" dirty="0">
              <a:solidFill>
                <a:schemeClr val="tx1">
                  <a:lumMod val="65000"/>
                  <a:lumOff val="35000"/>
                </a:schemeClr>
              </a:solidFill>
              <a:effectLst/>
              <a:latin typeface="+mn-lt"/>
            </a:endParaRPr>
          </a:p>
        </p:txBody>
      </p:sp>
      <p:sp>
        <p:nvSpPr>
          <p:cNvPr id="2" name="Footer Placeholder 2">
            <a:extLst>
              <a:ext uri="{FF2B5EF4-FFF2-40B4-BE49-F238E27FC236}">
                <a16:creationId xmlns:a16="http://schemas.microsoft.com/office/drawing/2014/main" id="{13CFA009-B333-5FA6-F85B-41CDA8543483}"/>
              </a:ext>
            </a:extLst>
          </p:cNvPr>
          <p:cNvSpPr txBox="1">
            <a:spLocks/>
          </p:cNvSpPr>
          <p:nvPr/>
        </p:nvSpPr>
        <p:spPr>
          <a:xfrm>
            <a:off x="579055" y="5886542"/>
            <a:ext cx="4464433" cy="545368"/>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nSpc>
                <a:spcPct val="100000"/>
              </a:lnSpc>
            </a:pPr>
            <a:r>
              <a:rPr lang="en-IN" dirty="0">
                <a:latin typeface="+mn-lt"/>
              </a:rPr>
              <a:t>Sources: </a:t>
            </a:r>
            <a:r>
              <a:rPr lang="en-US" b="0" i="0" dirty="0">
                <a:solidFill>
                  <a:srgbClr val="222222"/>
                </a:solidFill>
                <a:effectLst/>
                <a:latin typeface="+mn-lt"/>
              </a:rPr>
              <a:t>Capital Group, FactSet. As of 3/31/24. Emerging market equities is represented by the MSCI Emerging Markets Index. U.S. equities is represented by the S&amp;P 500 Index.</a:t>
            </a:r>
          </a:p>
          <a:p>
            <a:pPr>
              <a:lnSpc>
                <a:spcPct val="100000"/>
              </a:lnSpc>
            </a:pPr>
            <a:r>
              <a:rPr lang="en-US" b="0" i="0" dirty="0">
                <a:solidFill>
                  <a:srgbClr val="222222"/>
                </a:solidFill>
                <a:effectLst/>
                <a:latin typeface="+mn-lt"/>
              </a:rPr>
              <a:t>Data is based to 1.00 as of the beginning of the 30-year period.</a:t>
            </a:r>
          </a:p>
          <a:p>
            <a:pPr>
              <a:lnSpc>
                <a:spcPct val="100000"/>
              </a:lnSpc>
            </a:pPr>
            <a:r>
              <a:rPr lang="en-IN" dirty="0">
                <a:latin typeface="+mn-lt"/>
              </a:rPr>
              <a:t>Past results are not predictive of results in future periods.</a:t>
            </a:r>
          </a:p>
        </p:txBody>
      </p:sp>
    </p:spTree>
    <p:extLst>
      <p:ext uri="{BB962C8B-B14F-4D97-AF65-F5344CB8AC3E}">
        <p14:creationId xmlns:p14="http://schemas.microsoft.com/office/powerpoint/2010/main" val="150514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6AFEBD7A-36EB-F144-BEE2-0FB5742660EE}"/>
              </a:ext>
            </a:extLst>
          </p:cNvPr>
          <p:cNvGraphicFramePr/>
          <p:nvPr/>
        </p:nvGraphicFramePr>
        <p:xfrm>
          <a:off x="584946" y="2461240"/>
          <a:ext cx="11143186" cy="39093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FC0187D4-10F7-45D0-CB5B-D48C1440E5D5}"/>
              </a:ext>
            </a:extLst>
          </p:cNvPr>
          <p:cNvSpPr>
            <a:spLocks noGrp="1"/>
          </p:cNvSpPr>
          <p:nvPr>
            <p:ph type="title"/>
          </p:nvPr>
        </p:nvSpPr>
        <p:spPr>
          <a:xfrm>
            <a:off x="566928" y="694944"/>
            <a:ext cx="11310718" cy="1113959"/>
          </a:xfrm>
        </p:spPr>
        <p:txBody>
          <a:bodyPr/>
          <a:lstStyle/>
          <a:p>
            <a:pPr>
              <a:lnSpc>
                <a:spcPts val="3000"/>
              </a:lnSpc>
              <a:spcAft>
                <a:spcPts val="500"/>
              </a:spcAft>
            </a:pPr>
            <a:r>
              <a:rPr lang="en-US" i="0" dirty="0">
                <a:effectLst/>
                <a:latin typeface="+mn-lt"/>
              </a:rPr>
              <a:t>Multiple expansion has been most pronounced among the most expensive companies</a:t>
            </a:r>
            <a:br>
              <a:rPr lang="en-US" i="0" dirty="0">
                <a:effectLst/>
                <a:latin typeface="+mn-lt"/>
              </a:rPr>
            </a:br>
            <a:r>
              <a:rPr lang="en-US" sz="1800" b="0" i="0" spc="-20" dirty="0">
                <a:solidFill>
                  <a:schemeClr val="tx1">
                    <a:lumMod val="65000"/>
                    <a:lumOff val="35000"/>
                  </a:schemeClr>
                </a:solidFill>
                <a:effectLst/>
                <a:latin typeface="+mn-lt"/>
              </a:rPr>
              <a:t>A selective approach to seeking growth opportunities is more important than ever given the gap in valuations</a:t>
            </a:r>
            <a:endParaRPr lang="en-US" sz="1800" spc="-20" dirty="0">
              <a:solidFill>
                <a:schemeClr val="tx1">
                  <a:lumMod val="65000"/>
                  <a:lumOff val="35000"/>
                </a:schemeClr>
              </a:solidFill>
              <a:latin typeface="+mn-lt"/>
            </a:endParaRPr>
          </a:p>
        </p:txBody>
      </p:sp>
      <p:sp>
        <p:nvSpPr>
          <p:cNvPr id="3" name="Slide Number Placeholder 2">
            <a:extLst>
              <a:ext uri="{FF2B5EF4-FFF2-40B4-BE49-F238E27FC236}">
                <a16:creationId xmlns:a16="http://schemas.microsoft.com/office/drawing/2014/main" id="{F2086AB0-AB7D-B6C6-2943-F76073A67168}"/>
              </a:ext>
            </a:extLst>
          </p:cNvPr>
          <p:cNvSpPr>
            <a:spLocks noGrp="1"/>
          </p:cNvSpPr>
          <p:nvPr>
            <p:ph type="sldNum" sz="quarter" idx="11"/>
          </p:nvPr>
        </p:nvSpPr>
        <p:spPr>
          <a:xfrm>
            <a:off x="10908792" y="6464054"/>
            <a:ext cx="711647" cy="126509"/>
          </a:xfrm>
        </p:spPr>
        <p:txBody>
          <a:bodyPr/>
          <a:lstStyle/>
          <a:p>
            <a:fld id="{86CB4B4D-7CA3-9044-876B-883B54F8677D}" type="slidenum">
              <a:rPr lang="en-US" smtClean="0"/>
              <a:pPr/>
              <a:t>11</a:t>
            </a:fld>
            <a:endParaRPr lang="en-US" dirty="0"/>
          </a:p>
        </p:txBody>
      </p:sp>
      <p:sp>
        <p:nvSpPr>
          <p:cNvPr id="7" name="TextBox 6">
            <a:extLst>
              <a:ext uri="{FF2B5EF4-FFF2-40B4-BE49-F238E27FC236}">
                <a16:creationId xmlns:a16="http://schemas.microsoft.com/office/drawing/2014/main" id="{FB55D428-3296-B477-DCBC-068A341FC5F8}"/>
              </a:ext>
            </a:extLst>
          </p:cNvPr>
          <p:cNvSpPr txBox="1"/>
          <p:nvPr/>
        </p:nvSpPr>
        <p:spPr>
          <a:xfrm>
            <a:off x="9954459" y="-17664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6" name="Triangle 15">
            <a:extLst>
              <a:ext uri="{FF2B5EF4-FFF2-40B4-BE49-F238E27FC236}">
                <a16:creationId xmlns:a16="http://schemas.microsoft.com/office/drawing/2014/main" id="{6F3ECE78-BC40-4FC6-8AC0-30378964472E}"/>
              </a:ext>
            </a:extLst>
          </p:cNvPr>
          <p:cNvSpPr/>
          <p:nvPr/>
        </p:nvSpPr>
        <p:spPr>
          <a:xfrm rot="10800000">
            <a:off x="1633535" y="271226"/>
            <a:ext cx="213360" cy="86880"/>
          </a:xfrm>
          <a:prstGeom prst="triangl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17" name="Table 8">
            <a:extLst>
              <a:ext uri="{FF2B5EF4-FFF2-40B4-BE49-F238E27FC236}">
                <a16:creationId xmlns:a16="http://schemas.microsoft.com/office/drawing/2014/main" id="{5BB00586-98E8-53B5-34FC-E4CA20854F8D}"/>
              </a:ext>
            </a:extLst>
          </p:cNvPr>
          <p:cNvGraphicFramePr>
            <a:graphicFrameLocks noGrp="1"/>
          </p:cNvGraphicFramePr>
          <p:nvPr/>
        </p:nvGraphicFramePr>
        <p:xfrm>
          <a:off x="569786" y="373997"/>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508868059"/>
                  </a:ext>
                </a:extLst>
              </a:tr>
            </a:tbl>
          </a:graphicData>
        </a:graphic>
      </p:graphicFrame>
      <p:sp>
        <p:nvSpPr>
          <p:cNvPr id="4" name="TextBox 3">
            <a:extLst>
              <a:ext uri="{FF2B5EF4-FFF2-40B4-BE49-F238E27FC236}">
                <a16:creationId xmlns:a16="http://schemas.microsoft.com/office/drawing/2014/main" id="{F6AD02C1-DF84-5797-B8CF-E45F1AF2A17C}"/>
              </a:ext>
            </a:extLst>
          </p:cNvPr>
          <p:cNvSpPr txBox="1"/>
          <p:nvPr/>
        </p:nvSpPr>
        <p:spPr>
          <a:xfrm>
            <a:off x="1421408" y="110894"/>
            <a:ext cx="675886" cy="153888"/>
          </a:xfrm>
          <a:prstGeom prst="rect">
            <a:avLst/>
          </a:prstGeom>
          <a:ln w="12700">
            <a:miter lim="400000"/>
          </a:ln>
        </p:spPr>
        <p:txBody>
          <a:bodyPr wrap="square" lIns="0" tIns="0" rIns="0" bIns="0" rtlCol="0">
            <a:spAutoFit/>
          </a:bodyPr>
          <a:lstStyle/>
          <a:p>
            <a:pPr algn="l"/>
            <a:r>
              <a:rPr lang="en-US" sz="1000" b="1" spc="80" dirty="0">
                <a:latin typeface="+mn-lt"/>
              </a:rPr>
              <a:t>GROWTH</a:t>
            </a:r>
          </a:p>
        </p:txBody>
      </p:sp>
      <p:sp>
        <p:nvSpPr>
          <p:cNvPr id="9" name="TextBox 8">
            <a:extLst>
              <a:ext uri="{FF2B5EF4-FFF2-40B4-BE49-F238E27FC236}">
                <a16:creationId xmlns:a16="http://schemas.microsoft.com/office/drawing/2014/main" id="{9084ED94-2C57-C09C-E452-67C1D373B466}"/>
              </a:ext>
            </a:extLst>
          </p:cNvPr>
          <p:cNvSpPr txBox="1"/>
          <p:nvPr/>
        </p:nvSpPr>
        <p:spPr>
          <a:xfrm>
            <a:off x="611835" y="2093171"/>
            <a:ext cx="11032477" cy="215444"/>
          </a:xfrm>
          <a:prstGeom prst="rect">
            <a:avLst/>
          </a:prstGeom>
          <a:ln w="12700">
            <a:miter lim="400000"/>
          </a:ln>
        </p:spPr>
        <p:txBody>
          <a:bodyPr wrap="square" lIns="0" tIns="0" rIns="0" bIns="0" rtlCol="0">
            <a:spAutoFit/>
          </a:bodyPr>
          <a:lstStyle/>
          <a:p>
            <a:pPr algn="l">
              <a:spcAft>
                <a:spcPts val="500"/>
              </a:spcAft>
            </a:pPr>
            <a:r>
              <a:rPr lang="en-US" sz="1400" b="1" dirty="0">
                <a:latin typeface="+mn-lt"/>
              </a:rPr>
              <a:t>FY2 P/E multiple of S&amp;P 500 Index highest and lowest valuation quintiles (sector-neutral)</a:t>
            </a:r>
          </a:p>
        </p:txBody>
      </p:sp>
      <p:sp>
        <p:nvSpPr>
          <p:cNvPr id="11" name="TextBox 10">
            <a:extLst>
              <a:ext uri="{FF2B5EF4-FFF2-40B4-BE49-F238E27FC236}">
                <a16:creationId xmlns:a16="http://schemas.microsoft.com/office/drawing/2014/main" id="{8856C766-58AA-87AD-50EC-20DC83E108F1}"/>
              </a:ext>
            </a:extLst>
          </p:cNvPr>
          <p:cNvSpPr txBox="1"/>
          <p:nvPr/>
        </p:nvSpPr>
        <p:spPr>
          <a:xfrm>
            <a:off x="10955404" y="2948933"/>
            <a:ext cx="658835" cy="800219"/>
          </a:xfrm>
          <a:prstGeom prst="rect">
            <a:avLst/>
          </a:prstGeom>
          <a:ln w="12700">
            <a:miter lim="400000"/>
          </a:ln>
        </p:spPr>
        <p:txBody>
          <a:bodyPr wrap="none" lIns="0" tIns="0" rIns="0" bIns="0" rtlCol="0">
            <a:spAutoFit/>
          </a:bodyPr>
          <a:lstStyle/>
          <a:p>
            <a:pPr algn="l"/>
            <a:r>
              <a:rPr lang="en-US" sz="1200" b="1" dirty="0">
                <a:solidFill>
                  <a:schemeClr val="accent2"/>
                </a:solidFill>
                <a:latin typeface="AvenirNext LT Com Regular" panose="020B0503020202020204" pitchFamily="34" charset="0"/>
              </a:rPr>
              <a:t>Highest</a:t>
            </a:r>
            <a:br>
              <a:rPr lang="en-US" sz="1200" b="1" dirty="0">
                <a:solidFill>
                  <a:schemeClr val="accent2"/>
                </a:solidFill>
                <a:latin typeface="AvenirNext LT Com Regular" panose="020B0503020202020204" pitchFamily="34" charset="0"/>
              </a:rPr>
            </a:br>
            <a:r>
              <a:rPr lang="en-US" sz="1200" b="1" dirty="0">
                <a:solidFill>
                  <a:schemeClr val="accent2"/>
                </a:solidFill>
                <a:latin typeface="AvenirNext LT Com Regular" panose="020B0503020202020204" pitchFamily="34" charset="0"/>
              </a:rPr>
              <a:t>valuation</a:t>
            </a:r>
          </a:p>
          <a:p>
            <a:pPr algn="l"/>
            <a:r>
              <a:rPr lang="en-US" sz="1200" b="1" dirty="0">
                <a:solidFill>
                  <a:schemeClr val="accent2"/>
                </a:solidFill>
                <a:latin typeface="AvenirNext LT Com Regular" panose="020B0503020202020204" pitchFamily="34" charset="0"/>
              </a:rPr>
              <a:t>(current)</a:t>
            </a:r>
            <a:br>
              <a:rPr lang="en-US" sz="1200" b="1" dirty="0">
                <a:solidFill>
                  <a:schemeClr val="accent2"/>
                </a:solidFill>
                <a:latin typeface="AvenirNext LT Com Regular" panose="020B0503020202020204" pitchFamily="34" charset="0"/>
              </a:rPr>
            </a:br>
            <a:r>
              <a:rPr lang="en-US" sz="1600" b="1" dirty="0">
                <a:solidFill>
                  <a:schemeClr val="accent2"/>
                </a:solidFill>
                <a:latin typeface="AvenirNext LT Com Regular" panose="020B0503020202020204" pitchFamily="34" charset="0"/>
              </a:rPr>
              <a:t>29x</a:t>
            </a:r>
          </a:p>
        </p:txBody>
      </p:sp>
      <p:sp>
        <p:nvSpPr>
          <p:cNvPr id="12" name="TextBox 11">
            <a:extLst>
              <a:ext uri="{FF2B5EF4-FFF2-40B4-BE49-F238E27FC236}">
                <a16:creationId xmlns:a16="http://schemas.microsoft.com/office/drawing/2014/main" id="{A43EFBFF-7B35-4FE9-A6EA-F09313D5D842}"/>
              </a:ext>
            </a:extLst>
          </p:cNvPr>
          <p:cNvSpPr txBox="1"/>
          <p:nvPr/>
        </p:nvSpPr>
        <p:spPr>
          <a:xfrm>
            <a:off x="10955404" y="4535898"/>
            <a:ext cx="658835" cy="800219"/>
          </a:xfrm>
          <a:prstGeom prst="rect">
            <a:avLst/>
          </a:prstGeom>
          <a:ln w="12700">
            <a:miter lim="400000"/>
          </a:ln>
        </p:spPr>
        <p:txBody>
          <a:bodyPr wrap="none" lIns="0" tIns="0" rIns="0" bIns="0" rtlCol="0">
            <a:spAutoFit/>
          </a:bodyPr>
          <a:lstStyle/>
          <a:p>
            <a:pPr algn="l"/>
            <a:r>
              <a:rPr lang="en-US" sz="1200" b="1" dirty="0">
                <a:solidFill>
                  <a:schemeClr val="accent1"/>
                </a:solidFill>
                <a:latin typeface="AvenirNext LT Com Regular" panose="020B0503020202020204" pitchFamily="34" charset="0"/>
              </a:rPr>
              <a:t>Lowest</a:t>
            </a:r>
            <a:br>
              <a:rPr lang="en-US" sz="1200" b="1" dirty="0">
                <a:solidFill>
                  <a:schemeClr val="accent1"/>
                </a:solidFill>
                <a:latin typeface="AvenirNext LT Com Regular" panose="020B0503020202020204" pitchFamily="34" charset="0"/>
              </a:rPr>
            </a:br>
            <a:r>
              <a:rPr lang="en-US" sz="1200" b="1" dirty="0">
                <a:solidFill>
                  <a:schemeClr val="accent1"/>
                </a:solidFill>
                <a:latin typeface="AvenirNext LT Com Regular" panose="020B0503020202020204" pitchFamily="34" charset="0"/>
              </a:rPr>
              <a:t>valuation</a:t>
            </a:r>
          </a:p>
          <a:p>
            <a:pPr algn="l"/>
            <a:r>
              <a:rPr lang="en-US" sz="1200" b="1" dirty="0">
                <a:solidFill>
                  <a:schemeClr val="accent1"/>
                </a:solidFill>
                <a:latin typeface="AvenirNext LT Com Regular" panose="020B0503020202020204" pitchFamily="34" charset="0"/>
              </a:rPr>
              <a:t>(current)</a:t>
            </a:r>
            <a:br>
              <a:rPr lang="en-US" sz="1200" b="1" dirty="0">
                <a:solidFill>
                  <a:schemeClr val="accent1"/>
                </a:solidFill>
                <a:latin typeface="AvenirNext LT Com Regular" panose="020B0503020202020204" pitchFamily="34" charset="0"/>
              </a:rPr>
            </a:br>
            <a:r>
              <a:rPr lang="en-US" sz="1600" b="1" dirty="0">
                <a:solidFill>
                  <a:schemeClr val="accent1"/>
                </a:solidFill>
                <a:latin typeface="AvenirNext LT Com Regular" panose="020B0503020202020204" pitchFamily="34" charset="0"/>
              </a:rPr>
              <a:t>12x</a:t>
            </a:r>
          </a:p>
        </p:txBody>
      </p:sp>
      <p:sp>
        <p:nvSpPr>
          <p:cNvPr id="13" name="TextBox 12">
            <a:extLst>
              <a:ext uri="{FF2B5EF4-FFF2-40B4-BE49-F238E27FC236}">
                <a16:creationId xmlns:a16="http://schemas.microsoft.com/office/drawing/2014/main" id="{39115A67-2ACF-8FFF-4359-A57F0E4727D9}"/>
              </a:ext>
            </a:extLst>
          </p:cNvPr>
          <p:cNvSpPr txBox="1"/>
          <p:nvPr/>
        </p:nvSpPr>
        <p:spPr>
          <a:xfrm>
            <a:off x="1680851" y="3908038"/>
            <a:ext cx="878446" cy="169277"/>
          </a:xfrm>
          <a:prstGeom prst="rect">
            <a:avLst/>
          </a:prstGeom>
          <a:ln w="12700">
            <a:miter lim="400000"/>
          </a:ln>
        </p:spPr>
        <p:txBody>
          <a:bodyPr wrap="none" lIns="0" tIns="0" rIns="0" bIns="0" rtlCol="0">
            <a:spAutoFit/>
          </a:bodyPr>
          <a:lstStyle/>
          <a:p>
            <a:r>
              <a:rPr lang="en-US" sz="1100" b="1" dirty="0">
                <a:solidFill>
                  <a:schemeClr val="accent2"/>
                </a:solidFill>
                <a:latin typeface="AvenirNext LT Com Regular" panose="020B0503020202020204" pitchFamily="34" charset="0"/>
              </a:rPr>
              <a:t>Average: 21x</a:t>
            </a:r>
          </a:p>
        </p:txBody>
      </p:sp>
      <p:sp>
        <p:nvSpPr>
          <p:cNvPr id="15" name="TextBox 14">
            <a:extLst>
              <a:ext uri="{FF2B5EF4-FFF2-40B4-BE49-F238E27FC236}">
                <a16:creationId xmlns:a16="http://schemas.microsoft.com/office/drawing/2014/main" id="{9FCB1FD4-EBE7-DB18-CC40-3AB9FAAE0624}"/>
              </a:ext>
            </a:extLst>
          </p:cNvPr>
          <p:cNvSpPr txBox="1"/>
          <p:nvPr/>
        </p:nvSpPr>
        <p:spPr>
          <a:xfrm>
            <a:off x="1680850" y="4850775"/>
            <a:ext cx="878447" cy="169277"/>
          </a:xfrm>
          <a:prstGeom prst="rect">
            <a:avLst/>
          </a:prstGeom>
          <a:ln w="12700">
            <a:miter lim="400000"/>
          </a:ln>
        </p:spPr>
        <p:txBody>
          <a:bodyPr wrap="none" lIns="0" tIns="0" rIns="0" bIns="0" rtlCol="0">
            <a:spAutoFit/>
          </a:bodyPr>
          <a:lstStyle/>
          <a:p>
            <a:r>
              <a:rPr lang="en-US" sz="1100" b="1" dirty="0">
                <a:solidFill>
                  <a:schemeClr val="accent1"/>
                </a:solidFill>
                <a:latin typeface="AvenirNext LT Com Regular" panose="020B0503020202020204" pitchFamily="34" charset="0"/>
              </a:rPr>
              <a:t>Average: 10x</a:t>
            </a:r>
          </a:p>
        </p:txBody>
      </p:sp>
      <p:sp>
        <p:nvSpPr>
          <p:cNvPr id="6" name="TextBox 5">
            <a:extLst>
              <a:ext uri="{FF2B5EF4-FFF2-40B4-BE49-F238E27FC236}">
                <a16:creationId xmlns:a16="http://schemas.microsoft.com/office/drawing/2014/main" id="{2DE52651-7122-71EE-60F3-ECDFF301D196}"/>
              </a:ext>
            </a:extLst>
          </p:cNvPr>
          <p:cNvSpPr txBox="1"/>
          <p:nvPr/>
        </p:nvSpPr>
        <p:spPr>
          <a:xfrm>
            <a:off x="2014412" y="2462487"/>
            <a:ext cx="1434238" cy="464166"/>
          </a:xfrm>
          <a:prstGeom prst="rect">
            <a:avLst/>
          </a:prstGeom>
          <a:solidFill>
            <a:schemeClr val="bg1"/>
          </a:solidFill>
          <a:ln w="12700">
            <a:miter lim="400000"/>
          </a:ln>
        </p:spPr>
        <p:txBody>
          <a:bodyPr wrap="square" lIns="0" tIns="0" rIns="0" bIns="0" rtlCol="0">
            <a:spAutoFit/>
          </a:bodyPr>
          <a:lstStyle/>
          <a:p>
            <a:pPr algn="l">
              <a:lnSpc>
                <a:spcPts val="1350"/>
              </a:lnSpc>
            </a:pPr>
            <a:r>
              <a:rPr lang="en-US" sz="800" dirty="0">
                <a:solidFill>
                  <a:schemeClr val="tx1">
                    <a:lumMod val="65000"/>
                    <a:lumOff val="35000"/>
                  </a:schemeClr>
                </a:solidFill>
                <a:latin typeface="+mn-lt"/>
              </a:rPr>
              <a:t>Highest </a:t>
            </a:r>
            <a:r>
              <a:rPr lang="en-US" sz="800" b="0" i="0" dirty="0">
                <a:solidFill>
                  <a:schemeClr val="tx1">
                    <a:lumMod val="65000"/>
                    <a:lumOff val="35000"/>
                  </a:schemeClr>
                </a:solidFill>
                <a:effectLst/>
                <a:latin typeface="+mn-lt"/>
              </a:rPr>
              <a:t>valuation quintile</a:t>
            </a:r>
            <a:r>
              <a:rPr lang="en-US" sz="800" dirty="0">
                <a:solidFill>
                  <a:schemeClr val="tx1">
                    <a:lumMod val="65000"/>
                    <a:lumOff val="35000"/>
                  </a:schemeClr>
                </a:solidFill>
                <a:latin typeface="+mn-lt"/>
              </a:rPr>
              <a:t>                     </a:t>
            </a:r>
          </a:p>
          <a:p>
            <a:pPr algn="l">
              <a:lnSpc>
                <a:spcPts val="1150"/>
              </a:lnSpc>
            </a:pPr>
            <a:r>
              <a:rPr lang="en-US" sz="800" b="0" i="0" dirty="0">
                <a:solidFill>
                  <a:schemeClr val="tx1">
                    <a:lumMod val="65000"/>
                    <a:lumOff val="35000"/>
                  </a:schemeClr>
                </a:solidFill>
                <a:effectLst/>
                <a:latin typeface="+mn-lt"/>
              </a:rPr>
              <a:t>Lowest valuation quintile</a:t>
            </a:r>
            <a:endParaRPr lang="en-US" sz="800" dirty="0">
              <a:solidFill>
                <a:schemeClr val="tx1">
                  <a:lumMod val="65000"/>
                  <a:lumOff val="35000"/>
                </a:schemeClr>
              </a:solidFill>
              <a:latin typeface="+mn-lt"/>
            </a:endParaRPr>
          </a:p>
          <a:p>
            <a:pPr algn="l">
              <a:lnSpc>
                <a:spcPts val="1050"/>
              </a:lnSpc>
            </a:pPr>
            <a:endParaRPr lang="en-US" sz="800" dirty="0">
              <a:solidFill>
                <a:schemeClr val="tx1">
                  <a:lumMod val="65000"/>
                  <a:lumOff val="35000"/>
                </a:schemeClr>
              </a:solidFill>
              <a:latin typeface="+mn-lt"/>
            </a:endParaRPr>
          </a:p>
        </p:txBody>
      </p:sp>
      <p:cxnSp>
        <p:nvCxnSpPr>
          <p:cNvPr id="8" name="Straight Connector 7">
            <a:extLst>
              <a:ext uri="{FF2B5EF4-FFF2-40B4-BE49-F238E27FC236}">
                <a16:creationId xmlns:a16="http://schemas.microsoft.com/office/drawing/2014/main" id="{70DB21AB-31C6-84FB-F234-51387D71EF90}"/>
              </a:ext>
            </a:extLst>
          </p:cNvPr>
          <p:cNvCxnSpPr>
            <a:cxnSpLocks/>
          </p:cNvCxnSpPr>
          <p:nvPr/>
        </p:nvCxnSpPr>
        <p:spPr>
          <a:xfrm>
            <a:off x="1732580" y="2713163"/>
            <a:ext cx="225410" cy="0"/>
          </a:xfrm>
          <a:prstGeom prst="line">
            <a:avLst/>
          </a:prstGeom>
          <a:noFill/>
          <a:ln w="31750" cap="rnd">
            <a:solidFill>
              <a:srgbClr val="002D72"/>
            </a:solidFill>
            <a:prstDash val="solid"/>
            <a:miter lim="400000"/>
          </a:ln>
          <a:effectLst/>
          <a:sp3d/>
        </p:spPr>
        <p:style>
          <a:lnRef idx="0">
            <a:scrgbClr r="0" g="0" b="0"/>
          </a:lnRef>
          <a:fillRef idx="0">
            <a:scrgbClr r="0" g="0" b="0"/>
          </a:fillRef>
          <a:effectRef idx="0">
            <a:scrgbClr r="0" g="0" b="0"/>
          </a:effectRef>
          <a:fontRef idx="none"/>
        </p:style>
      </p:cxnSp>
      <p:cxnSp>
        <p:nvCxnSpPr>
          <p:cNvPr id="18" name="Straight Connector 17">
            <a:extLst>
              <a:ext uri="{FF2B5EF4-FFF2-40B4-BE49-F238E27FC236}">
                <a16:creationId xmlns:a16="http://schemas.microsoft.com/office/drawing/2014/main" id="{66629070-9121-CFD1-CE0F-82CC8B6C5314}"/>
              </a:ext>
            </a:extLst>
          </p:cNvPr>
          <p:cNvCxnSpPr>
            <a:cxnSpLocks/>
          </p:cNvCxnSpPr>
          <p:nvPr/>
        </p:nvCxnSpPr>
        <p:spPr>
          <a:xfrm>
            <a:off x="1732580" y="2552841"/>
            <a:ext cx="225410" cy="0"/>
          </a:xfrm>
          <a:prstGeom prst="line">
            <a:avLst/>
          </a:prstGeom>
          <a:noFill/>
          <a:ln w="31750" cap="rnd">
            <a:solidFill>
              <a:schemeClr val="accent2"/>
            </a:solidFill>
            <a:prstDash val="solid"/>
            <a:miter lim="400000"/>
          </a:ln>
          <a:effectLst/>
          <a:sp3d/>
        </p:spPr>
        <p:style>
          <a:lnRef idx="0">
            <a:scrgbClr r="0" g="0" b="0"/>
          </a:lnRef>
          <a:fillRef idx="0">
            <a:scrgbClr r="0" g="0" b="0"/>
          </a:fillRef>
          <a:effectRef idx="0">
            <a:scrgbClr r="0" g="0" b="0"/>
          </a:effectRef>
          <a:fontRef idx="none"/>
        </p:style>
      </p:cxnSp>
      <p:sp>
        <p:nvSpPr>
          <p:cNvPr id="14" name="Footer Placeholder 12">
            <a:extLst>
              <a:ext uri="{FF2B5EF4-FFF2-40B4-BE49-F238E27FC236}">
                <a16:creationId xmlns:a16="http://schemas.microsoft.com/office/drawing/2014/main" id="{AC680D72-8174-5141-0992-B1A9B2661603}"/>
              </a:ext>
            </a:extLst>
          </p:cNvPr>
          <p:cNvSpPr txBox="1">
            <a:spLocks/>
          </p:cNvSpPr>
          <p:nvPr/>
        </p:nvSpPr>
        <p:spPr>
          <a:xfrm>
            <a:off x="546108" y="6294777"/>
            <a:ext cx="11031477" cy="169277"/>
          </a:xfrm>
          <a:prstGeom prst="rect">
            <a:avLst/>
          </a:prstGeom>
        </p:spPr>
        <p:txBody>
          <a:bodyPr wrap="square" lIns="0" tIns="0" rIns="0" bIns="4572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36576" defTabSz="914375" fontAlgn="base" hangingPunct="1">
              <a:lnSpc>
                <a:spcPct val="100000"/>
              </a:lnSpc>
              <a:spcAft>
                <a:spcPts val="200"/>
              </a:spcAft>
              <a:buClr>
                <a:prstClr val="black"/>
              </a:buClr>
              <a:buSzPct val="80000"/>
              <a:defRPr/>
            </a:pPr>
            <a:r>
              <a:rPr lang="en-US" b="0" i="0" dirty="0">
                <a:solidFill>
                  <a:srgbClr val="222222"/>
                </a:solidFill>
                <a:effectLst/>
                <a:latin typeface="+mn-lt"/>
              </a:rPr>
              <a:t>Source: Goldman Sachs. As of 3/31/24. P/E = price-to-earnings. FY2 = fiscal year 2. The FY2 P/E represents the forward P/E multiple for the next fiscal year.</a:t>
            </a:r>
            <a:endParaRPr lang="en-US" dirty="0">
              <a:solidFill>
                <a:schemeClr val="tx1"/>
              </a:solidFill>
              <a:latin typeface="+mn-lt"/>
            </a:endParaRPr>
          </a:p>
        </p:txBody>
      </p:sp>
    </p:spTree>
    <p:extLst>
      <p:ext uri="{BB962C8B-B14F-4D97-AF65-F5344CB8AC3E}">
        <p14:creationId xmlns:p14="http://schemas.microsoft.com/office/powerpoint/2010/main" val="191113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7ABB0F7-EA61-CC0C-6743-AB6A0049E290}"/>
              </a:ext>
            </a:extLst>
          </p:cNvPr>
          <p:cNvSpPr/>
          <p:nvPr/>
        </p:nvSpPr>
        <p:spPr>
          <a:xfrm>
            <a:off x="2822454" y="3217425"/>
            <a:ext cx="817024" cy="504188"/>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6" name="Rectangle 55">
            <a:extLst>
              <a:ext uri="{FF2B5EF4-FFF2-40B4-BE49-F238E27FC236}">
                <a16:creationId xmlns:a16="http://schemas.microsoft.com/office/drawing/2014/main" id="{613B0A82-E7DA-DC0C-EBA6-8D7F5DC8BE5E}"/>
              </a:ext>
            </a:extLst>
          </p:cNvPr>
          <p:cNvSpPr/>
          <p:nvPr/>
        </p:nvSpPr>
        <p:spPr>
          <a:xfrm>
            <a:off x="2822454" y="4013825"/>
            <a:ext cx="817024" cy="504188"/>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7" name="Rectangle 56">
            <a:extLst>
              <a:ext uri="{FF2B5EF4-FFF2-40B4-BE49-F238E27FC236}">
                <a16:creationId xmlns:a16="http://schemas.microsoft.com/office/drawing/2014/main" id="{730B7C5B-EA3C-38DE-BB33-F0F30E51140A}"/>
              </a:ext>
            </a:extLst>
          </p:cNvPr>
          <p:cNvSpPr/>
          <p:nvPr/>
        </p:nvSpPr>
        <p:spPr>
          <a:xfrm>
            <a:off x="2822454" y="4779130"/>
            <a:ext cx="817024" cy="504188"/>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8" name="Rectangle 47">
            <a:extLst>
              <a:ext uri="{FF2B5EF4-FFF2-40B4-BE49-F238E27FC236}">
                <a16:creationId xmlns:a16="http://schemas.microsoft.com/office/drawing/2014/main" id="{EE519905-3E8D-364E-6106-F48BE82137AB}"/>
              </a:ext>
            </a:extLst>
          </p:cNvPr>
          <p:cNvSpPr/>
          <p:nvPr/>
        </p:nvSpPr>
        <p:spPr>
          <a:xfrm>
            <a:off x="1242868" y="3217425"/>
            <a:ext cx="1579587" cy="50418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9" name="Rectangle 48">
            <a:extLst>
              <a:ext uri="{FF2B5EF4-FFF2-40B4-BE49-F238E27FC236}">
                <a16:creationId xmlns:a16="http://schemas.microsoft.com/office/drawing/2014/main" id="{43C6D933-7A4A-1ED7-031E-33C42DBA756A}"/>
              </a:ext>
            </a:extLst>
          </p:cNvPr>
          <p:cNvSpPr/>
          <p:nvPr/>
        </p:nvSpPr>
        <p:spPr>
          <a:xfrm>
            <a:off x="3644737" y="3217425"/>
            <a:ext cx="1579587" cy="504188"/>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4"/>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1" name="Rectangle 50">
            <a:extLst>
              <a:ext uri="{FF2B5EF4-FFF2-40B4-BE49-F238E27FC236}">
                <a16:creationId xmlns:a16="http://schemas.microsoft.com/office/drawing/2014/main" id="{47E0BF92-E51B-D967-8B38-1194F16C737E}"/>
              </a:ext>
            </a:extLst>
          </p:cNvPr>
          <p:cNvSpPr/>
          <p:nvPr/>
        </p:nvSpPr>
        <p:spPr>
          <a:xfrm>
            <a:off x="2381349" y="4011239"/>
            <a:ext cx="441106" cy="50418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2" name="Rectangle 51">
            <a:extLst>
              <a:ext uri="{FF2B5EF4-FFF2-40B4-BE49-F238E27FC236}">
                <a16:creationId xmlns:a16="http://schemas.microsoft.com/office/drawing/2014/main" id="{FC2D942E-11B4-6025-F6EB-4F94D256DEA5}"/>
              </a:ext>
            </a:extLst>
          </p:cNvPr>
          <p:cNvSpPr/>
          <p:nvPr/>
        </p:nvSpPr>
        <p:spPr>
          <a:xfrm>
            <a:off x="3644737" y="4011239"/>
            <a:ext cx="1117974" cy="504188"/>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4"/>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3" name="Rectangle 52">
            <a:extLst>
              <a:ext uri="{FF2B5EF4-FFF2-40B4-BE49-F238E27FC236}">
                <a16:creationId xmlns:a16="http://schemas.microsoft.com/office/drawing/2014/main" id="{1FA8A55B-27EA-4B08-CB6F-65AA50CBF5E7}"/>
              </a:ext>
            </a:extLst>
          </p:cNvPr>
          <p:cNvSpPr/>
          <p:nvPr/>
        </p:nvSpPr>
        <p:spPr>
          <a:xfrm>
            <a:off x="2699263" y="4776955"/>
            <a:ext cx="123192" cy="50418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4" name="Rectangle 53">
            <a:extLst>
              <a:ext uri="{FF2B5EF4-FFF2-40B4-BE49-F238E27FC236}">
                <a16:creationId xmlns:a16="http://schemas.microsoft.com/office/drawing/2014/main" id="{C07B59DF-B67E-7858-482D-DDBDCB9B1E3D}"/>
              </a:ext>
            </a:extLst>
          </p:cNvPr>
          <p:cNvSpPr/>
          <p:nvPr/>
        </p:nvSpPr>
        <p:spPr>
          <a:xfrm>
            <a:off x="3644738" y="4776955"/>
            <a:ext cx="183091" cy="504188"/>
          </a:xfrm>
          <a:prstGeom prst="rect">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chemeClr val="accent4"/>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cxnSp>
        <p:nvCxnSpPr>
          <p:cNvPr id="61" name="Straight Connector 60">
            <a:extLst>
              <a:ext uri="{FF2B5EF4-FFF2-40B4-BE49-F238E27FC236}">
                <a16:creationId xmlns:a16="http://schemas.microsoft.com/office/drawing/2014/main" id="{5FF1D66C-4A08-6D53-73EA-C1502239A433}"/>
              </a:ext>
            </a:extLst>
          </p:cNvPr>
          <p:cNvCxnSpPr/>
          <p:nvPr/>
        </p:nvCxnSpPr>
        <p:spPr>
          <a:xfrm>
            <a:off x="1449623" y="3178507"/>
            <a:ext cx="174997" cy="574255"/>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59" name="Straight Connector 58">
            <a:extLst>
              <a:ext uri="{FF2B5EF4-FFF2-40B4-BE49-F238E27FC236}">
                <a16:creationId xmlns:a16="http://schemas.microsoft.com/office/drawing/2014/main" id="{BB499F94-5F89-A91F-BB91-17D76EE505A3}"/>
              </a:ext>
            </a:extLst>
          </p:cNvPr>
          <p:cNvCxnSpPr/>
          <p:nvPr/>
        </p:nvCxnSpPr>
        <p:spPr>
          <a:xfrm>
            <a:off x="1427452" y="3178507"/>
            <a:ext cx="174997" cy="574255"/>
          </a:xfrm>
          <a:prstGeom prst="line">
            <a:avLst/>
          </a:prstGeom>
          <a:noFill/>
          <a:ln w="6350"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5667ABCC-E98C-E144-A1CA-D624B3925960}"/>
              </a:ext>
            </a:extLst>
          </p:cNvPr>
          <p:cNvCxnSpPr/>
          <p:nvPr/>
        </p:nvCxnSpPr>
        <p:spPr>
          <a:xfrm>
            <a:off x="1466215" y="3178507"/>
            <a:ext cx="174997" cy="574255"/>
          </a:xfrm>
          <a:prstGeom prst="line">
            <a:avLst/>
          </a:prstGeom>
          <a:noFill/>
          <a:ln w="6350"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3A399A07-B680-949A-9EC2-3C3D1F008A3E}"/>
              </a:ext>
            </a:extLst>
          </p:cNvPr>
          <p:cNvCxnSpPr>
            <a:cxnSpLocks/>
          </p:cNvCxnSpPr>
          <p:nvPr/>
        </p:nvCxnSpPr>
        <p:spPr>
          <a:xfrm flipH="1">
            <a:off x="4813109" y="3172771"/>
            <a:ext cx="174997" cy="574255"/>
          </a:xfrm>
          <a:prstGeom prst="line">
            <a:avLst/>
          </a:prstGeom>
          <a:noFill/>
          <a:ln w="38100" cap="flat">
            <a:solidFill>
              <a:schemeClr val="bg1"/>
            </a:solidFill>
            <a:prstDash val="solid"/>
            <a:miter lim="400000"/>
          </a:ln>
          <a:effectLst/>
          <a:sp3d/>
        </p:spPr>
        <p:style>
          <a:lnRef idx="0">
            <a:scrgbClr r="0" g="0" b="0"/>
          </a:lnRef>
          <a:fillRef idx="0">
            <a:scrgbClr r="0" g="0" b="0"/>
          </a:fillRef>
          <a:effectRef idx="0">
            <a:scrgbClr r="0" g="0" b="0"/>
          </a:effectRef>
          <a:fontRef idx="none"/>
        </p:style>
      </p:cxnSp>
      <p:cxnSp>
        <p:nvCxnSpPr>
          <p:cNvPr id="63" name="Straight Connector 62">
            <a:extLst>
              <a:ext uri="{FF2B5EF4-FFF2-40B4-BE49-F238E27FC236}">
                <a16:creationId xmlns:a16="http://schemas.microsoft.com/office/drawing/2014/main" id="{D1060040-9DB9-3236-AF06-C676AD383234}"/>
              </a:ext>
            </a:extLst>
          </p:cNvPr>
          <p:cNvCxnSpPr>
            <a:cxnSpLocks/>
          </p:cNvCxnSpPr>
          <p:nvPr/>
        </p:nvCxnSpPr>
        <p:spPr>
          <a:xfrm flipH="1">
            <a:off x="4790937" y="3172771"/>
            <a:ext cx="174997" cy="574255"/>
          </a:xfrm>
          <a:prstGeom prst="line">
            <a:avLst/>
          </a:prstGeom>
          <a:noFill/>
          <a:ln w="6350"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64" name="Straight Connector 63">
            <a:extLst>
              <a:ext uri="{FF2B5EF4-FFF2-40B4-BE49-F238E27FC236}">
                <a16:creationId xmlns:a16="http://schemas.microsoft.com/office/drawing/2014/main" id="{750A02C0-23AE-D03E-6440-CF272FD02994}"/>
              </a:ext>
            </a:extLst>
          </p:cNvPr>
          <p:cNvCxnSpPr>
            <a:cxnSpLocks/>
          </p:cNvCxnSpPr>
          <p:nvPr/>
        </p:nvCxnSpPr>
        <p:spPr>
          <a:xfrm flipH="1">
            <a:off x="4829701" y="3172771"/>
            <a:ext cx="174997" cy="574255"/>
          </a:xfrm>
          <a:prstGeom prst="line">
            <a:avLst/>
          </a:prstGeom>
          <a:noFill/>
          <a:ln w="6350" cap="flat">
            <a:solidFill>
              <a:schemeClr val="tx1">
                <a:lumMod val="50000"/>
                <a:lumOff val="50000"/>
              </a:schemeClr>
            </a:solidFill>
            <a:prstDash val="solid"/>
            <a:miter lim="400000"/>
          </a:ln>
          <a:effectLst/>
          <a:sp3d/>
        </p:spPr>
        <p:style>
          <a:lnRef idx="0">
            <a:scrgbClr r="0" g="0" b="0"/>
          </a:lnRef>
          <a:fillRef idx="0">
            <a:scrgbClr r="0" g="0" b="0"/>
          </a:fillRef>
          <a:effectRef idx="0">
            <a:scrgbClr r="0" g="0" b="0"/>
          </a:effectRef>
          <a:fontRef idx="none"/>
        </p:style>
      </p:cxnSp>
      <p:sp>
        <p:nvSpPr>
          <p:cNvPr id="34" name="Rectangle 33">
            <a:extLst>
              <a:ext uri="{FF2B5EF4-FFF2-40B4-BE49-F238E27FC236}">
                <a16:creationId xmlns:a16="http://schemas.microsoft.com/office/drawing/2014/main" id="{33EEC71F-C945-7927-B711-35CA74BF9953}"/>
              </a:ext>
            </a:extLst>
          </p:cNvPr>
          <p:cNvSpPr/>
          <p:nvPr/>
        </p:nvSpPr>
        <p:spPr>
          <a:xfrm>
            <a:off x="6593308" y="4223957"/>
            <a:ext cx="5061282" cy="1758406"/>
          </a:xfrm>
          <a:prstGeom prst="rect">
            <a:avLst/>
          </a:prstGeom>
          <a:solidFill>
            <a:srgbClr val="F2F1F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 name="Title 1">
            <a:extLst>
              <a:ext uri="{FF2B5EF4-FFF2-40B4-BE49-F238E27FC236}">
                <a16:creationId xmlns:a16="http://schemas.microsoft.com/office/drawing/2014/main" id="{FC0187D4-10F7-45D0-CB5B-D48C1440E5D5}"/>
              </a:ext>
            </a:extLst>
          </p:cNvPr>
          <p:cNvSpPr>
            <a:spLocks noGrp="1"/>
          </p:cNvSpPr>
          <p:nvPr>
            <p:ph type="title"/>
          </p:nvPr>
        </p:nvSpPr>
        <p:spPr>
          <a:xfrm>
            <a:off x="566928" y="694944"/>
            <a:ext cx="11045952" cy="396391"/>
          </a:xfrm>
        </p:spPr>
        <p:txBody>
          <a:bodyPr/>
          <a:lstStyle/>
          <a:p>
            <a:pPr>
              <a:lnSpc>
                <a:spcPct val="92280"/>
              </a:lnSpc>
            </a:pPr>
            <a:r>
              <a:rPr lang="en-US" dirty="0"/>
              <a:t>Seeking growth industries beyond the Magnificent 7</a:t>
            </a:r>
          </a:p>
        </p:txBody>
      </p:sp>
      <p:sp>
        <p:nvSpPr>
          <p:cNvPr id="3" name="Slide Number Placeholder 2">
            <a:extLst>
              <a:ext uri="{FF2B5EF4-FFF2-40B4-BE49-F238E27FC236}">
                <a16:creationId xmlns:a16="http://schemas.microsoft.com/office/drawing/2014/main" id="{F2086AB0-AB7D-B6C6-2943-F76073A67168}"/>
              </a:ext>
            </a:extLst>
          </p:cNvPr>
          <p:cNvSpPr>
            <a:spLocks noGrp="1"/>
          </p:cNvSpPr>
          <p:nvPr>
            <p:ph type="sldNum" sz="quarter" idx="11"/>
          </p:nvPr>
        </p:nvSpPr>
        <p:spPr>
          <a:xfrm>
            <a:off x="10908792" y="6464054"/>
            <a:ext cx="711647" cy="126509"/>
          </a:xfrm>
        </p:spPr>
        <p:txBody>
          <a:bodyPr/>
          <a:lstStyle/>
          <a:p>
            <a:fld id="{86CB4B4D-7CA3-9044-876B-883B54F8677D}" type="slidenum">
              <a:rPr lang="en-US" smtClean="0"/>
              <a:pPr/>
              <a:t>12</a:t>
            </a:fld>
            <a:endParaRPr lang="en-US" dirty="0"/>
          </a:p>
        </p:txBody>
      </p:sp>
      <p:sp>
        <p:nvSpPr>
          <p:cNvPr id="7" name="TextBox 6">
            <a:extLst>
              <a:ext uri="{FF2B5EF4-FFF2-40B4-BE49-F238E27FC236}">
                <a16:creationId xmlns:a16="http://schemas.microsoft.com/office/drawing/2014/main" id="{FB55D428-3296-B477-DCBC-068A341FC5F8}"/>
              </a:ext>
            </a:extLst>
          </p:cNvPr>
          <p:cNvSpPr txBox="1"/>
          <p:nvPr/>
        </p:nvSpPr>
        <p:spPr>
          <a:xfrm>
            <a:off x="9954459" y="-17664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6" name="Triangle 15">
            <a:extLst>
              <a:ext uri="{FF2B5EF4-FFF2-40B4-BE49-F238E27FC236}">
                <a16:creationId xmlns:a16="http://schemas.microsoft.com/office/drawing/2014/main" id="{6F3ECE78-BC40-4FC6-8AC0-30378964472E}"/>
              </a:ext>
            </a:extLst>
          </p:cNvPr>
          <p:cNvSpPr/>
          <p:nvPr/>
        </p:nvSpPr>
        <p:spPr>
          <a:xfrm rot="10800000">
            <a:off x="1633535" y="271226"/>
            <a:ext cx="213360" cy="86880"/>
          </a:xfrm>
          <a:prstGeom prst="triangl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17" name="Table 8">
            <a:extLst>
              <a:ext uri="{FF2B5EF4-FFF2-40B4-BE49-F238E27FC236}">
                <a16:creationId xmlns:a16="http://schemas.microsoft.com/office/drawing/2014/main" id="{5BB00586-98E8-53B5-34FC-E4CA20854F8D}"/>
              </a:ext>
            </a:extLst>
          </p:cNvPr>
          <p:cNvGraphicFramePr>
            <a:graphicFrameLocks noGrp="1"/>
          </p:cNvGraphicFramePr>
          <p:nvPr/>
        </p:nvGraphicFramePr>
        <p:xfrm>
          <a:off x="569786" y="373997"/>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508868059"/>
                  </a:ext>
                </a:extLst>
              </a:tr>
            </a:tbl>
          </a:graphicData>
        </a:graphic>
      </p:graphicFrame>
      <p:sp>
        <p:nvSpPr>
          <p:cNvPr id="4" name="TextBox 3">
            <a:extLst>
              <a:ext uri="{FF2B5EF4-FFF2-40B4-BE49-F238E27FC236}">
                <a16:creationId xmlns:a16="http://schemas.microsoft.com/office/drawing/2014/main" id="{F6AD02C1-DF84-5797-B8CF-E45F1AF2A17C}"/>
              </a:ext>
            </a:extLst>
          </p:cNvPr>
          <p:cNvSpPr txBox="1"/>
          <p:nvPr/>
        </p:nvSpPr>
        <p:spPr>
          <a:xfrm>
            <a:off x="1421408" y="110894"/>
            <a:ext cx="675886" cy="153888"/>
          </a:xfrm>
          <a:prstGeom prst="rect">
            <a:avLst/>
          </a:prstGeom>
          <a:ln w="12700">
            <a:miter lim="400000"/>
          </a:ln>
        </p:spPr>
        <p:txBody>
          <a:bodyPr wrap="square" lIns="0" tIns="0" rIns="0" bIns="0" rtlCol="0">
            <a:spAutoFit/>
          </a:bodyPr>
          <a:lstStyle/>
          <a:p>
            <a:pPr algn="l"/>
            <a:r>
              <a:rPr lang="en-US" sz="1000" b="1" spc="80" dirty="0">
                <a:latin typeface="+mn-lt"/>
              </a:rPr>
              <a:t>GROWTH</a:t>
            </a:r>
          </a:p>
        </p:txBody>
      </p:sp>
      <p:sp>
        <p:nvSpPr>
          <p:cNvPr id="9" name="TextBox 8">
            <a:extLst>
              <a:ext uri="{FF2B5EF4-FFF2-40B4-BE49-F238E27FC236}">
                <a16:creationId xmlns:a16="http://schemas.microsoft.com/office/drawing/2014/main" id="{9084ED94-2C57-C09C-E452-67C1D373B466}"/>
              </a:ext>
            </a:extLst>
          </p:cNvPr>
          <p:cNvSpPr txBox="1"/>
          <p:nvPr/>
        </p:nvSpPr>
        <p:spPr>
          <a:xfrm>
            <a:off x="611835" y="1560386"/>
            <a:ext cx="4645965" cy="215444"/>
          </a:xfrm>
          <a:prstGeom prst="rect">
            <a:avLst/>
          </a:prstGeom>
          <a:ln w="12700">
            <a:miter lim="400000"/>
          </a:ln>
        </p:spPr>
        <p:txBody>
          <a:bodyPr wrap="square" lIns="0" tIns="0" rIns="0" bIns="0" rtlCol="0">
            <a:spAutoFit/>
          </a:bodyPr>
          <a:lstStyle/>
          <a:p>
            <a:pPr algn="l"/>
            <a:r>
              <a:rPr lang="en-US" sz="1400" b="1" dirty="0">
                <a:solidFill>
                  <a:schemeClr val="tx1"/>
                </a:solidFill>
                <a:latin typeface="+mn-lt"/>
              </a:rPr>
              <a:t>The largest companies dominate the U.S. market…</a:t>
            </a:r>
          </a:p>
        </p:txBody>
      </p:sp>
      <p:sp>
        <p:nvSpPr>
          <p:cNvPr id="14" name="Footer Placeholder 12">
            <a:extLst>
              <a:ext uri="{FF2B5EF4-FFF2-40B4-BE49-F238E27FC236}">
                <a16:creationId xmlns:a16="http://schemas.microsoft.com/office/drawing/2014/main" id="{AC680D72-8174-5141-0992-B1A9B2661603}"/>
              </a:ext>
            </a:extLst>
          </p:cNvPr>
          <p:cNvSpPr txBox="1">
            <a:spLocks/>
          </p:cNvSpPr>
          <p:nvPr/>
        </p:nvSpPr>
        <p:spPr>
          <a:xfrm>
            <a:off x="586587" y="5723904"/>
            <a:ext cx="5270072" cy="492443"/>
          </a:xfrm>
          <a:prstGeom prst="rect">
            <a:avLst/>
          </a:prstGeom>
        </p:spPr>
        <p:txBody>
          <a:bodyPr wrap="square" lIns="0" tIns="0" rIns="0" bIns="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defTabSz="914375" fontAlgn="base" hangingPunct="1">
              <a:lnSpc>
                <a:spcPct val="100000"/>
              </a:lnSpc>
              <a:spcAft>
                <a:spcPts val="200"/>
              </a:spcAft>
              <a:buClr>
                <a:prstClr val="black"/>
              </a:buClr>
              <a:buSzPct val="80000"/>
              <a:defRPr/>
            </a:pPr>
            <a:r>
              <a:rPr lang="en-US" dirty="0">
                <a:solidFill>
                  <a:schemeClr val="tx1"/>
                </a:solidFill>
              </a:rPr>
              <a:t>Sources: Capital Group, London Stock Exchange Group. Next 42 companies represent stocks following the Magnificent 7, ranked by market capitalization, with the above stocks topping the list. Sales are the net sales </a:t>
            </a:r>
            <a:br>
              <a:rPr lang="en-US" dirty="0">
                <a:solidFill>
                  <a:schemeClr val="tx1"/>
                </a:solidFill>
              </a:rPr>
            </a:br>
            <a:r>
              <a:rPr lang="en-US" dirty="0">
                <a:solidFill>
                  <a:schemeClr val="tx1"/>
                </a:solidFill>
              </a:rPr>
              <a:t>(or revenues) of the relevant item reported in the last 12 months. Profit is represented by the trailing 12-month operating profit. As of December 31, 2023.</a:t>
            </a:r>
          </a:p>
        </p:txBody>
      </p:sp>
      <p:sp>
        <p:nvSpPr>
          <p:cNvPr id="13" name="TextBox 12">
            <a:extLst>
              <a:ext uri="{FF2B5EF4-FFF2-40B4-BE49-F238E27FC236}">
                <a16:creationId xmlns:a16="http://schemas.microsoft.com/office/drawing/2014/main" id="{39115A67-2ACF-8FFF-4359-A57F0E4727D9}"/>
              </a:ext>
            </a:extLst>
          </p:cNvPr>
          <p:cNvSpPr txBox="1"/>
          <p:nvPr/>
        </p:nvSpPr>
        <p:spPr>
          <a:xfrm>
            <a:off x="592807" y="3353706"/>
            <a:ext cx="556243" cy="169277"/>
          </a:xfrm>
          <a:prstGeom prst="rect">
            <a:avLst/>
          </a:prstGeom>
          <a:ln w="12700">
            <a:miter lim="400000"/>
          </a:ln>
        </p:spPr>
        <p:txBody>
          <a:bodyPr wrap="none" lIns="0" tIns="0" rIns="0" bIns="0" rtlCol="0">
            <a:spAutoFit/>
          </a:bodyPr>
          <a:lstStyle/>
          <a:p>
            <a:r>
              <a:rPr lang="en-US" sz="1100" b="1" dirty="0">
                <a:solidFill>
                  <a:schemeClr val="accent1"/>
                </a:solidFill>
                <a:latin typeface="AvenirNext LT Com Regular" panose="020B0503020202020204" pitchFamily="34" charset="0"/>
              </a:rPr>
              <a:t>$12,037</a:t>
            </a:r>
          </a:p>
        </p:txBody>
      </p:sp>
      <p:sp>
        <p:nvSpPr>
          <p:cNvPr id="15" name="TextBox 14">
            <a:extLst>
              <a:ext uri="{FF2B5EF4-FFF2-40B4-BE49-F238E27FC236}">
                <a16:creationId xmlns:a16="http://schemas.microsoft.com/office/drawing/2014/main" id="{9FCB1FD4-EBE7-DB18-CC40-3AB9FAAE0624}"/>
              </a:ext>
            </a:extLst>
          </p:cNvPr>
          <p:cNvSpPr txBox="1"/>
          <p:nvPr/>
        </p:nvSpPr>
        <p:spPr>
          <a:xfrm>
            <a:off x="615249" y="2279776"/>
            <a:ext cx="2207203" cy="772006"/>
          </a:xfrm>
          <a:prstGeom prst="rect">
            <a:avLst/>
          </a:prstGeom>
          <a:ln w="12700">
            <a:miter lim="400000"/>
          </a:ln>
        </p:spPr>
        <p:txBody>
          <a:bodyPr wrap="square" lIns="0" tIns="0" rIns="0" bIns="0" rtlCol="0">
            <a:spAutoFit/>
          </a:bodyPr>
          <a:lstStyle/>
          <a:p>
            <a:pPr algn="l">
              <a:spcAft>
                <a:spcPts val="500"/>
              </a:spcAft>
            </a:pPr>
            <a:r>
              <a:rPr lang="en-US" sz="1300" b="1" dirty="0">
                <a:solidFill>
                  <a:schemeClr val="accent1"/>
                </a:solidFill>
                <a:latin typeface="AvenirNext LT Com Regular" panose="020B0503020202020204" pitchFamily="34" charset="0"/>
              </a:rPr>
              <a:t>Magnificent 7</a:t>
            </a:r>
          </a:p>
          <a:p>
            <a:pPr algn="l"/>
            <a:r>
              <a:rPr lang="en-US" sz="1000" b="1" dirty="0">
                <a:solidFill>
                  <a:schemeClr val="tx1">
                    <a:lumMod val="65000"/>
                    <a:lumOff val="35000"/>
                  </a:schemeClr>
                </a:solidFill>
                <a:latin typeface="AvenirNext LT Com Regular" panose="020B0503020202020204" pitchFamily="34" charset="0"/>
              </a:rPr>
              <a:t>Apple, Microsoft, Amazon, NVIDIA, Alphabet, Tesla, Meta</a:t>
            </a:r>
          </a:p>
          <a:p>
            <a:pPr algn="l"/>
            <a:endParaRPr lang="en-US" sz="1300" b="1" dirty="0">
              <a:solidFill>
                <a:schemeClr val="accent1"/>
              </a:solidFill>
              <a:latin typeface="AvenirNext LT Com Regular" panose="020B0503020202020204" pitchFamily="34" charset="0"/>
            </a:endParaRPr>
          </a:p>
        </p:txBody>
      </p:sp>
      <p:sp>
        <p:nvSpPr>
          <p:cNvPr id="5" name="Text Placeholder 5">
            <a:extLst>
              <a:ext uri="{FF2B5EF4-FFF2-40B4-BE49-F238E27FC236}">
                <a16:creationId xmlns:a16="http://schemas.microsoft.com/office/drawing/2014/main" id="{25964A72-7D0D-336F-B3E3-7197EE8F8F3B}"/>
              </a:ext>
            </a:extLst>
          </p:cNvPr>
          <p:cNvSpPr txBox="1">
            <a:spLocks/>
          </p:cNvSpPr>
          <p:nvPr/>
        </p:nvSpPr>
        <p:spPr>
          <a:xfrm>
            <a:off x="611834" y="1844436"/>
            <a:ext cx="2588565" cy="260071"/>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0" marR="0" lvl="0" indent="0" algn="l" defTabSz="228600" rtl="0" eaLnBrk="1" fontAlgn="auto" latinLnBrk="0" hangingPunct="1">
              <a:lnSpc>
                <a:spcPct val="100000"/>
              </a:lnSpc>
              <a:spcBef>
                <a:spcPts val="0"/>
              </a:spcBef>
              <a:spcAft>
                <a:spcPts val="1800"/>
              </a:spcAft>
              <a:buClrTx/>
              <a:buSzTx/>
              <a:buFont typeface="AvenirNext LT Com Medium" panose="020B0803020202020204" pitchFamily="34" charset="0"/>
              <a:buNone/>
              <a:tabLst/>
              <a:defRPr/>
            </a:pPr>
            <a:r>
              <a:rPr kumimoji="0" lang="en-IN" sz="1000" b="1" i="0" u="none" strike="noStrike" kern="0" cap="none" spc="0" normalizeH="0" baseline="0" noProof="0" dirty="0">
                <a:ln>
                  <a:noFill/>
                </a:ln>
                <a:solidFill>
                  <a:srgbClr val="000000">
                    <a:lumMod val="65000"/>
                    <a:lumOff val="35000"/>
                  </a:srgbClr>
                </a:solidFill>
                <a:effectLst/>
                <a:uLnTx/>
                <a:uFillTx/>
                <a:latin typeface="AvenirNext LT Com Regular" panose="020B0503020202020204" pitchFamily="34" charset="0"/>
                <a:ea typeface="+mn-ea"/>
                <a:cs typeface="+mn-cs"/>
                <a:sym typeface="Avenir Next LT Com Regular"/>
              </a:rPr>
              <a:t>Stocks of the S&amp;P 500 Index (USD billions)</a:t>
            </a:r>
          </a:p>
        </p:txBody>
      </p:sp>
      <p:sp>
        <p:nvSpPr>
          <p:cNvPr id="22" name="TextBox 21">
            <a:extLst>
              <a:ext uri="{FF2B5EF4-FFF2-40B4-BE49-F238E27FC236}">
                <a16:creationId xmlns:a16="http://schemas.microsoft.com/office/drawing/2014/main" id="{47041FD8-EF18-E94E-9121-2F0894791E83}"/>
              </a:ext>
            </a:extLst>
          </p:cNvPr>
          <p:cNvSpPr txBox="1"/>
          <p:nvPr/>
        </p:nvSpPr>
        <p:spPr>
          <a:xfrm>
            <a:off x="3662238" y="2279776"/>
            <a:ext cx="2207202" cy="925894"/>
          </a:xfrm>
          <a:prstGeom prst="rect">
            <a:avLst/>
          </a:prstGeom>
          <a:ln w="12700">
            <a:miter lim="400000"/>
          </a:ln>
        </p:spPr>
        <p:txBody>
          <a:bodyPr wrap="square" lIns="0" tIns="0" rIns="0" bIns="0" rtlCol="0">
            <a:spAutoFit/>
          </a:bodyPr>
          <a:lstStyle/>
          <a:p>
            <a:pPr algn="l">
              <a:spcAft>
                <a:spcPts val="500"/>
              </a:spcAft>
            </a:pPr>
            <a:r>
              <a:rPr lang="en-US" sz="1300" b="1" dirty="0">
                <a:solidFill>
                  <a:schemeClr val="accent4"/>
                </a:solidFill>
                <a:latin typeface="AvenirNext LT Com Regular" panose="020B0503020202020204" pitchFamily="34" charset="0"/>
              </a:rPr>
              <a:t>Next 42 companies</a:t>
            </a:r>
          </a:p>
          <a:p>
            <a:pPr algn="l"/>
            <a:r>
              <a:rPr kumimoji="0" lang="en-IN" sz="1000" b="1" i="0" u="none" strike="noStrike" kern="0" cap="none" spc="0" normalizeH="0" baseline="0" noProof="0" dirty="0">
                <a:ln>
                  <a:noFill/>
                </a:ln>
                <a:solidFill>
                  <a:schemeClr val="tx1">
                    <a:lumMod val="65000"/>
                    <a:lumOff val="35000"/>
                  </a:schemeClr>
                </a:solidFill>
                <a:effectLst/>
                <a:uLnTx/>
                <a:uFillTx/>
                <a:latin typeface="AvenirNext LT Com Regular" panose="020B0503020202020204" pitchFamily="34" charset="0"/>
                <a:ea typeface="+mn-ea"/>
                <a:cs typeface="+mn-cs"/>
                <a:sym typeface="Avenir Next LT Com Regular"/>
              </a:rPr>
              <a:t>Berkshire Hathaway, Broadcom, JPMorgan </a:t>
            </a:r>
            <a:r>
              <a:rPr kumimoji="0" lang="en-IN" sz="1000" b="1" i="0" u="none" strike="noStrike" kern="0" cap="none" spc="0" normalizeH="0" baseline="0" noProof="0" dirty="0">
                <a:ln>
                  <a:noFill/>
                </a:ln>
                <a:solidFill>
                  <a:srgbClr val="000000">
                    <a:lumMod val="65000"/>
                    <a:lumOff val="35000"/>
                  </a:srgbClr>
                </a:solidFill>
                <a:effectLst/>
                <a:uLnTx/>
                <a:uFillTx/>
                <a:latin typeface="AvenirNext LT Com Regular" panose="020B0503020202020204" pitchFamily="34" charset="0"/>
                <a:ea typeface="+mn-ea"/>
                <a:cs typeface="+mn-cs"/>
                <a:sym typeface="Avenir Next LT Com Regular"/>
              </a:rPr>
              <a:t>Chase, UnitedHealth, </a:t>
            </a:r>
            <a:br>
              <a:rPr kumimoji="0" lang="en-IN" sz="1000" b="1" i="0" u="none" strike="noStrike" kern="0" cap="none" spc="0" normalizeH="0" baseline="0" noProof="0" dirty="0">
                <a:ln>
                  <a:noFill/>
                </a:ln>
                <a:solidFill>
                  <a:srgbClr val="000000">
                    <a:lumMod val="65000"/>
                    <a:lumOff val="35000"/>
                  </a:srgbClr>
                </a:solidFill>
                <a:effectLst/>
                <a:uLnTx/>
                <a:uFillTx/>
                <a:latin typeface="AvenirNext LT Com Regular" panose="020B0503020202020204" pitchFamily="34" charset="0"/>
                <a:ea typeface="+mn-ea"/>
                <a:cs typeface="+mn-cs"/>
                <a:sym typeface="Avenir Next LT Com Regular"/>
              </a:rPr>
            </a:br>
            <a:r>
              <a:rPr kumimoji="0" lang="en-IN" sz="1000" b="1" i="0" u="none" strike="noStrike" kern="0" cap="none" spc="0" normalizeH="0" baseline="0" noProof="0" dirty="0">
                <a:ln>
                  <a:noFill/>
                </a:ln>
                <a:solidFill>
                  <a:srgbClr val="000000">
                    <a:lumMod val="65000"/>
                    <a:lumOff val="35000"/>
                  </a:srgbClr>
                </a:solidFill>
                <a:effectLst/>
                <a:uLnTx/>
                <a:uFillTx/>
                <a:latin typeface="AvenirNext LT Com Regular" panose="020B0503020202020204" pitchFamily="34" charset="0"/>
                <a:ea typeface="+mn-ea"/>
                <a:cs typeface="+mn-cs"/>
                <a:sym typeface="Avenir Next LT Com Regular"/>
              </a:rPr>
              <a:t>Eli Lilly and more</a:t>
            </a:r>
          </a:p>
          <a:p>
            <a:pPr algn="l"/>
            <a:endParaRPr lang="en-US" sz="1300" b="1" dirty="0">
              <a:solidFill>
                <a:schemeClr val="accent4"/>
              </a:solidFill>
              <a:latin typeface="AvenirNext LT Com Regular" panose="020B0503020202020204" pitchFamily="34" charset="0"/>
            </a:endParaRPr>
          </a:p>
        </p:txBody>
      </p:sp>
      <p:sp>
        <p:nvSpPr>
          <p:cNvPr id="23" name="Text Placeholder 5">
            <a:extLst>
              <a:ext uri="{FF2B5EF4-FFF2-40B4-BE49-F238E27FC236}">
                <a16:creationId xmlns:a16="http://schemas.microsoft.com/office/drawing/2014/main" id="{27389A94-DF11-AE0D-CE4A-B5C64F901B25}"/>
              </a:ext>
            </a:extLst>
          </p:cNvPr>
          <p:cNvSpPr txBox="1">
            <a:spLocks/>
          </p:cNvSpPr>
          <p:nvPr/>
        </p:nvSpPr>
        <p:spPr>
          <a:xfrm>
            <a:off x="2824754" y="3314527"/>
            <a:ext cx="814724" cy="329998"/>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0" marR="0" lvl="0" indent="0" algn="ctr" defTabSz="228600" rtl="0" eaLnBrk="1" fontAlgn="auto" latinLnBrk="0" hangingPunct="1">
              <a:lnSpc>
                <a:spcPts val="1300"/>
              </a:lnSpc>
              <a:spcBef>
                <a:spcPts val="0"/>
              </a:spcBef>
              <a:spcAft>
                <a:spcPts val="1300"/>
              </a:spcAft>
              <a:buClrTx/>
              <a:buSzTx/>
              <a:buFont typeface="AvenirNext LT Com Medium" panose="020B0803020202020204" pitchFamily="34" charset="0"/>
              <a:buNone/>
              <a:tabLst/>
              <a:defRPr/>
            </a:pPr>
            <a:r>
              <a:rPr kumimoji="0" lang="en-IN" sz="1200" b="1" i="0" u="none" strike="noStrike" kern="0" cap="none" spc="0" normalizeH="0" baseline="0" noProof="0" dirty="0">
                <a:ln>
                  <a:noFill/>
                </a:ln>
                <a:solidFill>
                  <a:schemeClr val="tx1"/>
                </a:solidFill>
                <a:effectLst/>
                <a:uLnTx/>
                <a:uFillTx/>
                <a:latin typeface="AvenirNext LT Com Regular" panose="020B0503020202020204" pitchFamily="34" charset="0"/>
                <a:ea typeface="+mn-ea"/>
                <a:cs typeface="+mn-cs"/>
                <a:sym typeface="Avenir Next LT Com Regular"/>
              </a:rPr>
              <a:t>Market value</a:t>
            </a:r>
          </a:p>
        </p:txBody>
      </p:sp>
      <p:sp>
        <p:nvSpPr>
          <p:cNvPr id="24" name="TextBox 23">
            <a:extLst>
              <a:ext uri="{FF2B5EF4-FFF2-40B4-BE49-F238E27FC236}">
                <a16:creationId xmlns:a16="http://schemas.microsoft.com/office/drawing/2014/main" id="{D369D618-10F8-ECF9-B862-A75E3FC0AF0A}"/>
              </a:ext>
            </a:extLst>
          </p:cNvPr>
          <p:cNvSpPr txBox="1"/>
          <p:nvPr/>
        </p:nvSpPr>
        <p:spPr>
          <a:xfrm>
            <a:off x="6538258" y="1560386"/>
            <a:ext cx="5172947" cy="215444"/>
          </a:xfrm>
          <a:prstGeom prst="rect">
            <a:avLst/>
          </a:prstGeom>
          <a:ln w="12700">
            <a:miter lim="400000"/>
          </a:ln>
        </p:spPr>
        <p:txBody>
          <a:bodyPr wrap="square" lIns="0" tIns="0" rIns="0" bIns="0" rtlCol="0">
            <a:spAutoFit/>
          </a:bodyPr>
          <a:lstStyle/>
          <a:p>
            <a:pPr algn="l"/>
            <a:r>
              <a:rPr lang="en-US" sz="1400" b="1" dirty="0">
                <a:solidFill>
                  <a:schemeClr val="tx1"/>
                </a:solidFill>
                <a:latin typeface="+mn-lt"/>
              </a:rPr>
              <a:t>…but other industries offer attractive growth opportunities</a:t>
            </a:r>
          </a:p>
        </p:txBody>
      </p:sp>
      <p:sp>
        <p:nvSpPr>
          <p:cNvPr id="29" name="TextBox 28">
            <a:extLst>
              <a:ext uri="{FF2B5EF4-FFF2-40B4-BE49-F238E27FC236}">
                <a16:creationId xmlns:a16="http://schemas.microsoft.com/office/drawing/2014/main" id="{E2676429-A8F5-8610-B444-D8177FDEA8F3}"/>
              </a:ext>
            </a:extLst>
          </p:cNvPr>
          <p:cNvSpPr txBox="1"/>
          <p:nvPr/>
        </p:nvSpPr>
        <p:spPr>
          <a:xfrm>
            <a:off x="8743687" y="5296484"/>
            <a:ext cx="1202348" cy="538609"/>
          </a:xfrm>
          <a:prstGeom prst="rect">
            <a:avLst/>
          </a:prstGeom>
          <a:noFill/>
          <a:ln w="12700">
            <a:miter lim="400000"/>
          </a:ln>
        </p:spPr>
        <p:txBody>
          <a:bodyPr wrap="square" lIns="0" tIns="0" rIns="0" bIns="0">
            <a:spAutoFit/>
          </a:bodyPr>
          <a:lstStyle/>
          <a:p>
            <a:pPr algn="l">
              <a:spcAft>
                <a:spcPts val="300"/>
              </a:spcAft>
            </a:pPr>
            <a:r>
              <a:rPr lang="en-US" sz="1000" b="1" dirty="0">
                <a:solidFill>
                  <a:schemeClr val="tx1"/>
                </a:solidFill>
                <a:latin typeface="+mn-lt"/>
              </a:rPr>
              <a:t>Hotels and travel</a:t>
            </a:r>
          </a:p>
          <a:p>
            <a:pPr marL="118872" indent="-118872" algn="l">
              <a:spcAft>
                <a:spcPts val="300"/>
              </a:spcAft>
              <a:buFont typeface="Arial" panose="020B0604020202020204" pitchFamily="34" charset="0"/>
              <a:buChar char="•"/>
            </a:pPr>
            <a:r>
              <a:rPr lang="en-US" sz="1000" dirty="0">
                <a:solidFill>
                  <a:schemeClr val="tx1"/>
                </a:solidFill>
                <a:latin typeface="+mn-lt"/>
              </a:rPr>
              <a:t>Royal Caribbean</a:t>
            </a:r>
          </a:p>
          <a:p>
            <a:pPr marL="118872" indent="-118872" algn="l">
              <a:spcAft>
                <a:spcPts val="300"/>
              </a:spcAft>
              <a:buFont typeface="Arial" panose="020B0604020202020204" pitchFamily="34" charset="0"/>
              <a:buChar char="•"/>
            </a:pPr>
            <a:r>
              <a:rPr lang="en-US" sz="1000" dirty="0">
                <a:solidFill>
                  <a:schemeClr val="tx1"/>
                </a:solidFill>
                <a:latin typeface="+mn-lt"/>
              </a:rPr>
              <a:t>Booking Holdings </a:t>
            </a:r>
          </a:p>
        </p:txBody>
      </p:sp>
      <p:sp>
        <p:nvSpPr>
          <p:cNvPr id="31" name="TextBox 30">
            <a:extLst>
              <a:ext uri="{FF2B5EF4-FFF2-40B4-BE49-F238E27FC236}">
                <a16:creationId xmlns:a16="http://schemas.microsoft.com/office/drawing/2014/main" id="{1067DDCA-7FBB-68A8-2DC3-702F7DADDBCD}"/>
              </a:ext>
            </a:extLst>
          </p:cNvPr>
          <p:cNvSpPr txBox="1"/>
          <p:nvPr/>
        </p:nvSpPr>
        <p:spPr>
          <a:xfrm>
            <a:off x="10543528" y="5296484"/>
            <a:ext cx="923331" cy="538609"/>
          </a:xfrm>
          <a:prstGeom prst="rect">
            <a:avLst/>
          </a:prstGeom>
          <a:noFill/>
          <a:ln w="12700">
            <a:miter lim="400000"/>
          </a:ln>
        </p:spPr>
        <p:txBody>
          <a:bodyPr wrap="square" lIns="0" tIns="0" rIns="0" bIns="0">
            <a:spAutoFit/>
          </a:bodyPr>
          <a:lstStyle/>
          <a:p>
            <a:pPr algn="l">
              <a:spcAft>
                <a:spcPts val="300"/>
              </a:spcAft>
            </a:pPr>
            <a:r>
              <a:rPr lang="en-US" sz="1000" b="1" dirty="0">
                <a:solidFill>
                  <a:schemeClr val="tx1"/>
                </a:solidFill>
                <a:latin typeface="+mn-lt"/>
              </a:rPr>
              <a:t>Payments</a:t>
            </a:r>
          </a:p>
          <a:p>
            <a:pPr marL="118872" indent="-118872" algn="l">
              <a:spcAft>
                <a:spcPts val="300"/>
              </a:spcAft>
              <a:buFont typeface="Arial" panose="020B0604020202020204" pitchFamily="34" charset="0"/>
              <a:buChar char="•"/>
            </a:pPr>
            <a:r>
              <a:rPr lang="en-US" sz="1000" dirty="0">
                <a:solidFill>
                  <a:schemeClr val="tx1"/>
                </a:solidFill>
                <a:latin typeface="+mn-lt"/>
              </a:rPr>
              <a:t>Mastercard</a:t>
            </a:r>
          </a:p>
          <a:p>
            <a:pPr marL="118872" indent="-118872" algn="l">
              <a:spcAft>
                <a:spcPts val="300"/>
              </a:spcAft>
              <a:buFont typeface="Arial" panose="020B0604020202020204" pitchFamily="34" charset="0"/>
              <a:buChar char="•"/>
            </a:pPr>
            <a:r>
              <a:rPr lang="en-US" sz="1000" dirty="0">
                <a:solidFill>
                  <a:schemeClr val="tx1"/>
                </a:solidFill>
                <a:latin typeface="+mn-lt"/>
              </a:rPr>
              <a:t>Visa</a:t>
            </a:r>
            <a:endParaRPr lang="en-US" sz="1000" dirty="0"/>
          </a:p>
        </p:txBody>
      </p:sp>
      <p:cxnSp>
        <p:nvCxnSpPr>
          <p:cNvPr id="36" name="Straight Connector 35">
            <a:extLst>
              <a:ext uri="{FF2B5EF4-FFF2-40B4-BE49-F238E27FC236}">
                <a16:creationId xmlns:a16="http://schemas.microsoft.com/office/drawing/2014/main" id="{C9A0FFA1-AA4B-8B06-64FD-07616B55CA61}"/>
              </a:ext>
            </a:extLst>
          </p:cNvPr>
          <p:cNvCxnSpPr>
            <a:cxnSpLocks/>
          </p:cNvCxnSpPr>
          <p:nvPr/>
        </p:nvCxnSpPr>
        <p:spPr>
          <a:xfrm>
            <a:off x="8759199" y="2110997"/>
            <a:ext cx="0" cy="1907413"/>
          </a:xfrm>
          <a:prstGeom prst="line">
            <a:avLst/>
          </a:prstGeom>
          <a:noFill/>
          <a:ln w="9525" cap="flat">
            <a:solidFill>
              <a:schemeClr val="bg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sp>
        <p:nvSpPr>
          <p:cNvPr id="39" name="Text Placeholder 5">
            <a:extLst>
              <a:ext uri="{FF2B5EF4-FFF2-40B4-BE49-F238E27FC236}">
                <a16:creationId xmlns:a16="http://schemas.microsoft.com/office/drawing/2014/main" id="{6A36CE2D-F707-7B3B-2D11-BEF6D8A74339}"/>
              </a:ext>
            </a:extLst>
          </p:cNvPr>
          <p:cNvSpPr txBox="1">
            <a:spLocks/>
          </p:cNvSpPr>
          <p:nvPr/>
        </p:nvSpPr>
        <p:spPr>
          <a:xfrm>
            <a:off x="2822453" y="4163712"/>
            <a:ext cx="817025" cy="236065"/>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0" marR="0" lvl="0" indent="0" algn="ctr" defTabSz="228600" rtl="0" eaLnBrk="1" fontAlgn="auto" latinLnBrk="0" hangingPunct="1">
              <a:lnSpc>
                <a:spcPct val="100000"/>
              </a:lnSpc>
              <a:spcBef>
                <a:spcPts val="0"/>
              </a:spcBef>
              <a:spcAft>
                <a:spcPts val="1800"/>
              </a:spcAft>
              <a:buClrTx/>
              <a:buSzTx/>
              <a:buFont typeface="AvenirNext LT Com Medium" panose="020B0803020202020204" pitchFamily="34" charset="0"/>
              <a:buNone/>
              <a:tabLst/>
              <a:defRPr/>
            </a:pPr>
            <a:r>
              <a:rPr kumimoji="0" lang="en-IN" sz="1200" b="1" i="0" u="none" strike="noStrike" kern="0" cap="none" spc="0" normalizeH="0" baseline="0" noProof="0" dirty="0">
                <a:ln>
                  <a:noFill/>
                </a:ln>
                <a:solidFill>
                  <a:schemeClr val="tx1"/>
                </a:solidFill>
                <a:effectLst/>
                <a:uLnTx/>
                <a:uFillTx/>
                <a:latin typeface="AvenirNext LT Com Regular" panose="020B0503020202020204" pitchFamily="34" charset="0"/>
                <a:ea typeface="+mn-ea"/>
                <a:cs typeface="+mn-cs"/>
                <a:sym typeface="Avenir Next LT Com Regular"/>
              </a:rPr>
              <a:t>Sales</a:t>
            </a:r>
          </a:p>
        </p:txBody>
      </p:sp>
      <p:sp>
        <p:nvSpPr>
          <p:cNvPr id="40" name="Text Placeholder 5">
            <a:extLst>
              <a:ext uri="{FF2B5EF4-FFF2-40B4-BE49-F238E27FC236}">
                <a16:creationId xmlns:a16="http://schemas.microsoft.com/office/drawing/2014/main" id="{32CC004A-608C-B9AC-5073-FFDC3CCA7624}"/>
              </a:ext>
            </a:extLst>
          </p:cNvPr>
          <p:cNvSpPr txBox="1">
            <a:spLocks/>
          </p:cNvSpPr>
          <p:nvPr/>
        </p:nvSpPr>
        <p:spPr>
          <a:xfrm>
            <a:off x="2824754" y="4941818"/>
            <a:ext cx="814724" cy="236065"/>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0" marR="0" lvl="0" indent="0" algn="ctr" defTabSz="228600" rtl="0" eaLnBrk="1" fontAlgn="auto" latinLnBrk="0" hangingPunct="1">
              <a:lnSpc>
                <a:spcPct val="100000"/>
              </a:lnSpc>
              <a:spcBef>
                <a:spcPts val="0"/>
              </a:spcBef>
              <a:spcAft>
                <a:spcPts val="1800"/>
              </a:spcAft>
              <a:buClrTx/>
              <a:buSzTx/>
              <a:buFont typeface="AvenirNext LT Com Medium" panose="020B0803020202020204" pitchFamily="34" charset="0"/>
              <a:buNone/>
              <a:tabLst/>
              <a:defRPr/>
            </a:pPr>
            <a:r>
              <a:rPr kumimoji="0" lang="en-IN" sz="1200" b="1" i="0" u="none" strike="noStrike" kern="0" cap="none" spc="0" normalizeH="0" baseline="0" noProof="0" dirty="0">
                <a:ln>
                  <a:noFill/>
                </a:ln>
                <a:solidFill>
                  <a:schemeClr val="tx1"/>
                </a:solidFill>
                <a:effectLst/>
                <a:uLnTx/>
                <a:uFillTx/>
                <a:latin typeface="AvenirNext LT Com Regular" panose="020B0503020202020204" pitchFamily="34" charset="0"/>
                <a:ea typeface="+mn-ea"/>
                <a:cs typeface="+mn-cs"/>
                <a:sym typeface="Avenir Next LT Com Regular"/>
              </a:rPr>
              <a:t>Profit</a:t>
            </a:r>
          </a:p>
        </p:txBody>
      </p:sp>
      <p:sp>
        <p:nvSpPr>
          <p:cNvPr id="42" name="TextBox 41">
            <a:extLst>
              <a:ext uri="{FF2B5EF4-FFF2-40B4-BE49-F238E27FC236}">
                <a16:creationId xmlns:a16="http://schemas.microsoft.com/office/drawing/2014/main" id="{874241C7-B135-3A93-5E57-FA69707F557D}"/>
              </a:ext>
            </a:extLst>
          </p:cNvPr>
          <p:cNvSpPr txBox="1"/>
          <p:nvPr/>
        </p:nvSpPr>
        <p:spPr>
          <a:xfrm>
            <a:off x="1797821" y="4177444"/>
            <a:ext cx="469680" cy="169277"/>
          </a:xfrm>
          <a:prstGeom prst="rect">
            <a:avLst/>
          </a:prstGeom>
          <a:ln w="12700">
            <a:miter lim="400000"/>
          </a:ln>
        </p:spPr>
        <p:txBody>
          <a:bodyPr wrap="none" lIns="0" tIns="0" rIns="0" bIns="0" rtlCol="0">
            <a:spAutoFit/>
          </a:bodyPr>
          <a:lstStyle/>
          <a:p>
            <a:r>
              <a:rPr lang="en-US" sz="1100" b="1" dirty="0">
                <a:solidFill>
                  <a:schemeClr val="accent1"/>
                </a:solidFill>
                <a:latin typeface="AvenirNext LT Com Regular" panose="020B0503020202020204" pitchFamily="34" charset="0"/>
              </a:rPr>
              <a:t>$1,721</a:t>
            </a:r>
          </a:p>
        </p:txBody>
      </p:sp>
      <p:sp>
        <p:nvSpPr>
          <p:cNvPr id="43" name="TextBox 42">
            <a:extLst>
              <a:ext uri="{FF2B5EF4-FFF2-40B4-BE49-F238E27FC236}">
                <a16:creationId xmlns:a16="http://schemas.microsoft.com/office/drawing/2014/main" id="{DDEE42E0-EB5D-9CF2-8912-144F872BA7F9}"/>
              </a:ext>
            </a:extLst>
          </p:cNvPr>
          <p:cNvSpPr txBox="1"/>
          <p:nvPr/>
        </p:nvSpPr>
        <p:spPr>
          <a:xfrm>
            <a:off x="2245912" y="4935809"/>
            <a:ext cx="346249" cy="169277"/>
          </a:xfrm>
          <a:prstGeom prst="rect">
            <a:avLst/>
          </a:prstGeom>
          <a:ln w="12700">
            <a:miter lim="400000"/>
          </a:ln>
        </p:spPr>
        <p:txBody>
          <a:bodyPr wrap="none" lIns="0" tIns="0" rIns="0" bIns="0" rtlCol="0">
            <a:spAutoFit/>
          </a:bodyPr>
          <a:lstStyle/>
          <a:p>
            <a:r>
              <a:rPr lang="en-US" sz="1100" b="1" dirty="0">
                <a:solidFill>
                  <a:schemeClr val="accent1"/>
                </a:solidFill>
                <a:latin typeface="AvenirNext LT Com Regular" panose="020B0503020202020204" pitchFamily="34" charset="0"/>
              </a:rPr>
              <a:t>$358</a:t>
            </a:r>
          </a:p>
        </p:txBody>
      </p:sp>
      <p:sp>
        <p:nvSpPr>
          <p:cNvPr id="44" name="TextBox 43">
            <a:extLst>
              <a:ext uri="{FF2B5EF4-FFF2-40B4-BE49-F238E27FC236}">
                <a16:creationId xmlns:a16="http://schemas.microsoft.com/office/drawing/2014/main" id="{5211575A-2AE2-A222-8803-96657884C8FA}"/>
              </a:ext>
            </a:extLst>
          </p:cNvPr>
          <p:cNvSpPr txBox="1"/>
          <p:nvPr/>
        </p:nvSpPr>
        <p:spPr>
          <a:xfrm>
            <a:off x="3928550" y="4935809"/>
            <a:ext cx="346249" cy="169277"/>
          </a:xfrm>
          <a:prstGeom prst="rect">
            <a:avLst/>
          </a:prstGeom>
          <a:ln w="12700">
            <a:miter lim="400000"/>
          </a:ln>
        </p:spPr>
        <p:txBody>
          <a:bodyPr wrap="none" lIns="0" tIns="0" rIns="0" bIns="0" rtlCol="0">
            <a:spAutoFit/>
          </a:bodyPr>
          <a:lstStyle/>
          <a:p>
            <a:r>
              <a:rPr lang="en-US" sz="1100" b="1" dirty="0">
                <a:solidFill>
                  <a:schemeClr val="accent4"/>
                </a:solidFill>
                <a:latin typeface="AvenirNext LT Com Regular" panose="020B0503020202020204" pitchFamily="34" charset="0"/>
              </a:rPr>
              <a:t>$714</a:t>
            </a:r>
          </a:p>
        </p:txBody>
      </p:sp>
      <p:sp>
        <p:nvSpPr>
          <p:cNvPr id="45" name="TextBox 44">
            <a:extLst>
              <a:ext uri="{FF2B5EF4-FFF2-40B4-BE49-F238E27FC236}">
                <a16:creationId xmlns:a16="http://schemas.microsoft.com/office/drawing/2014/main" id="{39CBC1FC-F827-0C07-F69F-5AFCE6B06839}"/>
              </a:ext>
            </a:extLst>
          </p:cNvPr>
          <p:cNvSpPr txBox="1"/>
          <p:nvPr/>
        </p:nvSpPr>
        <p:spPr>
          <a:xfrm>
            <a:off x="4862421" y="4197614"/>
            <a:ext cx="469680" cy="169277"/>
          </a:xfrm>
          <a:prstGeom prst="rect">
            <a:avLst/>
          </a:prstGeom>
          <a:ln w="12700">
            <a:miter lim="400000"/>
          </a:ln>
        </p:spPr>
        <p:txBody>
          <a:bodyPr wrap="none" lIns="0" tIns="0" rIns="0" bIns="0" rtlCol="0">
            <a:spAutoFit/>
          </a:bodyPr>
          <a:lstStyle/>
          <a:p>
            <a:r>
              <a:rPr lang="en-US" sz="1100" b="1" dirty="0">
                <a:solidFill>
                  <a:schemeClr val="accent4"/>
                </a:solidFill>
                <a:latin typeface="AvenirNext LT Com Regular" panose="020B0503020202020204" pitchFamily="34" charset="0"/>
              </a:rPr>
              <a:t>$4,421</a:t>
            </a:r>
          </a:p>
        </p:txBody>
      </p:sp>
      <p:sp>
        <p:nvSpPr>
          <p:cNvPr id="47" name="TextBox 46">
            <a:extLst>
              <a:ext uri="{FF2B5EF4-FFF2-40B4-BE49-F238E27FC236}">
                <a16:creationId xmlns:a16="http://schemas.microsoft.com/office/drawing/2014/main" id="{A68664D9-4726-36A0-A734-EC557E03BEB6}"/>
              </a:ext>
            </a:extLst>
          </p:cNvPr>
          <p:cNvSpPr txBox="1"/>
          <p:nvPr/>
        </p:nvSpPr>
        <p:spPr>
          <a:xfrm>
            <a:off x="5300416" y="3353706"/>
            <a:ext cx="556243" cy="169277"/>
          </a:xfrm>
          <a:prstGeom prst="rect">
            <a:avLst/>
          </a:prstGeom>
          <a:ln w="12700">
            <a:miter lim="400000"/>
          </a:ln>
        </p:spPr>
        <p:txBody>
          <a:bodyPr wrap="none" lIns="0" tIns="0" rIns="0" bIns="0" rtlCol="0">
            <a:spAutoFit/>
          </a:bodyPr>
          <a:lstStyle/>
          <a:p>
            <a:r>
              <a:rPr lang="en-US" sz="1100" b="1" dirty="0">
                <a:solidFill>
                  <a:schemeClr val="accent4"/>
                </a:solidFill>
                <a:latin typeface="AvenirNext LT Com Regular" panose="020B0503020202020204" pitchFamily="34" charset="0"/>
              </a:rPr>
              <a:t>$12,061</a:t>
            </a:r>
          </a:p>
        </p:txBody>
      </p:sp>
      <p:sp>
        <p:nvSpPr>
          <p:cNvPr id="6" name="TextBox 5">
            <a:extLst>
              <a:ext uri="{FF2B5EF4-FFF2-40B4-BE49-F238E27FC236}">
                <a16:creationId xmlns:a16="http://schemas.microsoft.com/office/drawing/2014/main" id="{C3788671-0B2E-BCA8-9749-46D11D7CBE35}"/>
              </a:ext>
            </a:extLst>
          </p:cNvPr>
          <p:cNvSpPr txBox="1"/>
          <p:nvPr/>
        </p:nvSpPr>
        <p:spPr>
          <a:xfrm>
            <a:off x="11444742" y="487540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pic>
        <p:nvPicPr>
          <p:cNvPr id="10" name="Picture 9" descr="A blue line drawing of a ship&#10;&#10;Description automatically generated">
            <a:extLst>
              <a:ext uri="{FF2B5EF4-FFF2-40B4-BE49-F238E27FC236}">
                <a16:creationId xmlns:a16="http://schemas.microsoft.com/office/drawing/2014/main" id="{80920732-819A-C3E1-1B91-03C3D6912D3B}"/>
              </a:ext>
            </a:extLst>
          </p:cNvPr>
          <p:cNvPicPr>
            <a:picLocks noChangeAspect="1"/>
          </p:cNvPicPr>
          <p:nvPr/>
        </p:nvPicPr>
        <p:blipFill rotWithShape="1">
          <a:blip r:embed="rId3">
            <a:extLst>
              <a:ext uri="{28A0092B-C50C-407E-A947-70E740481C1C}">
                <a14:useLocalDpi xmlns:a14="http://schemas.microsoft.com/office/drawing/2010/main" val="0"/>
              </a:ext>
            </a:extLst>
          </a:blip>
          <a:srcRect l="25628" t="27106" r="22442" b="29015"/>
          <a:stretch/>
        </p:blipFill>
        <p:spPr>
          <a:xfrm>
            <a:off x="8949394" y="4586906"/>
            <a:ext cx="731358" cy="617975"/>
          </a:xfrm>
          <a:prstGeom prst="rect">
            <a:avLst/>
          </a:prstGeom>
        </p:spPr>
      </p:pic>
      <p:pic>
        <p:nvPicPr>
          <p:cNvPr id="41" name="Picture 40" descr="A blue and white card on a black background&#10;&#10;Description automatically generated">
            <a:extLst>
              <a:ext uri="{FF2B5EF4-FFF2-40B4-BE49-F238E27FC236}">
                <a16:creationId xmlns:a16="http://schemas.microsoft.com/office/drawing/2014/main" id="{3C345555-23BB-DA35-E721-DCB50E50EAA4}"/>
              </a:ext>
            </a:extLst>
          </p:cNvPr>
          <p:cNvPicPr>
            <a:picLocks noChangeAspect="1"/>
          </p:cNvPicPr>
          <p:nvPr/>
        </p:nvPicPr>
        <p:blipFill rotWithShape="1">
          <a:blip r:embed="rId4">
            <a:extLst>
              <a:ext uri="{28A0092B-C50C-407E-A947-70E740481C1C}">
                <a14:useLocalDpi xmlns:a14="http://schemas.microsoft.com/office/drawing/2010/main" val="0"/>
              </a:ext>
            </a:extLst>
          </a:blip>
          <a:srcRect l="25114" t="37323" r="15866" b="15629"/>
          <a:stretch/>
        </p:blipFill>
        <p:spPr>
          <a:xfrm>
            <a:off x="10386655" y="4586907"/>
            <a:ext cx="887868" cy="707772"/>
          </a:xfrm>
          <a:prstGeom prst="rect">
            <a:avLst/>
          </a:prstGeom>
        </p:spPr>
      </p:pic>
      <p:graphicFrame>
        <p:nvGraphicFramePr>
          <p:cNvPr id="46" name="Chart 45">
            <a:extLst>
              <a:ext uri="{FF2B5EF4-FFF2-40B4-BE49-F238E27FC236}">
                <a16:creationId xmlns:a16="http://schemas.microsoft.com/office/drawing/2014/main" id="{28C920C9-9862-5C63-13FE-EDE228E85B8D}"/>
              </a:ext>
            </a:extLst>
          </p:cNvPr>
          <p:cNvGraphicFramePr/>
          <p:nvPr>
            <p:extLst>
              <p:ext uri="{D42A27DB-BD31-4B8C-83A1-F6EECF244321}">
                <p14:modId xmlns:p14="http://schemas.microsoft.com/office/powerpoint/2010/main" val="186029179"/>
              </p:ext>
            </p:extLst>
          </p:nvPr>
        </p:nvGraphicFramePr>
        <p:xfrm>
          <a:off x="6497396" y="2034946"/>
          <a:ext cx="5280355" cy="1702133"/>
        </p:xfrm>
        <a:graphic>
          <a:graphicData uri="http://schemas.openxmlformats.org/drawingml/2006/chart">
            <c:chart xmlns:c="http://schemas.openxmlformats.org/drawingml/2006/chart" xmlns:r="http://schemas.openxmlformats.org/officeDocument/2006/relationships" r:id="rId5"/>
          </a:graphicData>
        </a:graphic>
      </p:graphicFrame>
      <p:sp>
        <p:nvSpPr>
          <p:cNvPr id="50" name="TextBox 49">
            <a:extLst>
              <a:ext uri="{FF2B5EF4-FFF2-40B4-BE49-F238E27FC236}">
                <a16:creationId xmlns:a16="http://schemas.microsoft.com/office/drawing/2014/main" id="{FEC6AB60-47A3-E0B6-449A-5D0133396CB2}"/>
              </a:ext>
            </a:extLst>
          </p:cNvPr>
          <p:cNvSpPr txBox="1"/>
          <p:nvPr/>
        </p:nvSpPr>
        <p:spPr>
          <a:xfrm>
            <a:off x="6945451" y="3643214"/>
            <a:ext cx="735779" cy="128240"/>
          </a:xfrm>
          <a:prstGeom prst="rect">
            <a:avLst/>
          </a:prstGeom>
          <a:ln w="12700">
            <a:miter lim="400000"/>
          </a:ln>
        </p:spPr>
        <p:txBody>
          <a:bodyPr wrap="none" lIns="0" tIns="0" rIns="0" bIns="0" rtlCol="0">
            <a:spAutoFit/>
          </a:bodyPr>
          <a:lstStyle/>
          <a:p>
            <a:pPr>
              <a:lnSpc>
                <a:spcPts val="1000"/>
              </a:lnSpc>
            </a:pPr>
            <a:r>
              <a:rPr lang="en-US" sz="900" b="1" dirty="0">
                <a:solidFill>
                  <a:schemeClr val="tx1">
                    <a:lumMod val="65000"/>
                    <a:lumOff val="35000"/>
                  </a:schemeClr>
                </a:solidFill>
                <a:latin typeface="AvenirNext LT Com Regular" panose="020B0503020202020204" pitchFamily="34" charset="0"/>
              </a:rPr>
              <a:t>Magnificent 7</a:t>
            </a:r>
          </a:p>
        </p:txBody>
      </p:sp>
      <p:sp>
        <p:nvSpPr>
          <p:cNvPr id="58" name="TextBox 57">
            <a:extLst>
              <a:ext uri="{FF2B5EF4-FFF2-40B4-BE49-F238E27FC236}">
                <a16:creationId xmlns:a16="http://schemas.microsoft.com/office/drawing/2014/main" id="{F2833424-4ECC-1E06-0043-4C7B6213BB06}"/>
              </a:ext>
            </a:extLst>
          </p:cNvPr>
          <p:cNvSpPr txBox="1"/>
          <p:nvPr/>
        </p:nvSpPr>
        <p:spPr>
          <a:xfrm>
            <a:off x="7972095" y="3643214"/>
            <a:ext cx="597920" cy="384721"/>
          </a:xfrm>
          <a:prstGeom prst="rect">
            <a:avLst/>
          </a:prstGeom>
          <a:ln w="12700">
            <a:miter lim="400000"/>
          </a:ln>
        </p:spPr>
        <p:txBody>
          <a:bodyPr wrap="none" lIns="0" tIns="0" rIns="0" bIns="0" rtlCol="0">
            <a:spAutoFit/>
          </a:bodyPr>
          <a:lstStyle/>
          <a:p>
            <a:pPr>
              <a:lnSpc>
                <a:spcPts val="1000"/>
              </a:lnSpc>
            </a:pPr>
            <a:r>
              <a:rPr lang="en-US" sz="900" b="1" dirty="0">
                <a:solidFill>
                  <a:schemeClr val="tx1">
                    <a:lumMod val="65000"/>
                    <a:lumOff val="35000"/>
                  </a:schemeClr>
                </a:solidFill>
                <a:latin typeface="AvenirNext LT Com Regular" panose="020B0503020202020204" pitchFamily="34" charset="0"/>
              </a:rPr>
              <a:t>Remainder</a:t>
            </a:r>
            <a:br>
              <a:rPr lang="en-US" sz="900" b="1" dirty="0">
                <a:solidFill>
                  <a:schemeClr val="tx1">
                    <a:lumMod val="65000"/>
                    <a:lumOff val="35000"/>
                  </a:schemeClr>
                </a:solidFill>
                <a:latin typeface="AvenirNext LT Com Regular" panose="020B0503020202020204" pitchFamily="34" charset="0"/>
              </a:rPr>
            </a:br>
            <a:r>
              <a:rPr lang="en-US" sz="900" b="1" dirty="0">
                <a:solidFill>
                  <a:schemeClr val="tx1">
                    <a:lumMod val="65000"/>
                    <a:lumOff val="35000"/>
                  </a:schemeClr>
                </a:solidFill>
                <a:latin typeface="AvenirNext LT Com Regular" panose="020B0503020202020204" pitchFamily="34" charset="0"/>
              </a:rPr>
              <a:t>of S&amp;P 500</a:t>
            </a:r>
            <a:br>
              <a:rPr lang="en-US" sz="900" b="1" dirty="0">
                <a:solidFill>
                  <a:schemeClr val="tx1">
                    <a:lumMod val="65000"/>
                    <a:lumOff val="35000"/>
                  </a:schemeClr>
                </a:solidFill>
                <a:latin typeface="AvenirNext LT Com Regular" panose="020B0503020202020204" pitchFamily="34" charset="0"/>
              </a:rPr>
            </a:br>
            <a:r>
              <a:rPr lang="en-US" sz="900" b="1" dirty="0">
                <a:solidFill>
                  <a:schemeClr val="tx1">
                    <a:lumMod val="65000"/>
                    <a:lumOff val="35000"/>
                  </a:schemeClr>
                </a:solidFill>
                <a:latin typeface="AvenirNext LT Com Regular" panose="020B0503020202020204" pitchFamily="34" charset="0"/>
              </a:rPr>
              <a:t>Index</a:t>
            </a:r>
          </a:p>
        </p:txBody>
      </p:sp>
      <p:sp>
        <p:nvSpPr>
          <p:cNvPr id="65" name="TextBox 64">
            <a:extLst>
              <a:ext uri="{FF2B5EF4-FFF2-40B4-BE49-F238E27FC236}">
                <a16:creationId xmlns:a16="http://schemas.microsoft.com/office/drawing/2014/main" id="{17A084C5-7D96-C7E9-EA42-C349A325961E}"/>
              </a:ext>
            </a:extLst>
          </p:cNvPr>
          <p:cNvSpPr txBox="1"/>
          <p:nvPr/>
        </p:nvSpPr>
        <p:spPr>
          <a:xfrm>
            <a:off x="8955473" y="3643214"/>
            <a:ext cx="585097" cy="256480"/>
          </a:xfrm>
          <a:prstGeom prst="rect">
            <a:avLst/>
          </a:prstGeom>
          <a:ln w="12700">
            <a:miter lim="400000"/>
          </a:ln>
        </p:spPr>
        <p:txBody>
          <a:bodyPr wrap="none" lIns="0" tIns="0" rIns="0" bIns="0" rtlCol="0">
            <a:spAutoFit/>
          </a:bodyPr>
          <a:lstStyle/>
          <a:p>
            <a:pPr>
              <a:lnSpc>
                <a:spcPts val="1000"/>
              </a:lnSpc>
            </a:pPr>
            <a:r>
              <a:rPr lang="en-US" sz="900" b="1" dirty="0">
                <a:solidFill>
                  <a:schemeClr val="tx1">
                    <a:lumMod val="65000"/>
                    <a:lumOff val="35000"/>
                  </a:schemeClr>
                </a:solidFill>
                <a:latin typeface="AvenirNext LT Com Regular" panose="020B0503020202020204" pitchFamily="34" charset="0"/>
              </a:rPr>
              <a:t>Aerospace</a:t>
            </a:r>
            <a:br>
              <a:rPr lang="en-US" sz="900" b="1" dirty="0">
                <a:solidFill>
                  <a:schemeClr val="tx1">
                    <a:lumMod val="65000"/>
                    <a:lumOff val="35000"/>
                  </a:schemeClr>
                </a:solidFill>
                <a:latin typeface="AvenirNext LT Com Regular" panose="020B0503020202020204" pitchFamily="34" charset="0"/>
              </a:rPr>
            </a:br>
            <a:r>
              <a:rPr lang="en-US" sz="900" b="1" dirty="0">
                <a:solidFill>
                  <a:schemeClr val="tx1">
                    <a:lumMod val="65000"/>
                    <a:lumOff val="35000"/>
                  </a:schemeClr>
                </a:solidFill>
                <a:latin typeface="AvenirNext LT Com Regular" panose="020B0503020202020204" pitchFamily="34" charset="0"/>
              </a:rPr>
              <a:t>equipment</a:t>
            </a:r>
          </a:p>
        </p:txBody>
      </p:sp>
      <p:sp>
        <p:nvSpPr>
          <p:cNvPr id="66" name="TextBox 65">
            <a:extLst>
              <a:ext uri="{FF2B5EF4-FFF2-40B4-BE49-F238E27FC236}">
                <a16:creationId xmlns:a16="http://schemas.microsoft.com/office/drawing/2014/main" id="{D5FC8A0D-9024-6F2F-A407-14E1E9BAC9FC}"/>
              </a:ext>
            </a:extLst>
          </p:cNvPr>
          <p:cNvSpPr txBox="1"/>
          <p:nvPr/>
        </p:nvSpPr>
        <p:spPr>
          <a:xfrm>
            <a:off x="9763313" y="3643214"/>
            <a:ext cx="904095" cy="256480"/>
          </a:xfrm>
          <a:prstGeom prst="rect">
            <a:avLst/>
          </a:prstGeom>
          <a:ln w="12700">
            <a:miter lim="400000"/>
          </a:ln>
        </p:spPr>
        <p:txBody>
          <a:bodyPr wrap="none" lIns="0" tIns="0" rIns="0" bIns="0" rtlCol="0">
            <a:spAutoFit/>
          </a:bodyPr>
          <a:lstStyle/>
          <a:p>
            <a:pPr>
              <a:lnSpc>
                <a:spcPts val="1000"/>
              </a:lnSpc>
            </a:pPr>
            <a:r>
              <a:rPr lang="en-US" sz="900" b="1" dirty="0">
                <a:solidFill>
                  <a:schemeClr val="tx1">
                    <a:lumMod val="65000"/>
                    <a:lumOff val="35000"/>
                  </a:schemeClr>
                </a:solidFill>
                <a:latin typeface="AvenirNext LT Com Regular" panose="020B0503020202020204" pitchFamily="34" charset="0"/>
              </a:rPr>
              <a:t>Hotels, resorts &amp; </a:t>
            </a:r>
            <a:br>
              <a:rPr lang="en-US" sz="900" b="1" dirty="0">
                <a:solidFill>
                  <a:schemeClr val="tx1">
                    <a:lumMod val="65000"/>
                    <a:lumOff val="35000"/>
                  </a:schemeClr>
                </a:solidFill>
                <a:latin typeface="AvenirNext LT Com Regular" panose="020B0503020202020204" pitchFamily="34" charset="0"/>
              </a:rPr>
            </a:br>
            <a:r>
              <a:rPr lang="en-US" sz="900" b="1" dirty="0">
                <a:solidFill>
                  <a:schemeClr val="tx1">
                    <a:lumMod val="65000"/>
                    <a:lumOff val="35000"/>
                  </a:schemeClr>
                </a:solidFill>
                <a:latin typeface="AvenirNext LT Com Regular" panose="020B0503020202020204" pitchFamily="34" charset="0"/>
              </a:rPr>
              <a:t>cruise lines</a:t>
            </a:r>
          </a:p>
        </p:txBody>
      </p:sp>
      <p:sp>
        <p:nvSpPr>
          <p:cNvPr id="67" name="TextBox 66">
            <a:extLst>
              <a:ext uri="{FF2B5EF4-FFF2-40B4-BE49-F238E27FC236}">
                <a16:creationId xmlns:a16="http://schemas.microsoft.com/office/drawing/2014/main" id="{7BBCFB02-6ED9-164B-988E-1833FCBBA604}"/>
              </a:ext>
            </a:extLst>
          </p:cNvPr>
          <p:cNvSpPr txBox="1"/>
          <p:nvPr/>
        </p:nvSpPr>
        <p:spPr>
          <a:xfrm>
            <a:off x="10822028" y="3643214"/>
            <a:ext cx="730969" cy="512961"/>
          </a:xfrm>
          <a:prstGeom prst="rect">
            <a:avLst/>
          </a:prstGeom>
          <a:ln w="12700">
            <a:miter lim="400000"/>
          </a:ln>
        </p:spPr>
        <p:txBody>
          <a:bodyPr wrap="none" lIns="0" tIns="0" rIns="0" bIns="0" rtlCol="0">
            <a:spAutoFit/>
          </a:bodyPr>
          <a:lstStyle/>
          <a:p>
            <a:pPr>
              <a:lnSpc>
                <a:spcPts val="1000"/>
              </a:lnSpc>
            </a:pPr>
            <a:r>
              <a:rPr lang="en-US" sz="900" b="1" dirty="0">
                <a:solidFill>
                  <a:schemeClr val="tx1">
                    <a:lumMod val="65000"/>
                    <a:lumOff val="35000"/>
                  </a:schemeClr>
                </a:solidFill>
                <a:latin typeface="AvenirNext LT Com Regular" panose="020B0503020202020204" pitchFamily="34" charset="0"/>
              </a:rPr>
              <a:t>Transaction &amp;</a:t>
            </a:r>
            <a:br>
              <a:rPr lang="en-US" sz="900" b="1" dirty="0">
                <a:solidFill>
                  <a:schemeClr val="tx1">
                    <a:lumMod val="65000"/>
                    <a:lumOff val="35000"/>
                  </a:schemeClr>
                </a:solidFill>
                <a:latin typeface="AvenirNext LT Com Regular" panose="020B0503020202020204" pitchFamily="34" charset="0"/>
              </a:rPr>
            </a:br>
            <a:r>
              <a:rPr lang="en-US" sz="900" b="1" dirty="0">
                <a:solidFill>
                  <a:schemeClr val="tx1">
                    <a:lumMod val="65000"/>
                    <a:lumOff val="35000"/>
                  </a:schemeClr>
                </a:solidFill>
                <a:latin typeface="AvenirNext LT Com Regular" panose="020B0503020202020204" pitchFamily="34" charset="0"/>
              </a:rPr>
              <a:t>payment</a:t>
            </a:r>
            <a:br>
              <a:rPr lang="en-US" sz="900" b="1" dirty="0">
                <a:solidFill>
                  <a:schemeClr val="tx1">
                    <a:lumMod val="65000"/>
                    <a:lumOff val="35000"/>
                  </a:schemeClr>
                </a:solidFill>
                <a:latin typeface="AvenirNext LT Com Regular" panose="020B0503020202020204" pitchFamily="34" charset="0"/>
              </a:rPr>
            </a:br>
            <a:r>
              <a:rPr lang="en-US" sz="900" b="1" dirty="0">
                <a:solidFill>
                  <a:schemeClr val="tx1">
                    <a:lumMod val="65000"/>
                    <a:lumOff val="35000"/>
                  </a:schemeClr>
                </a:solidFill>
                <a:latin typeface="AvenirNext LT Com Regular" panose="020B0503020202020204" pitchFamily="34" charset="0"/>
              </a:rPr>
              <a:t>processing</a:t>
            </a:r>
            <a:br>
              <a:rPr lang="en-US" sz="900" b="1" dirty="0">
                <a:solidFill>
                  <a:schemeClr val="tx1">
                    <a:lumMod val="65000"/>
                    <a:lumOff val="35000"/>
                  </a:schemeClr>
                </a:solidFill>
                <a:latin typeface="AvenirNext LT Com Regular" panose="020B0503020202020204" pitchFamily="34" charset="0"/>
              </a:rPr>
            </a:br>
            <a:r>
              <a:rPr lang="en-US" sz="900" b="1" dirty="0">
                <a:solidFill>
                  <a:schemeClr val="tx1">
                    <a:lumMod val="65000"/>
                    <a:lumOff val="35000"/>
                  </a:schemeClr>
                </a:solidFill>
                <a:latin typeface="AvenirNext LT Com Regular" panose="020B0503020202020204" pitchFamily="34" charset="0"/>
              </a:rPr>
              <a:t>services</a:t>
            </a:r>
          </a:p>
        </p:txBody>
      </p:sp>
      <p:sp>
        <p:nvSpPr>
          <p:cNvPr id="72" name="TextBox 71">
            <a:extLst>
              <a:ext uri="{FF2B5EF4-FFF2-40B4-BE49-F238E27FC236}">
                <a16:creationId xmlns:a16="http://schemas.microsoft.com/office/drawing/2014/main" id="{29D76086-307A-378D-2896-C979265EF3E3}"/>
              </a:ext>
            </a:extLst>
          </p:cNvPr>
          <p:cNvSpPr txBox="1"/>
          <p:nvPr/>
        </p:nvSpPr>
        <p:spPr>
          <a:xfrm>
            <a:off x="6875930" y="5296484"/>
            <a:ext cx="1435888" cy="538609"/>
          </a:xfrm>
          <a:prstGeom prst="rect">
            <a:avLst/>
          </a:prstGeom>
          <a:noFill/>
          <a:ln w="12700">
            <a:miter lim="400000"/>
          </a:ln>
        </p:spPr>
        <p:txBody>
          <a:bodyPr wrap="square" lIns="0" tIns="0" rIns="0" bIns="0">
            <a:spAutoFit/>
          </a:bodyPr>
          <a:lstStyle/>
          <a:p>
            <a:pPr algn="l">
              <a:spcAft>
                <a:spcPts val="300"/>
              </a:spcAft>
            </a:pPr>
            <a:r>
              <a:rPr lang="en-US" sz="1000" b="1" dirty="0">
                <a:solidFill>
                  <a:schemeClr val="tx1"/>
                </a:solidFill>
                <a:latin typeface="+mn-lt"/>
              </a:rPr>
              <a:t>Commercial aerospace</a:t>
            </a:r>
          </a:p>
          <a:p>
            <a:pPr marL="118872" indent="-118872" algn="l">
              <a:spcAft>
                <a:spcPts val="300"/>
              </a:spcAft>
              <a:buFont typeface="Arial" panose="020B0604020202020204" pitchFamily="34" charset="0"/>
              <a:buChar char="•"/>
            </a:pPr>
            <a:r>
              <a:rPr lang="en-US" sz="1000" dirty="0">
                <a:solidFill>
                  <a:schemeClr val="tx1"/>
                </a:solidFill>
                <a:latin typeface="+mn-lt"/>
              </a:rPr>
              <a:t>General Electric</a:t>
            </a:r>
          </a:p>
          <a:p>
            <a:pPr marL="118872" indent="-118872" algn="l">
              <a:spcAft>
                <a:spcPts val="300"/>
              </a:spcAft>
              <a:buFont typeface="Arial" panose="020B0604020202020204" pitchFamily="34" charset="0"/>
              <a:buChar char="•"/>
            </a:pPr>
            <a:r>
              <a:rPr lang="en-US" sz="1000" dirty="0" err="1">
                <a:solidFill>
                  <a:schemeClr val="tx1"/>
                </a:solidFill>
                <a:latin typeface="+mn-lt"/>
              </a:rPr>
              <a:t>TransDigm</a:t>
            </a:r>
            <a:endParaRPr lang="en-US" sz="1000" dirty="0"/>
          </a:p>
        </p:txBody>
      </p:sp>
      <p:pic>
        <p:nvPicPr>
          <p:cNvPr id="8" name="Picture 7">
            <a:extLst>
              <a:ext uri="{FF2B5EF4-FFF2-40B4-BE49-F238E27FC236}">
                <a16:creationId xmlns:a16="http://schemas.microsoft.com/office/drawing/2014/main" id="{BBC41AEC-AB62-EA19-AB38-76CECF87E81D}"/>
              </a:ext>
            </a:extLst>
          </p:cNvPr>
          <p:cNvPicPr>
            <a:picLocks noChangeAspect="1"/>
          </p:cNvPicPr>
          <p:nvPr/>
        </p:nvPicPr>
        <p:blipFill>
          <a:blip r:embed="rId6"/>
          <a:stretch>
            <a:fillRect/>
          </a:stretch>
        </p:blipFill>
        <p:spPr>
          <a:xfrm>
            <a:off x="7284286" y="4666271"/>
            <a:ext cx="575126" cy="538610"/>
          </a:xfrm>
          <a:prstGeom prst="rect">
            <a:avLst/>
          </a:prstGeom>
        </p:spPr>
      </p:pic>
      <p:cxnSp>
        <p:nvCxnSpPr>
          <p:cNvPr id="18" name="Straight Connector 17">
            <a:extLst>
              <a:ext uri="{FF2B5EF4-FFF2-40B4-BE49-F238E27FC236}">
                <a16:creationId xmlns:a16="http://schemas.microsoft.com/office/drawing/2014/main" id="{9189BB30-7781-207F-863A-6BEFEBAD242B}"/>
              </a:ext>
            </a:extLst>
          </p:cNvPr>
          <p:cNvCxnSpPr>
            <a:cxnSpLocks/>
          </p:cNvCxnSpPr>
          <p:nvPr/>
        </p:nvCxnSpPr>
        <p:spPr>
          <a:xfrm flipH="1">
            <a:off x="6867695" y="3590769"/>
            <a:ext cx="1815304" cy="0"/>
          </a:xfrm>
          <a:prstGeom prst="line">
            <a:avLst/>
          </a:prstGeom>
          <a:noFill/>
          <a:ln w="9525" cap="flat">
            <a:solidFill>
              <a:schemeClr val="bg1">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32" name="Straight Connector 31">
            <a:extLst>
              <a:ext uri="{FF2B5EF4-FFF2-40B4-BE49-F238E27FC236}">
                <a16:creationId xmlns:a16="http://schemas.microsoft.com/office/drawing/2014/main" id="{3300CBE4-2969-25F8-5755-58BC77CEC2EA}"/>
              </a:ext>
            </a:extLst>
          </p:cNvPr>
          <p:cNvCxnSpPr>
            <a:cxnSpLocks/>
          </p:cNvCxnSpPr>
          <p:nvPr/>
        </p:nvCxnSpPr>
        <p:spPr>
          <a:xfrm flipH="1">
            <a:off x="8842545" y="3590769"/>
            <a:ext cx="2729060" cy="0"/>
          </a:xfrm>
          <a:prstGeom prst="line">
            <a:avLst/>
          </a:prstGeom>
          <a:noFill/>
          <a:ln w="9525" cap="flat">
            <a:solidFill>
              <a:schemeClr val="bg1">
                <a:lumMod val="5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74" name="Straight Connector 73">
            <a:extLst>
              <a:ext uri="{FF2B5EF4-FFF2-40B4-BE49-F238E27FC236}">
                <a16:creationId xmlns:a16="http://schemas.microsoft.com/office/drawing/2014/main" id="{BB32C3E2-3435-A6BF-4CC4-4A63E318CD12}"/>
              </a:ext>
            </a:extLst>
          </p:cNvPr>
          <p:cNvCxnSpPr>
            <a:cxnSpLocks/>
          </p:cNvCxnSpPr>
          <p:nvPr/>
        </p:nvCxnSpPr>
        <p:spPr>
          <a:xfrm>
            <a:off x="8438945" y="4639679"/>
            <a:ext cx="0" cy="1195414"/>
          </a:xfrm>
          <a:prstGeom prst="line">
            <a:avLst/>
          </a:prstGeom>
          <a:noFill/>
          <a:ln w="9525" cap="flat">
            <a:solidFill>
              <a:schemeClr val="bg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80" name="Straight Connector 79">
            <a:extLst>
              <a:ext uri="{FF2B5EF4-FFF2-40B4-BE49-F238E27FC236}">
                <a16:creationId xmlns:a16="http://schemas.microsoft.com/office/drawing/2014/main" id="{5D0831BF-69FF-D82A-3F49-F410DD5703F6}"/>
              </a:ext>
            </a:extLst>
          </p:cNvPr>
          <p:cNvCxnSpPr>
            <a:cxnSpLocks/>
          </p:cNvCxnSpPr>
          <p:nvPr/>
        </p:nvCxnSpPr>
        <p:spPr>
          <a:xfrm>
            <a:off x="10111659" y="4639679"/>
            <a:ext cx="0" cy="1195414"/>
          </a:xfrm>
          <a:prstGeom prst="line">
            <a:avLst/>
          </a:prstGeom>
          <a:noFill/>
          <a:ln w="9525" cap="flat">
            <a:solidFill>
              <a:schemeClr val="bg2">
                <a:lumMod val="60000"/>
                <a:lumOff val="40000"/>
              </a:schemeClr>
            </a:solidFill>
            <a:prstDash val="solid"/>
            <a:miter lim="400000"/>
          </a:ln>
          <a:effectLst/>
          <a:sp3d/>
        </p:spPr>
        <p:style>
          <a:lnRef idx="0">
            <a:scrgbClr r="0" g="0" b="0"/>
          </a:lnRef>
          <a:fillRef idx="0">
            <a:scrgbClr r="0" g="0" b="0"/>
          </a:fillRef>
          <a:effectRef idx="0">
            <a:scrgbClr r="0" g="0" b="0"/>
          </a:effectRef>
          <a:fontRef idx="none"/>
        </p:style>
      </p:cxnSp>
      <p:sp>
        <p:nvSpPr>
          <p:cNvPr id="33" name="TextBox 32">
            <a:extLst>
              <a:ext uri="{FF2B5EF4-FFF2-40B4-BE49-F238E27FC236}">
                <a16:creationId xmlns:a16="http://schemas.microsoft.com/office/drawing/2014/main" id="{81E4ED38-5C4A-32CE-E75F-021A322C322B}"/>
              </a:ext>
            </a:extLst>
          </p:cNvPr>
          <p:cNvSpPr txBox="1"/>
          <p:nvPr/>
        </p:nvSpPr>
        <p:spPr>
          <a:xfrm>
            <a:off x="6718144" y="4320165"/>
            <a:ext cx="3766691" cy="215444"/>
          </a:xfrm>
          <a:prstGeom prst="rect">
            <a:avLst/>
          </a:prstGeom>
          <a:noFill/>
          <a:ln w="12700">
            <a:miter lim="400000"/>
          </a:ln>
        </p:spPr>
        <p:txBody>
          <a:bodyPr wrap="square" lIns="0" tIns="0" rIns="0" bIns="0">
            <a:spAutoFit/>
          </a:bodyPr>
          <a:lstStyle/>
          <a:p>
            <a:pPr algn="l">
              <a:spcAft>
                <a:spcPts val="400"/>
              </a:spcAft>
            </a:pPr>
            <a:r>
              <a:rPr lang="en-US" sz="1400" b="1" dirty="0" err="1">
                <a:solidFill>
                  <a:schemeClr val="accent1"/>
                </a:solidFill>
                <a:latin typeface="+mn-lt"/>
              </a:rPr>
              <a:t>CHiPs</a:t>
            </a:r>
            <a:r>
              <a:rPr lang="en-US" sz="1400" b="1" dirty="0">
                <a:solidFill>
                  <a:schemeClr val="accent1"/>
                </a:solidFill>
                <a:latin typeface="+mn-lt"/>
              </a:rPr>
              <a:t> companies in these industries include:</a:t>
            </a:r>
          </a:p>
        </p:txBody>
      </p:sp>
      <p:sp>
        <p:nvSpPr>
          <p:cNvPr id="12" name="TextBox 11">
            <a:extLst>
              <a:ext uri="{FF2B5EF4-FFF2-40B4-BE49-F238E27FC236}">
                <a16:creationId xmlns:a16="http://schemas.microsoft.com/office/drawing/2014/main" id="{5BBF26FB-C2A5-92CE-3F27-6972DCB14FF1}"/>
              </a:ext>
            </a:extLst>
          </p:cNvPr>
          <p:cNvSpPr txBox="1"/>
          <p:nvPr/>
        </p:nvSpPr>
        <p:spPr>
          <a:xfrm>
            <a:off x="8931765" y="2106815"/>
            <a:ext cx="2669128" cy="123111"/>
          </a:xfrm>
          <a:prstGeom prst="rect">
            <a:avLst/>
          </a:prstGeom>
          <a:ln w="12700">
            <a:miter lim="400000"/>
          </a:ln>
        </p:spPr>
        <p:txBody>
          <a:bodyPr wrap="square" lIns="0" tIns="0" rIns="0" bIns="0" rtlCol="0">
            <a:spAutoFit/>
          </a:bodyPr>
          <a:lstStyle/>
          <a:p>
            <a:r>
              <a:rPr lang="en-US" sz="800" dirty="0">
                <a:solidFill>
                  <a:schemeClr val="tx1">
                    <a:lumMod val="65000"/>
                    <a:lumOff val="35000"/>
                  </a:schemeClr>
                </a:solidFill>
                <a:latin typeface="+mn-lt"/>
              </a:rPr>
              <a:t>P/E (FY1)* multiple            Estimated earnings growth*</a:t>
            </a:r>
          </a:p>
        </p:txBody>
      </p:sp>
      <p:sp>
        <p:nvSpPr>
          <p:cNvPr id="68" name="Rectangle 67">
            <a:extLst>
              <a:ext uri="{FF2B5EF4-FFF2-40B4-BE49-F238E27FC236}">
                <a16:creationId xmlns:a16="http://schemas.microsoft.com/office/drawing/2014/main" id="{963E4ADF-B987-6765-0AD4-0F4177A858B0}"/>
              </a:ext>
            </a:extLst>
          </p:cNvPr>
          <p:cNvSpPr/>
          <p:nvPr/>
        </p:nvSpPr>
        <p:spPr>
          <a:xfrm>
            <a:off x="8921785" y="2128933"/>
            <a:ext cx="83584" cy="83584"/>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9" name="Rectangle 68">
            <a:extLst>
              <a:ext uri="{FF2B5EF4-FFF2-40B4-BE49-F238E27FC236}">
                <a16:creationId xmlns:a16="http://schemas.microsoft.com/office/drawing/2014/main" id="{1903E723-673B-EFC7-AD59-DD0DC6072A72}"/>
              </a:ext>
            </a:extLst>
          </p:cNvPr>
          <p:cNvSpPr/>
          <p:nvPr/>
        </p:nvSpPr>
        <p:spPr>
          <a:xfrm>
            <a:off x="10091942" y="2127414"/>
            <a:ext cx="83584" cy="83584"/>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5" name="TextBox 24">
            <a:extLst>
              <a:ext uri="{FF2B5EF4-FFF2-40B4-BE49-F238E27FC236}">
                <a16:creationId xmlns:a16="http://schemas.microsoft.com/office/drawing/2014/main" id="{DF93E47D-128F-ACD4-E262-AD0F48E65E58}"/>
              </a:ext>
            </a:extLst>
          </p:cNvPr>
          <p:cNvSpPr txBox="1"/>
          <p:nvPr/>
        </p:nvSpPr>
        <p:spPr>
          <a:xfrm>
            <a:off x="6550108" y="6033661"/>
            <a:ext cx="5061282" cy="382156"/>
          </a:xfrm>
          <a:prstGeom prst="rect">
            <a:avLst/>
          </a:prstGeom>
          <a:noFill/>
          <a:ln w="12700">
            <a:miter lim="400000"/>
          </a:ln>
        </p:spPr>
        <p:txBody>
          <a:bodyPr wrap="square" lIns="0" tIns="0" rIns="0" bIns="0">
            <a:spAutoFit/>
          </a:bodyPr>
          <a:lstStyle/>
          <a:p>
            <a:pPr marL="36576" algn="l">
              <a:spcAft>
                <a:spcPts val="100"/>
              </a:spcAft>
            </a:pPr>
            <a:r>
              <a:rPr lang="en-US" sz="800" b="0" i="0" dirty="0">
                <a:solidFill>
                  <a:schemeClr val="tx1"/>
                </a:solidFill>
                <a:effectLst/>
                <a:latin typeface="+mn-lt"/>
              </a:rPr>
              <a:t>Source for both top and bottom right exhibits: FactSet. As of 12/31/23. </a:t>
            </a:r>
            <a:r>
              <a:rPr lang="en-US" sz="800" b="0" i="0" dirty="0" err="1">
                <a:solidFill>
                  <a:schemeClr val="tx1"/>
                </a:solidFill>
                <a:effectLst/>
                <a:latin typeface="+mn-lt"/>
              </a:rPr>
              <a:t>CHiPs</a:t>
            </a:r>
            <a:r>
              <a:rPr lang="en-US" sz="800" b="0" i="0" dirty="0">
                <a:solidFill>
                  <a:schemeClr val="tx1"/>
                </a:solidFill>
                <a:effectLst/>
                <a:latin typeface="+mn-lt"/>
              </a:rPr>
              <a:t> = commercial aerospace, hotels &amp; travel, and payments. FY1 = fiscal year 1. P/E (FY1) represents the 1-year forward P/E multiple.</a:t>
            </a:r>
          </a:p>
          <a:p>
            <a:pPr algn="l"/>
            <a:r>
              <a:rPr lang="en-US" sz="800" dirty="0">
                <a:solidFill>
                  <a:schemeClr val="tx1"/>
                </a:solidFill>
                <a:latin typeface="+mn-lt"/>
              </a:rPr>
              <a:t>*P/E is a multiple; estimated earnings growth is a % annual growth figure.</a:t>
            </a:r>
          </a:p>
        </p:txBody>
      </p:sp>
      <p:sp>
        <p:nvSpPr>
          <p:cNvPr id="26" name="Text Placeholder 5">
            <a:extLst>
              <a:ext uri="{FF2B5EF4-FFF2-40B4-BE49-F238E27FC236}">
                <a16:creationId xmlns:a16="http://schemas.microsoft.com/office/drawing/2014/main" id="{5829B5FF-D026-BFC9-EB83-6509C9CF9C96}"/>
              </a:ext>
            </a:extLst>
          </p:cNvPr>
          <p:cNvSpPr txBox="1">
            <a:spLocks/>
          </p:cNvSpPr>
          <p:nvPr/>
        </p:nvSpPr>
        <p:spPr>
          <a:xfrm>
            <a:off x="6555434" y="1844437"/>
            <a:ext cx="5055956" cy="178506"/>
          </a:xfrm>
          <a:prstGeom prst="rect">
            <a:avLst/>
          </a:prstGeom>
          <a:noFill/>
          <a:ln w="12700">
            <a:miter lim="400000"/>
          </a:ln>
          <a:extLst>
            <a:ext uri="{C572A759-6A51-4108-AA02-DFA0A04FC94B}">
              <ma14:wrappingTextBoxFlag xmlns="" xmlns:ma14="http://schemas.microsoft.com/office/mac/drawingml/2011/main"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marL="0" marR="0" lvl="0" indent="0" algn="l" defTabSz="228600" rtl="0" eaLnBrk="1" fontAlgn="auto" latinLnBrk="0" hangingPunct="1">
              <a:lnSpc>
                <a:spcPct val="100000"/>
              </a:lnSpc>
              <a:spcBef>
                <a:spcPts val="0"/>
              </a:spcBef>
              <a:spcAft>
                <a:spcPts val="1800"/>
              </a:spcAft>
              <a:buClrTx/>
              <a:buSzTx/>
              <a:buFont typeface="AvenirNext LT Com Medium" panose="020B0803020202020204" pitchFamily="34" charset="0"/>
              <a:buNone/>
              <a:tabLst/>
              <a:defRPr/>
            </a:pPr>
            <a:r>
              <a:rPr kumimoji="0" lang="en-IN" sz="1000" b="1" i="0" u="none" strike="noStrike" kern="0" cap="none" spc="0" normalizeH="0" baseline="0" noProof="0" dirty="0">
                <a:ln>
                  <a:noFill/>
                </a:ln>
                <a:solidFill>
                  <a:srgbClr val="000000">
                    <a:lumMod val="65000"/>
                    <a:lumOff val="35000"/>
                  </a:srgbClr>
                </a:solidFill>
                <a:effectLst/>
                <a:uLnTx/>
                <a:uFillTx/>
                <a:latin typeface="AvenirNext LT Com Regular" panose="020B0503020202020204" pitchFamily="34" charset="0"/>
                <a:ea typeface="+mn-ea"/>
                <a:cs typeface="+mn-cs"/>
                <a:sym typeface="Avenir Next LT Com Regular"/>
              </a:rPr>
              <a:t>S&amp;P 500 </a:t>
            </a:r>
            <a:r>
              <a:rPr lang="en-IN" sz="1000" dirty="0">
                <a:solidFill>
                  <a:srgbClr val="000000">
                    <a:lumMod val="65000"/>
                    <a:lumOff val="35000"/>
                  </a:srgbClr>
                </a:solidFill>
              </a:rPr>
              <a:t>I</a:t>
            </a:r>
            <a:r>
              <a:rPr kumimoji="0" lang="en-IN" sz="1000" b="1" i="0" u="none" strike="noStrike" kern="0" cap="none" spc="0" normalizeH="0" baseline="0" noProof="0" dirty="0" err="1">
                <a:ln>
                  <a:noFill/>
                </a:ln>
                <a:solidFill>
                  <a:srgbClr val="000000">
                    <a:lumMod val="65000"/>
                    <a:lumOff val="35000"/>
                  </a:srgbClr>
                </a:solidFill>
                <a:effectLst/>
                <a:uLnTx/>
                <a:uFillTx/>
                <a:latin typeface="AvenirNext LT Com Regular" panose="020B0503020202020204" pitchFamily="34" charset="0"/>
                <a:ea typeface="+mn-ea"/>
                <a:cs typeface="+mn-cs"/>
                <a:sym typeface="Avenir Next LT Com Regular"/>
              </a:rPr>
              <a:t>ndex</a:t>
            </a:r>
            <a:r>
              <a:rPr kumimoji="0" lang="en-IN" sz="1000" b="1" i="0" u="none" strike="noStrike" kern="0" cap="none" spc="0" normalizeH="0" baseline="0" noProof="0" dirty="0">
                <a:ln>
                  <a:noFill/>
                </a:ln>
                <a:solidFill>
                  <a:srgbClr val="000000">
                    <a:lumMod val="65000"/>
                    <a:lumOff val="35000"/>
                  </a:srgbClr>
                </a:solidFill>
                <a:effectLst/>
                <a:uLnTx/>
                <a:uFillTx/>
                <a:latin typeface="AvenirNext LT Com Regular" panose="020B0503020202020204" pitchFamily="34" charset="0"/>
                <a:ea typeface="+mn-ea"/>
                <a:cs typeface="+mn-cs"/>
                <a:sym typeface="Avenir Next LT Com Regular"/>
              </a:rPr>
              <a:t> valuations and projected earnings growth</a:t>
            </a:r>
          </a:p>
        </p:txBody>
      </p:sp>
    </p:spTree>
    <p:extLst>
      <p:ext uri="{BB962C8B-B14F-4D97-AF65-F5344CB8AC3E}">
        <p14:creationId xmlns:p14="http://schemas.microsoft.com/office/powerpoint/2010/main" val="400300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hart 11">
            <a:extLst>
              <a:ext uri="{FF2B5EF4-FFF2-40B4-BE49-F238E27FC236}">
                <a16:creationId xmlns:a16="http://schemas.microsoft.com/office/drawing/2014/main" id="{C8FB691C-7170-5974-EC8E-BC422870E603}"/>
              </a:ext>
            </a:extLst>
          </p:cNvPr>
          <p:cNvGraphicFramePr/>
          <p:nvPr/>
        </p:nvGraphicFramePr>
        <p:xfrm>
          <a:off x="528458" y="2567251"/>
          <a:ext cx="5719154" cy="3401542"/>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CBF3DA7E-9326-4057-AFD5-D6E29AE95CEA}"/>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13</a:t>
            </a:fld>
            <a:endParaRPr lang="en-US" dirty="0"/>
          </a:p>
        </p:txBody>
      </p:sp>
      <p:sp>
        <p:nvSpPr>
          <p:cNvPr id="4" name="Text Placeholder 3">
            <a:extLst>
              <a:ext uri="{FF2B5EF4-FFF2-40B4-BE49-F238E27FC236}">
                <a16:creationId xmlns:a16="http://schemas.microsoft.com/office/drawing/2014/main" id="{F5A68010-5C09-87DE-7078-202D9CEB5663}"/>
              </a:ext>
            </a:extLst>
          </p:cNvPr>
          <p:cNvSpPr>
            <a:spLocks noGrp="1"/>
          </p:cNvSpPr>
          <p:nvPr>
            <p:ph type="body" sz="quarter" idx="15"/>
          </p:nvPr>
        </p:nvSpPr>
        <p:spPr>
          <a:xfrm>
            <a:off x="576072" y="1564905"/>
            <a:ext cx="11048941" cy="378887"/>
          </a:xfrm>
        </p:spPr>
        <p:txBody>
          <a:bodyPr/>
          <a:lstStyle/>
          <a:p>
            <a:r>
              <a:rPr lang="en-US" b="0" i="0" dirty="0">
                <a:effectLst/>
                <a:latin typeface="+mn-lt"/>
              </a:rPr>
              <a:t>Global small-cap stocks are trading at rare discounts</a:t>
            </a:r>
            <a:endParaRPr lang="en-US" dirty="0">
              <a:latin typeface="+mn-lt"/>
            </a:endParaRPr>
          </a:p>
        </p:txBody>
      </p:sp>
      <p:sp>
        <p:nvSpPr>
          <p:cNvPr id="5" name="Title 4">
            <a:extLst>
              <a:ext uri="{FF2B5EF4-FFF2-40B4-BE49-F238E27FC236}">
                <a16:creationId xmlns:a16="http://schemas.microsoft.com/office/drawing/2014/main" id="{B1F8CEF2-7E2E-1D64-D9F8-C5CD17B3B335}"/>
              </a:ext>
            </a:extLst>
          </p:cNvPr>
          <p:cNvSpPr>
            <a:spLocks noGrp="1"/>
          </p:cNvSpPr>
          <p:nvPr>
            <p:ph type="title"/>
          </p:nvPr>
        </p:nvSpPr>
        <p:spPr>
          <a:xfrm>
            <a:off x="566928" y="694944"/>
            <a:ext cx="11045952" cy="818686"/>
          </a:xfrm>
        </p:spPr>
        <p:txBody>
          <a:bodyPr/>
          <a:lstStyle/>
          <a:p>
            <a:r>
              <a:rPr lang="en-US" dirty="0"/>
              <a:t>Small-cap: Look for future growth outside the largest companies, </a:t>
            </a:r>
            <a:br>
              <a:rPr lang="en-US" dirty="0"/>
            </a:br>
            <a:r>
              <a:rPr lang="en-US" dirty="0"/>
              <a:t>even in non-U.S. countries</a:t>
            </a:r>
          </a:p>
        </p:txBody>
      </p:sp>
      <p:sp>
        <p:nvSpPr>
          <p:cNvPr id="6" name="Triangle 5">
            <a:extLst>
              <a:ext uri="{FF2B5EF4-FFF2-40B4-BE49-F238E27FC236}">
                <a16:creationId xmlns:a16="http://schemas.microsoft.com/office/drawing/2014/main" id="{FD761AB1-0863-BC63-8146-8659CF7F556F}"/>
              </a:ext>
            </a:extLst>
          </p:cNvPr>
          <p:cNvSpPr/>
          <p:nvPr/>
        </p:nvSpPr>
        <p:spPr>
          <a:xfrm rot="10800000">
            <a:off x="1633535" y="271226"/>
            <a:ext cx="213360" cy="86880"/>
          </a:xfrm>
          <a:prstGeom prst="triangle">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aphicFrame>
        <p:nvGraphicFramePr>
          <p:cNvPr id="7" name="Table 8">
            <a:extLst>
              <a:ext uri="{FF2B5EF4-FFF2-40B4-BE49-F238E27FC236}">
                <a16:creationId xmlns:a16="http://schemas.microsoft.com/office/drawing/2014/main" id="{BB9C6374-BD14-1EBC-AECD-94040381DF52}"/>
              </a:ext>
            </a:extLst>
          </p:cNvPr>
          <p:cNvGraphicFramePr>
            <a:graphicFrameLocks noGrp="1"/>
          </p:cNvGraphicFramePr>
          <p:nvPr/>
        </p:nvGraphicFramePr>
        <p:xfrm>
          <a:off x="569786" y="373997"/>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508868059"/>
                  </a:ext>
                </a:extLst>
              </a:tr>
            </a:tbl>
          </a:graphicData>
        </a:graphic>
      </p:graphicFrame>
      <p:sp>
        <p:nvSpPr>
          <p:cNvPr id="8" name="TextBox 7">
            <a:extLst>
              <a:ext uri="{FF2B5EF4-FFF2-40B4-BE49-F238E27FC236}">
                <a16:creationId xmlns:a16="http://schemas.microsoft.com/office/drawing/2014/main" id="{FA32D043-E61A-A734-B7B1-4051002F3C13}"/>
              </a:ext>
            </a:extLst>
          </p:cNvPr>
          <p:cNvSpPr txBox="1"/>
          <p:nvPr/>
        </p:nvSpPr>
        <p:spPr>
          <a:xfrm>
            <a:off x="1421408" y="110894"/>
            <a:ext cx="675886" cy="153888"/>
          </a:xfrm>
          <a:prstGeom prst="rect">
            <a:avLst/>
          </a:prstGeom>
          <a:ln w="12700">
            <a:miter lim="400000"/>
          </a:ln>
        </p:spPr>
        <p:txBody>
          <a:bodyPr wrap="square" lIns="0" tIns="0" rIns="0" bIns="0" rtlCol="0">
            <a:spAutoFit/>
          </a:bodyPr>
          <a:lstStyle/>
          <a:p>
            <a:pPr algn="l"/>
            <a:r>
              <a:rPr lang="en-US" sz="1000" b="1" spc="80" dirty="0">
                <a:latin typeface="+mn-lt"/>
              </a:rPr>
              <a:t>GROWTH</a:t>
            </a:r>
          </a:p>
        </p:txBody>
      </p:sp>
      <p:sp>
        <p:nvSpPr>
          <p:cNvPr id="11" name="TextBox 10">
            <a:extLst>
              <a:ext uri="{FF2B5EF4-FFF2-40B4-BE49-F238E27FC236}">
                <a16:creationId xmlns:a16="http://schemas.microsoft.com/office/drawing/2014/main" id="{DB241849-B71E-9F8B-B301-88CB631DE8D9}"/>
              </a:ext>
            </a:extLst>
          </p:cNvPr>
          <p:cNvSpPr txBox="1"/>
          <p:nvPr/>
        </p:nvSpPr>
        <p:spPr>
          <a:xfrm>
            <a:off x="597972" y="2098995"/>
            <a:ext cx="5802826" cy="369332"/>
          </a:xfrm>
          <a:prstGeom prst="rect">
            <a:avLst/>
          </a:prstGeom>
          <a:noFill/>
          <a:ln w="12700">
            <a:miter lim="400000"/>
          </a:ln>
        </p:spPr>
        <p:txBody>
          <a:bodyPr wrap="square" lIns="0" tIns="0" rIns="0" bIns="0">
            <a:spAutoFit/>
          </a:bodyPr>
          <a:lstStyle/>
          <a:p>
            <a:pPr algn="l">
              <a:defRPr sz="1400" b="0" i="0" u="none" strike="noStrike" kern="1200" spc="0" baseline="0">
                <a:solidFill>
                  <a:sysClr val="windowText" lastClr="000000">
                    <a:lumMod val="65000"/>
                    <a:lumOff val="35000"/>
                  </a:sysClr>
                </a:solidFill>
                <a:latin typeface="+mn-lt"/>
                <a:ea typeface="+mn-ea"/>
                <a:cs typeface="+mn-cs"/>
              </a:defRPr>
            </a:pPr>
            <a:r>
              <a:rPr lang="en-US" sz="1200" b="1" dirty="0">
                <a:latin typeface="+mn-lt"/>
              </a:rPr>
              <a:t>MSCI All Country World Index (ACWI) Small Cap Index P/E (NTM) relative to</a:t>
            </a:r>
            <a:br>
              <a:rPr lang="en-US" sz="1200" b="1" dirty="0">
                <a:latin typeface="+mn-lt"/>
              </a:rPr>
            </a:br>
            <a:r>
              <a:rPr lang="en-US" sz="1200" b="1" dirty="0">
                <a:latin typeface="+mn-lt"/>
              </a:rPr>
              <a:t>MSCI ACWI Large Cap Index P/E (NTM)</a:t>
            </a:r>
          </a:p>
        </p:txBody>
      </p:sp>
      <p:cxnSp>
        <p:nvCxnSpPr>
          <p:cNvPr id="10" name="Straight Connector 9">
            <a:extLst>
              <a:ext uri="{FF2B5EF4-FFF2-40B4-BE49-F238E27FC236}">
                <a16:creationId xmlns:a16="http://schemas.microsoft.com/office/drawing/2014/main" id="{12A222C2-5754-468B-38E7-A54E5AAD77D3}"/>
              </a:ext>
            </a:extLst>
          </p:cNvPr>
          <p:cNvCxnSpPr>
            <a:cxnSpLocks/>
            <a:endCxn id="53" idx="0"/>
          </p:cNvCxnSpPr>
          <p:nvPr/>
        </p:nvCxnSpPr>
        <p:spPr>
          <a:xfrm>
            <a:off x="6108061" y="3307288"/>
            <a:ext cx="5445" cy="1928667"/>
          </a:xfrm>
          <a:prstGeom prst="line">
            <a:avLst/>
          </a:prstGeom>
          <a:noFill/>
          <a:ln w="1587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
        <p:nvSpPr>
          <p:cNvPr id="16" name="TextBox 15">
            <a:extLst>
              <a:ext uri="{FF2B5EF4-FFF2-40B4-BE49-F238E27FC236}">
                <a16:creationId xmlns:a16="http://schemas.microsoft.com/office/drawing/2014/main" id="{B44A326C-93E2-872D-29FD-C3208A50E6CC}"/>
              </a:ext>
            </a:extLst>
          </p:cNvPr>
          <p:cNvSpPr txBox="1"/>
          <p:nvPr/>
        </p:nvSpPr>
        <p:spPr>
          <a:xfrm>
            <a:off x="576329" y="6089370"/>
            <a:ext cx="5504692" cy="394980"/>
          </a:xfrm>
          <a:prstGeom prst="rect">
            <a:avLst/>
          </a:prstGeom>
          <a:noFill/>
          <a:ln w="12700">
            <a:miter lim="400000"/>
          </a:ln>
        </p:spPr>
        <p:txBody>
          <a:bodyPr wrap="square" lIns="0" tIns="0" rIns="0" bIns="0">
            <a:spAutoFit/>
          </a:bodyPr>
          <a:lstStyle/>
          <a:p>
            <a:pPr algn="l">
              <a:spcAft>
                <a:spcPts val="200"/>
              </a:spcAft>
            </a:pPr>
            <a:r>
              <a:rPr lang="en-US" sz="800" b="0" i="0" dirty="0">
                <a:solidFill>
                  <a:srgbClr val="222222"/>
                </a:solidFill>
                <a:effectLst/>
                <a:latin typeface="+mn-lt"/>
              </a:rPr>
              <a:t>Sources: MSCI, FactSet.</a:t>
            </a:r>
          </a:p>
          <a:p>
            <a:pPr algn="l"/>
            <a:r>
              <a:rPr lang="en-US" sz="800" b="0" i="0" dirty="0">
                <a:solidFill>
                  <a:srgbClr val="222222"/>
                </a:solidFill>
                <a:effectLst/>
                <a:latin typeface="+mn-lt"/>
              </a:rPr>
              <a:t>Data as of 3/31/24. NTM = next twelve months. P/E = price-to-earnings. Past results are not predictive of results in future periods.</a:t>
            </a:r>
            <a:endParaRPr lang="en-US" sz="800" dirty="0">
              <a:latin typeface="+mn-lt"/>
            </a:endParaRPr>
          </a:p>
        </p:txBody>
      </p:sp>
      <p:cxnSp>
        <p:nvCxnSpPr>
          <p:cNvPr id="17" name="Straight Connector 16">
            <a:extLst>
              <a:ext uri="{FF2B5EF4-FFF2-40B4-BE49-F238E27FC236}">
                <a16:creationId xmlns:a16="http://schemas.microsoft.com/office/drawing/2014/main" id="{BF1BDF25-41AD-FFB8-EF06-B1F2591762ED}"/>
              </a:ext>
            </a:extLst>
          </p:cNvPr>
          <p:cNvCxnSpPr>
            <a:cxnSpLocks/>
          </p:cNvCxnSpPr>
          <p:nvPr/>
        </p:nvCxnSpPr>
        <p:spPr>
          <a:xfrm flipH="1">
            <a:off x="1520229" y="2771787"/>
            <a:ext cx="239485" cy="0"/>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486077A6-941E-A153-585D-27B0F01BBF03}"/>
              </a:ext>
            </a:extLst>
          </p:cNvPr>
          <p:cNvCxnSpPr>
            <a:cxnSpLocks/>
          </p:cNvCxnSpPr>
          <p:nvPr/>
        </p:nvCxnSpPr>
        <p:spPr>
          <a:xfrm flipH="1">
            <a:off x="1379615" y="4673143"/>
            <a:ext cx="212127" cy="0"/>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TextBox 12">
            <a:extLst>
              <a:ext uri="{FF2B5EF4-FFF2-40B4-BE49-F238E27FC236}">
                <a16:creationId xmlns:a16="http://schemas.microsoft.com/office/drawing/2014/main" id="{EF37856C-E7D7-9512-6746-70A35FD4599F}"/>
              </a:ext>
            </a:extLst>
          </p:cNvPr>
          <p:cNvSpPr txBox="1"/>
          <p:nvPr/>
        </p:nvSpPr>
        <p:spPr>
          <a:xfrm>
            <a:off x="851780" y="5375519"/>
            <a:ext cx="1413254" cy="264688"/>
          </a:xfrm>
          <a:prstGeom prst="rect">
            <a:avLst/>
          </a:prstGeom>
          <a:solidFill>
            <a:schemeClr val="accent4"/>
          </a:solidFill>
          <a:ln w="12700">
            <a:miter lim="400000"/>
          </a:ln>
        </p:spPr>
        <p:txBody>
          <a:bodyPr wrap="square" lIns="54864" tIns="54864" rIns="54864" bIns="54864">
            <a:spAutoFit/>
          </a:bodyPr>
          <a:lstStyle/>
          <a:p>
            <a:pPr algn="l"/>
            <a:r>
              <a:rPr lang="en-US" sz="1000" b="1" i="0" dirty="0">
                <a:solidFill>
                  <a:schemeClr val="bg1"/>
                </a:solidFill>
                <a:effectLst/>
                <a:latin typeface="+mn-lt"/>
              </a:rPr>
              <a:t>Global Financial </a:t>
            </a:r>
            <a:r>
              <a:rPr lang="en-US" sz="1000" b="1" dirty="0">
                <a:solidFill>
                  <a:schemeClr val="bg1"/>
                </a:solidFill>
                <a:latin typeface="+mn-lt"/>
              </a:rPr>
              <a:t>C</a:t>
            </a:r>
            <a:r>
              <a:rPr lang="en-US" sz="1000" b="1" i="0" dirty="0">
                <a:solidFill>
                  <a:schemeClr val="bg1"/>
                </a:solidFill>
                <a:effectLst/>
                <a:latin typeface="+mn-lt"/>
              </a:rPr>
              <a:t>risis</a:t>
            </a:r>
            <a:endParaRPr lang="en-US" sz="1000" b="1" dirty="0">
              <a:solidFill>
                <a:schemeClr val="bg1"/>
              </a:solidFill>
              <a:latin typeface="+mn-lt"/>
            </a:endParaRPr>
          </a:p>
        </p:txBody>
      </p:sp>
      <p:sp>
        <p:nvSpPr>
          <p:cNvPr id="18" name="TextBox 17">
            <a:extLst>
              <a:ext uri="{FF2B5EF4-FFF2-40B4-BE49-F238E27FC236}">
                <a16:creationId xmlns:a16="http://schemas.microsoft.com/office/drawing/2014/main" id="{5EBEDE24-8C7C-6A7E-59FE-CE06B4658F35}"/>
              </a:ext>
            </a:extLst>
          </p:cNvPr>
          <p:cNvSpPr txBox="1"/>
          <p:nvPr/>
        </p:nvSpPr>
        <p:spPr>
          <a:xfrm>
            <a:off x="4320495" y="5382993"/>
            <a:ext cx="1096938" cy="264688"/>
          </a:xfrm>
          <a:prstGeom prst="rect">
            <a:avLst/>
          </a:prstGeom>
          <a:solidFill>
            <a:schemeClr val="accent4"/>
          </a:solidFill>
          <a:ln w="12700">
            <a:miter lim="400000"/>
          </a:ln>
        </p:spPr>
        <p:txBody>
          <a:bodyPr wrap="square" lIns="54864" tIns="54864" rIns="54864" bIns="54864">
            <a:spAutoFit/>
          </a:bodyPr>
          <a:lstStyle/>
          <a:p>
            <a:r>
              <a:rPr lang="en-US" sz="1000" b="1" i="0" dirty="0">
                <a:solidFill>
                  <a:schemeClr val="bg1"/>
                </a:solidFill>
                <a:effectLst/>
                <a:latin typeface="+mn-lt"/>
              </a:rPr>
              <a:t>COVID-19</a:t>
            </a:r>
            <a:endParaRPr lang="en-US" sz="1000" b="1" dirty="0">
              <a:solidFill>
                <a:schemeClr val="bg1"/>
              </a:solidFill>
              <a:latin typeface="+mn-lt"/>
            </a:endParaRPr>
          </a:p>
        </p:txBody>
      </p:sp>
      <p:cxnSp>
        <p:nvCxnSpPr>
          <p:cNvPr id="29" name="Straight Connector 28">
            <a:extLst>
              <a:ext uri="{FF2B5EF4-FFF2-40B4-BE49-F238E27FC236}">
                <a16:creationId xmlns:a16="http://schemas.microsoft.com/office/drawing/2014/main" id="{1B386768-C7C9-F481-A5F4-60AC7DE2F77B}"/>
              </a:ext>
            </a:extLst>
          </p:cNvPr>
          <p:cNvCxnSpPr>
            <a:cxnSpLocks/>
          </p:cNvCxnSpPr>
          <p:nvPr/>
        </p:nvCxnSpPr>
        <p:spPr>
          <a:xfrm flipH="1">
            <a:off x="4629970" y="4940251"/>
            <a:ext cx="212127" cy="0"/>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31" name="Straight Connector 30">
            <a:extLst>
              <a:ext uri="{FF2B5EF4-FFF2-40B4-BE49-F238E27FC236}">
                <a16:creationId xmlns:a16="http://schemas.microsoft.com/office/drawing/2014/main" id="{810FA7F9-D669-CB75-5960-28F5CC65075C}"/>
              </a:ext>
            </a:extLst>
          </p:cNvPr>
          <p:cNvCxnSpPr>
            <a:cxnSpLocks/>
          </p:cNvCxnSpPr>
          <p:nvPr/>
        </p:nvCxnSpPr>
        <p:spPr>
          <a:xfrm flipV="1">
            <a:off x="4929356" y="3891666"/>
            <a:ext cx="0" cy="183492"/>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39" name="Oval 38">
            <a:extLst>
              <a:ext uri="{FF2B5EF4-FFF2-40B4-BE49-F238E27FC236}">
                <a16:creationId xmlns:a16="http://schemas.microsoft.com/office/drawing/2014/main" id="{7AF7CD6F-9598-F5A7-9B2D-D8E5CE82C6EE}"/>
              </a:ext>
            </a:extLst>
          </p:cNvPr>
          <p:cNvSpPr/>
          <p:nvPr/>
        </p:nvSpPr>
        <p:spPr>
          <a:xfrm>
            <a:off x="1759714" y="2595118"/>
            <a:ext cx="347472" cy="347593"/>
          </a:xfrm>
          <a:prstGeom prst="ellipse">
            <a:avLst/>
          </a:prstGeom>
          <a:solidFill>
            <a:schemeClr val="accent1">
              <a:alpha val="154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4" name="TextBox 13">
            <a:extLst>
              <a:ext uri="{FF2B5EF4-FFF2-40B4-BE49-F238E27FC236}">
                <a16:creationId xmlns:a16="http://schemas.microsoft.com/office/drawing/2014/main" id="{1CB624BD-51A5-A279-58B9-30DE55C335FA}"/>
              </a:ext>
            </a:extLst>
          </p:cNvPr>
          <p:cNvSpPr txBox="1"/>
          <p:nvPr/>
        </p:nvSpPr>
        <p:spPr>
          <a:xfrm>
            <a:off x="1746957" y="2691970"/>
            <a:ext cx="372986" cy="153888"/>
          </a:xfrm>
          <a:prstGeom prst="rect">
            <a:avLst/>
          </a:prstGeom>
          <a:noFill/>
          <a:ln w="12700">
            <a:miter lim="400000"/>
          </a:ln>
        </p:spPr>
        <p:txBody>
          <a:bodyPr wrap="square" lIns="0" tIns="0" rIns="0" bIns="0">
            <a:spAutoFit/>
          </a:bodyPr>
          <a:lstStyle/>
          <a:p>
            <a:pPr rtl="0">
              <a:defRPr sz="1400" b="0" i="0" u="none" strike="noStrike" kern="1200" spc="0" baseline="0">
                <a:solidFill>
                  <a:sysClr val="windowText" lastClr="000000">
                    <a:lumMod val="65000"/>
                    <a:lumOff val="35000"/>
                  </a:sysClr>
                </a:solidFill>
                <a:latin typeface="+mn-lt"/>
                <a:ea typeface="+mn-ea"/>
                <a:cs typeface="+mn-cs"/>
              </a:defRPr>
            </a:pPr>
            <a:r>
              <a:rPr lang="en-US" sz="1000" b="1" dirty="0">
                <a:solidFill>
                  <a:schemeClr val="accent1"/>
                </a:solidFill>
                <a:latin typeface="+mn-lt"/>
              </a:rPr>
              <a:t>1.58</a:t>
            </a:r>
          </a:p>
        </p:txBody>
      </p:sp>
      <p:sp>
        <p:nvSpPr>
          <p:cNvPr id="40" name="Oval 39">
            <a:extLst>
              <a:ext uri="{FF2B5EF4-FFF2-40B4-BE49-F238E27FC236}">
                <a16:creationId xmlns:a16="http://schemas.microsoft.com/office/drawing/2014/main" id="{C4F01A10-0BD0-1FC2-C894-8AEB57522254}"/>
              </a:ext>
            </a:extLst>
          </p:cNvPr>
          <p:cNvSpPr/>
          <p:nvPr/>
        </p:nvSpPr>
        <p:spPr>
          <a:xfrm>
            <a:off x="1597702" y="4499346"/>
            <a:ext cx="347472" cy="347593"/>
          </a:xfrm>
          <a:prstGeom prst="ellipse">
            <a:avLst/>
          </a:prstGeom>
          <a:solidFill>
            <a:schemeClr val="accent1">
              <a:alpha val="154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1" name="TextBox 40">
            <a:extLst>
              <a:ext uri="{FF2B5EF4-FFF2-40B4-BE49-F238E27FC236}">
                <a16:creationId xmlns:a16="http://schemas.microsoft.com/office/drawing/2014/main" id="{C7B2AB7A-DB2D-B4AB-BF49-970036CACE29}"/>
              </a:ext>
            </a:extLst>
          </p:cNvPr>
          <p:cNvSpPr txBox="1"/>
          <p:nvPr/>
        </p:nvSpPr>
        <p:spPr>
          <a:xfrm>
            <a:off x="1597758" y="4603694"/>
            <a:ext cx="329698" cy="153888"/>
          </a:xfrm>
          <a:prstGeom prst="rect">
            <a:avLst/>
          </a:prstGeom>
          <a:noFill/>
          <a:ln w="12700">
            <a:miter lim="400000"/>
          </a:ln>
        </p:spPr>
        <p:txBody>
          <a:bodyPr wrap="square" lIns="0" tIns="0" rIns="0" bIns="0">
            <a:spAutoFit/>
          </a:bodyPr>
          <a:lstStyle/>
          <a:p>
            <a:pPr rtl="0">
              <a:defRPr sz="1400" b="0" i="0" u="none" strike="noStrike" kern="1200" spc="0" baseline="0">
                <a:solidFill>
                  <a:sysClr val="windowText" lastClr="000000">
                    <a:lumMod val="65000"/>
                    <a:lumOff val="35000"/>
                  </a:sysClr>
                </a:solidFill>
                <a:latin typeface="+mn-lt"/>
                <a:ea typeface="+mn-ea"/>
                <a:cs typeface="+mn-cs"/>
              </a:defRPr>
            </a:pPr>
            <a:r>
              <a:rPr lang="en-US" sz="1000" b="1" dirty="0">
                <a:solidFill>
                  <a:schemeClr val="accent1"/>
                </a:solidFill>
                <a:latin typeface="+mn-lt"/>
              </a:rPr>
              <a:t>1.08</a:t>
            </a:r>
          </a:p>
        </p:txBody>
      </p:sp>
      <p:sp>
        <p:nvSpPr>
          <p:cNvPr id="44" name="Oval 43">
            <a:extLst>
              <a:ext uri="{FF2B5EF4-FFF2-40B4-BE49-F238E27FC236}">
                <a16:creationId xmlns:a16="http://schemas.microsoft.com/office/drawing/2014/main" id="{5423B413-AA68-3295-55FE-392FC370388A}"/>
              </a:ext>
            </a:extLst>
          </p:cNvPr>
          <p:cNvSpPr/>
          <p:nvPr/>
        </p:nvSpPr>
        <p:spPr>
          <a:xfrm>
            <a:off x="4279697" y="4766138"/>
            <a:ext cx="347472" cy="347593"/>
          </a:xfrm>
          <a:prstGeom prst="ellipse">
            <a:avLst/>
          </a:prstGeom>
          <a:solidFill>
            <a:schemeClr val="accent1">
              <a:alpha val="154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5" name="TextBox 44">
            <a:extLst>
              <a:ext uri="{FF2B5EF4-FFF2-40B4-BE49-F238E27FC236}">
                <a16:creationId xmlns:a16="http://schemas.microsoft.com/office/drawing/2014/main" id="{32065E61-8847-4094-AA0F-B78B72AFD591}"/>
              </a:ext>
            </a:extLst>
          </p:cNvPr>
          <p:cNvSpPr txBox="1"/>
          <p:nvPr/>
        </p:nvSpPr>
        <p:spPr>
          <a:xfrm>
            <a:off x="4285517" y="4862990"/>
            <a:ext cx="329698" cy="153888"/>
          </a:xfrm>
          <a:prstGeom prst="rect">
            <a:avLst/>
          </a:prstGeom>
          <a:noFill/>
          <a:ln w="12700">
            <a:miter lim="400000"/>
          </a:ln>
        </p:spPr>
        <p:txBody>
          <a:bodyPr wrap="square" lIns="0" tIns="0" rIns="0" bIns="0">
            <a:spAutoFit/>
          </a:bodyPr>
          <a:lstStyle/>
          <a:p>
            <a:pPr rtl="0">
              <a:defRPr sz="1400" b="0" i="0" u="none" strike="noStrike" kern="1200" spc="0" baseline="0">
                <a:solidFill>
                  <a:sysClr val="windowText" lastClr="000000">
                    <a:lumMod val="65000"/>
                    <a:lumOff val="35000"/>
                  </a:sysClr>
                </a:solidFill>
                <a:latin typeface="+mn-lt"/>
                <a:ea typeface="+mn-ea"/>
                <a:cs typeface="+mn-cs"/>
              </a:defRPr>
            </a:pPr>
            <a:r>
              <a:rPr lang="en-US" sz="1000" b="1" dirty="0">
                <a:solidFill>
                  <a:schemeClr val="accent1"/>
                </a:solidFill>
                <a:latin typeface="+mn-lt"/>
              </a:rPr>
              <a:t>1.00</a:t>
            </a:r>
          </a:p>
        </p:txBody>
      </p:sp>
      <p:grpSp>
        <p:nvGrpSpPr>
          <p:cNvPr id="46" name="Group 45">
            <a:extLst>
              <a:ext uri="{FF2B5EF4-FFF2-40B4-BE49-F238E27FC236}">
                <a16:creationId xmlns:a16="http://schemas.microsoft.com/office/drawing/2014/main" id="{D7F0C1D2-9DD8-3F85-9F9E-7934AE2FB406}"/>
              </a:ext>
            </a:extLst>
          </p:cNvPr>
          <p:cNvGrpSpPr/>
          <p:nvPr/>
        </p:nvGrpSpPr>
        <p:grpSpPr>
          <a:xfrm>
            <a:off x="4752028" y="3548013"/>
            <a:ext cx="347472" cy="347593"/>
            <a:chOff x="1967265" y="4533611"/>
            <a:chExt cx="347472" cy="347593"/>
          </a:xfrm>
        </p:grpSpPr>
        <p:sp>
          <p:nvSpPr>
            <p:cNvPr id="47" name="Oval 46">
              <a:extLst>
                <a:ext uri="{FF2B5EF4-FFF2-40B4-BE49-F238E27FC236}">
                  <a16:creationId xmlns:a16="http://schemas.microsoft.com/office/drawing/2014/main" id="{6DC83321-A27A-80EE-A50B-BF16B5660088}"/>
                </a:ext>
              </a:extLst>
            </p:cNvPr>
            <p:cNvSpPr/>
            <p:nvPr/>
          </p:nvSpPr>
          <p:spPr>
            <a:xfrm>
              <a:off x="1967265" y="4533611"/>
              <a:ext cx="347472" cy="347593"/>
            </a:xfrm>
            <a:prstGeom prst="ellipse">
              <a:avLst/>
            </a:prstGeom>
            <a:solidFill>
              <a:schemeClr val="accent1">
                <a:alpha val="154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8" name="TextBox 47">
              <a:extLst>
                <a:ext uri="{FF2B5EF4-FFF2-40B4-BE49-F238E27FC236}">
                  <a16:creationId xmlns:a16="http://schemas.microsoft.com/office/drawing/2014/main" id="{BE6C99E8-06D9-80DC-5497-5D4B085FC72D}"/>
                </a:ext>
              </a:extLst>
            </p:cNvPr>
            <p:cNvSpPr txBox="1"/>
            <p:nvPr/>
          </p:nvSpPr>
          <p:spPr>
            <a:xfrm>
              <a:off x="1973085" y="4630463"/>
              <a:ext cx="329698" cy="153888"/>
            </a:xfrm>
            <a:prstGeom prst="rect">
              <a:avLst/>
            </a:prstGeom>
            <a:noFill/>
            <a:ln w="12700">
              <a:miter lim="400000"/>
            </a:ln>
          </p:spPr>
          <p:txBody>
            <a:bodyPr wrap="square" lIns="0" tIns="0" rIns="0" bIns="0">
              <a:spAutoFit/>
            </a:bodyPr>
            <a:lstStyle/>
            <a:p>
              <a:pPr rtl="0">
                <a:defRPr sz="1400" b="0" i="0" u="none" strike="noStrike" kern="1200" spc="0" baseline="0">
                  <a:solidFill>
                    <a:sysClr val="windowText" lastClr="000000">
                      <a:lumMod val="65000"/>
                      <a:lumOff val="35000"/>
                    </a:sysClr>
                  </a:solidFill>
                  <a:latin typeface="+mn-lt"/>
                  <a:ea typeface="+mn-ea"/>
                  <a:cs typeface="+mn-cs"/>
                </a:defRPr>
              </a:pPr>
              <a:r>
                <a:rPr lang="en-US" sz="1000" b="1" dirty="0">
                  <a:solidFill>
                    <a:schemeClr val="accent1"/>
                  </a:solidFill>
                  <a:latin typeface="+mn-lt"/>
                </a:rPr>
                <a:t>1.23</a:t>
              </a:r>
            </a:p>
          </p:txBody>
        </p:sp>
      </p:grpSp>
      <p:grpSp>
        <p:nvGrpSpPr>
          <p:cNvPr id="49" name="Group 48">
            <a:extLst>
              <a:ext uri="{FF2B5EF4-FFF2-40B4-BE49-F238E27FC236}">
                <a16:creationId xmlns:a16="http://schemas.microsoft.com/office/drawing/2014/main" id="{A7CFDF87-B56F-D086-2D4A-E61F860AA141}"/>
              </a:ext>
            </a:extLst>
          </p:cNvPr>
          <p:cNvGrpSpPr/>
          <p:nvPr/>
        </p:nvGrpSpPr>
        <p:grpSpPr>
          <a:xfrm>
            <a:off x="5646669" y="4410614"/>
            <a:ext cx="347472" cy="347593"/>
            <a:chOff x="1967265" y="4517378"/>
            <a:chExt cx="347472" cy="347593"/>
          </a:xfrm>
        </p:grpSpPr>
        <p:sp>
          <p:nvSpPr>
            <p:cNvPr id="50" name="Oval 49">
              <a:extLst>
                <a:ext uri="{FF2B5EF4-FFF2-40B4-BE49-F238E27FC236}">
                  <a16:creationId xmlns:a16="http://schemas.microsoft.com/office/drawing/2014/main" id="{1B2F883B-BCD8-846D-9A07-F325E21A24B6}"/>
                </a:ext>
              </a:extLst>
            </p:cNvPr>
            <p:cNvSpPr/>
            <p:nvPr/>
          </p:nvSpPr>
          <p:spPr>
            <a:xfrm>
              <a:off x="1967265" y="4517378"/>
              <a:ext cx="347472" cy="347593"/>
            </a:xfrm>
            <a:prstGeom prst="ellipse">
              <a:avLst/>
            </a:prstGeom>
            <a:solidFill>
              <a:schemeClr val="accent1">
                <a:alpha val="15497"/>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51" name="TextBox 50">
              <a:extLst>
                <a:ext uri="{FF2B5EF4-FFF2-40B4-BE49-F238E27FC236}">
                  <a16:creationId xmlns:a16="http://schemas.microsoft.com/office/drawing/2014/main" id="{4760E314-F4F3-A56F-9A66-DAEFE7B755AA}"/>
                </a:ext>
              </a:extLst>
            </p:cNvPr>
            <p:cNvSpPr txBox="1"/>
            <p:nvPr/>
          </p:nvSpPr>
          <p:spPr>
            <a:xfrm>
              <a:off x="1973085" y="4614230"/>
              <a:ext cx="329698" cy="153888"/>
            </a:xfrm>
            <a:prstGeom prst="rect">
              <a:avLst/>
            </a:prstGeom>
            <a:noFill/>
            <a:ln w="12700">
              <a:miter lim="400000"/>
            </a:ln>
          </p:spPr>
          <p:txBody>
            <a:bodyPr wrap="square" lIns="0" tIns="0" rIns="0" bIns="0">
              <a:spAutoFit/>
            </a:bodyPr>
            <a:lstStyle/>
            <a:p>
              <a:pPr rtl="0">
                <a:defRPr sz="1400" b="0" i="0" u="none" strike="noStrike" kern="1200" spc="0" baseline="0">
                  <a:solidFill>
                    <a:sysClr val="windowText" lastClr="000000">
                      <a:lumMod val="65000"/>
                      <a:lumOff val="35000"/>
                    </a:sysClr>
                  </a:solidFill>
                  <a:latin typeface="+mn-lt"/>
                  <a:ea typeface="+mn-ea"/>
                  <a:cs typeface="+mn-cs"/>
                </a:defRPr>
              </a:pPr>
              <a:r>
                <a:rPr lang="en-US" sz="1000" b="1" dirty="0">
                  <a:solidFill>
                    <a:schemeClr val="accent1"/>
                  </a:solidFill>
                  <a:latin typeface="+mn-lt"/>
                </a:rPr>
                <a:t>0.91</a:t>
              </a:r>
            </a:p>
          </p:txBody>
        </p:sp>
      </p:grpSp>
      <p:graphicFrame>
        <p:nvGraphicFramePr>
          <p:cNvPr id="55" name="Chart 54">
            <a:extLst>
              <a:ext uri="{FF2B5EF4-FFF2-40B4-BE49-F238E27FC236}">
                <a16:creationId xmlns:a16="http://schemas.microsoft.com/office/drawing/2014/main" id="{35C62979-94EF-B12B-B6BE-3297E52CFCCF}"/>
              </a:ext>
            </a:extLst>
          </p:cNvPr>
          <p:cNvGraphicFramePr/>
          <p:nvPr/>
        </p:nvGraphicFramePr>
        <p:xfrm>
          <a:off x="6734494" y="2543031"/>
          <a:ext cx="5051271" cy="3425763"/>
        </p:xfrm>
        <a:graphic>
          <a:graphicData uri="http://schemas.openxmlformats.org/drawingml/2006/chart">
            <c:chart xmlns:c="http://schemas.openxmlformats.org/drawingml/2006/chart" xmlns:r="http://schemas.openxmlformats.org/officeDocument/2006/relationships" r:id="rId4"/>
          </a:graphicData>
        </a:graphic>
      </p:graphicFrame>
      <p:sp>
        <p:nvSpPr>
          <p:cNvPr id="63" name="TextBox 62">
            <a:extLst>
              <a:ext uri="{FF2B5EF4-FFF2-40B4-BE49-F238E27FC236}">
                <a16:creationId xmlns:a16="http://schemas.microsoft.com/office/drawing/2014/main" id="{AFD73802-9512-6230-EBD6-AE6DF54F64BA}"/>
              </a:ext>
            </a:extLst>
          </p:cNvPr>
          <p:cNvSpPr txBox="1"/>
          <p:nvPr/>
        </p:nvSpPr>
        <p:spPr>
          <a:xfrm>
            <a:off x="6864254" y="6093727"/>
            <a:ext cx="4791750" cy="246221"/>
          </a:xfrm>
          <a:prstGeom prst="rect">
            <a:avLst/>
          </a:prstGeom>
          <a:noFill/>
          <a:ln w="12700">
            <a:miter lim="400000"/>
          </a:ln>
        </p:spPr>
        <p:txBody>
          <a:bodyPr wrap="square" lIns="0" tIns="0" rIns="0" bIns="0">
            <a:spAutoFit/>
          </a:bodyPr>
          <a:lstStyle/>
          <a:p>
            <a:pPr algn="l">
              <a:spcAft>
                <a:spcPts val="200"/>
              </a:spcAft>
            </a:pPr>
            <a:r>
              <a:rPr lang="en-US" sz="800" b="0" i="0" dirty="0">
                <a:solidFill>
                  <a:srgbClr val="222222"/>
                </a:solidFill>
                <a:effectLst/>
                <a:latin typeface="+mn-lt"/>
              </a:rPr>
              <a:t>Source: National Federation of Independent Business (NFIB). As of 2/29/24. Average interest rate paid on short-term loans by borrowers.</a:t>
            </a:r>
            <a:endParaRPr lang="en-US" sz="800" dirty="0">
              <a:latin typeface="+mn-lt"/>
            </a:endParaRPr>
          </a:p>
        </p:txBody>
      </p:sp>
      <p:sp>
        <p:nvSpPr>
          <p:cNvPr id="64" name="TextBox 63">
            <a:extLst>
              <a:ext uri="{FF2B5EF4-FFF2-40B4-BE49-F238E27FC236}">
                <a16:creationId xmlns:a16="http://schemas.microsoft.com/office/drawing/2014/main" id="{AA3E8188-4B03-9691-DBE9-72B313BB0CFD}"/>
              </a:ext>
            </a:extLst>
          </p:cNvPr>
          <p:cNvSpPr txBox="1"/>
          <p:nvPr/>
        </p:nvSpPr>
        <p:spPr>
          <a:xfrm>
            <a:off x="6821130" y="2111149"/>
            <a:ext cx="4653115" cy="369332"/>
          </a:xfrm>
          <a:prstGeom prst="rect">
            <a:avLst/>
          </a:prstGeom>
          <a:noFill/>
          <a:ln w="12700">
            <a:miter lim="400000"/>
          </a:ln>
        </p:spPr>
        <p:txBody>
          <a:bodyPr wrap="square" lIns="0" tIns="0" rIns="0" bIns="0">
            <a:spAutoFit/>
          </a:bodyPr>
          <a:lstStyle/>
          <a:p>
            <a:pPr algn="l" rtl="0">
              <a:defRPr sz="1400" b="0" i="0" u="none" strike="noStrike" kern="1200" spc="0" baseline="0">
                <a:solidFill>
                  <a:sysClr val="windowText" lastClr="000000">
                    <a:lumMod val="65000"/>
                    <a:lumOff val="35000"/>
                  </a:sysClr>
                </a:solidFill>
                <a:latin typeface="+mn-lt"/>
                <a:ea typeface="+mn-ea"/>
                <a:cs typeface="+mn-cs"/>
              </a:defRPr>
            </a:pPr>
            <a:r>
              <a:rPr lang="en-US" sz="1200" b="1" i="0" u="none" strike="noStrike" dirty="0">
                <a:solidFill>
                  <a:srgbClr val="545454"/>
                </a:solidFill>
                <a:effectLst/>
                <a:latin typeface="+mn-lt"/>
              </a:rPr>
              <a:t>NFIB U.S. small business survey: Average interest rate paid on short-term loans</a:t>
            </a:r>
            <a:endParaRPr lang="en-US" sz="1200" b="1" dirty="0">
              <a:latin typeface="+mn-lt"/>
            </a:endParaRPr>
          </a:p>
        </p:txBody>
      </p:sp>
      <p:sp>
        <p:nvSpPr>
          <p:cNvPr id="9" name="TextBox 8">
            <a:extLst>
              <a:ext uri="{FF2B5EF4-FFF2-40B4-BE49-F238E27FC236}">
                <a16:creationId xmlns:a16="http://schemas.microsoft.com/office/drawing/2014/main" id="{6292065E-D737-7C4D-A11E-0AB610E87CA7}"/>
              </a:ext>
            </a:extLst>
          </p:cNvPr>
          <p:cNvSpPr txBox="1"/>
          <p:nvPr/>
        </p:nvSpPr>
        <p:spPr>
          <a:xfrm>
            <a:off x="11167084" y="3275112"/>
            <a:ext cx="372986" cy="153888"/>
          </a:xfrm>
          <a:prstGeom prst="rect">
            <a:avLst/>
          </a:prstGeom>
          <a:noFill/>
          <a:ln w="12700">
            <a:miter lim="400000"/>
          </a:ln>
        </p:spPr>
        <p:txBody>
          <a:bodyPr wrap="square" lIns="0" tIns="0" rIns="0" bIns="0">
            <a:spAutoFit/>
          </a:bodyPr>
          <a:lstStyle/>
          <a:p>
            <a:pPr rtl="0">
              <a:defRPr sz="1400" b="0" i="0" u="none" strike="noStrike" kern="1200" spc="0" baseline="0">
                <a:solidFill>
                  <a:sysClr val="windowText" lastClr="000000">
                    <a:lumMod val="65000"/>
                    <a:lumOff val="35000"/>
                  </a:sysClr>
                </a:solidFill>
                <a:latin typeface="+mn-lt"/>
                <a:ea typeface="+mn-ea"/>
                <a:cs typeface="+mn-cs"/>
              </a:defRPr>
            </a:pPr>
            <a:r>
              <a:rPr lang="en-US" sz="1000" b="1" dirty="0">
                <a:solidFill>
                  <a:schemeClr val="accent2"/>
                </a:solidFill>
                <a:latin typeface="+mn-lt"/>
              </a:rPr>
              <a:t>8.7%</a:t>
            </a:r>
          </a:p>
        </p:txBody>
      </p:sp>
      <p:sp>
        <p:nvSpPr>
          <p:cNvPr id="20" name="Oval 19">
            <a:extLst>
              <a:ext uri="{FF2B5EF4-FFF2-40B4-BE49-F238E27FC236}">
                <a16:creationId xmlns:a16="http://schemas.microsoft.com/office/drawing/2014/main" id="{32DECAE9-15F2-DCF0-9151-9796B8F945AB}"/>
              </a:ext>
            </a:extLst>
          </p:cNvPr>
          <p:cNvSpPr/>
          <p:nvPr/>
        </p:nvSpPr>
        <p:spPr>
          <a:xfrm>
            <a:off x="11623905" y="3974608"/>
            <a:ext cx="55922" cy="55922"/>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cxnSp>
        <p:nvCxnSpPr>
          <p:cNvPr id="28" name="Straight Connector 27">
            <a:extLst>
              <a:ext uri="{FF2B5EF4-FFF2-40B4-BE49-F238E27FC236}">
                <a16:creationId xmlns:a16="http://schemas.microsoft.com/office/drawing/2014/main" id="{2D7E37C2-58A6-9CF4-2DB4-A06D5E33AF60}"/>
              </a:ext>
            </a:extLst>
          </p:cNvPr>
          <p:cNvCxnSpPr>
            <a:cxnSpLocks/>
          </p:cNvCxnSpPr>
          <p:nvPr/>
        </p:nvCxnSpPr>
        <p:spPr>
          <a:xfrm>
            <a:off x="11542016" y="3344962"/>
            <a:ext cx="110173" cy="0"/>
          </a:xfrm>
          <a:prstGeom prst="line">
            <a:avLst/>
          </a:prstGeom>
          <a:noFill/>
          <a:ln w="9525"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cxnSp>
        <p:nvCxnSpPr>
          <p:cNvPr id="58" name="Straight Connector 57">
            <a:extLst>
              <a:ext uri="{FF2B5EF4-FFF2-40B4-BE49-F238E27FC236}">
                <a16:creationId xmlns:a16="http://schemas.microsoft.com/office/drawing/2014/main" id="{168EB4D8-A967-ABA4-E0B9-E5A3553D2426}"/>
              </a:ext>
            </a:extLst>
          </p:cNvPr>
          <p:cNvCxnSpPr>
            <a:cxnSpLocks/>
            <a:endCxn id="20" idx="4"/>
          </p:cNvCxnSpPr>
          <p:nvPr/>
        </p:nvCxnSpPr>
        <p:spPr>
          <a:xfrm>
            <a:off x="11651866" y="3343864"/>
            <a:ext cx="0" cy="686666"/>
          </a:xfrm>
          <a:prstGeom prst="line">
            <a:avLst/>
          </a:prstGeom>
          <a:noFill/>
          <a:ln w="9525"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sp>
        <p:nvSpPr>
          <p:cNvPr id="26" name="TextBox 25">
            <a:extLst>
              <a:ext uri="{FF2B5EF4-FFF2-40B4-BE49-F238E27FC236}">
                <a16:creationId xmlns:a16="http://schemas.microsoft.com/office/drawing/2014/main" id="{754AD513-C12B-0509-486C-348EA3B2E960}"/>
              </a:ext>
            </a:extLst>
          </p:cNvPr>
          <p:cNvSpPr txBox="1"/>
          <p:nvPr/>
        </p:nvSpPr>
        <p:spPr>
          <a:xfrm>
            <a:off x="516595" y="2622306"/>
            <a:ext cx="417282" cy="160044"/>
          </a:xfrm>
          <a:prstGeom prst="rect">
            <a:avLst/>
          </a:prstGeom>
          <a:solidFill>
            <a:schemeClr val="bg1"/>
          </a:solidFill>
          <a:ln w="12700">
            <a:miter lim="400000"/>
          </a:ln>
        </p:spPr>
        <p:txBody>
          <a:bodyPr wrap="square" lIns="18288" tIns="18288" rIns="18288" bIns="18288" rtlCol="0">
            <a:spAutoFit/>
          </a:bodyPr>
          <a:lstStyle/>
          <a:p>
            <a:r>
              <a:rPr lang="en-US" sz="800" dirty="0">
                <a:solidFill>
                  <a:schemeClr val="tx1">
                    <a:lumMod val="65000"/>
                    <a:lumOff val="35000"/>
                  </a:schemeClr>
                </a:solidFill>
                <a:latin typeface="+mn-lt"/>
              </a:rPr>
              <a:t>1.6x</a:t>
            </a:r>
          </a:p>
        </p:txBody>
      </p:sp>
      <p:sp>
        <p:nvSpPr>
          <p:cNvPr id="32" name="TextBox 31">
            <a:extLst>
              <a:ext uri="{FF2B5EF4-FFF2-40B4-BE49-F238E27FC236}">
                <a16:creationId xmlns:a16="http://schemas.microsoft.com/office/drawing/2014/main" id="{6D50FE6E-7F66-61E5-3517-15644C0AFB1A}"/>
              </a:ext>
            </a:extLst>
          </p:cNvPr>
          <p:cNvSpPr txBox="1"/>
          <p:nvPr/>
        </p:nvSpPr>
        <p:spPr>
          <a:xfrm>
            <a:off x="6703933" y="2596243"/>
            <a:ext cx="417282" cy="160044"/>
          </a:xfrm>
          <a:prstGeom prst="rect">
            <a:avLst/>
          </a:prstGeom>
          <a:solidFill>
            <a:schemeClr val="bg1"/>
          </a:solidFill>
          <a:ln w="12700">
            <a:miter lim="400000"/>
          </a:ln>
        </p:spPr>
        <p:txBody>
          <a:bodyPr wrap="square" lIns="18288" tIns="18288" rIns="18288" bIns="18288" rtlCol="0">
            <a:spAutoFit/>
          </a:bodyPr>
          <a:lstStyle/>
          <a:p>
            <a:r>
              <a:rPr lang="en-US" sz="800" dirty="0">
                <a:solidFill>
                  <a:schemeClr val="tx1">
                    <a:lumMod val="65000"/>
                    <a:lumOff val="35000"/>
                  </a:schemeClr>
                </a:solidFill>
                <a:latin typeface="+mn-lt"/>
              </a:rPr>
              <a:t>13%</a:t>
            </a:r>
          </a:p>
        </p:txBody>
      </p:sp>
      <p:sp>
        <p:nvSpPr>
          <p:cNvPr id="33" name="TextBox 32">
            <a:extLst>
              <a:ext uri="{FF2B5EF4-FFF2-40B4-BE49-F238E27FC236}">
                <a16:creationId xmlns:a16="http://schemas.microsoft.com/office/drawing/2014/main" id="{D5C25894-6273-171C-D0DE-2D105DBFB5E1}"/>
              </a:ext>
            </a:extLst>
          </p:cNvPr>
          <p:cNvSpPr txBox="1"/>
          <p:nvPr/>
        </p:nvSpPr>
        <p:spPr>
          <a:xfrm>
            <a:off x="7942357" y="2615925"/>
            <a:ext cx="2524700" cy="123111"/>
          </a:xfrm>
          <a:prstGeom prst="rect">
            <a:avLst/>
          </a:prstGeom>
          <a:ln w="12700">
            <a:miter lim="400000"/>
          </a:ln>
        </p:spPr>
        <p:txBody>
          <a:bodyPr wrap="square" lIns="0" tIns="0" rIns="0" bIns="0" rtlCol="0">
            <a:spAutoFit/>
          </a:bodyPr>
          <a:lstStyle/>
          <a:p>
            <a:pPr algn="l"/>
            <a:r>
              <a:rPr lang="en-US" sz="800" dirty="0">
                <a:solidFill>
                  <a:schemeClr val="tx1">
                    <a:lumMod val="65000"/>
                    <a:lumOff val="35000"/>
                  </a:schemeClr>
                </a:solidFill>
                <a:latin typeface="+mn-lt"/>
              </a:rPr>
              <a:t>Average interest rate paid on short-term loans </a:t>
            </a:r>
          </a:p>
        </p:txBody>
      </p:sp>
      <p:cxnSp>
        <p:nvCxnSpPr>
          <p:cNvPr id="35" name="Straight Connector 34">
            <a:extLst>
              <a:ext uri="{FF2B5EF4-FFF2-40B4-BE49-F238E27FC236}">
                <a16:creationId xmlns:a16="http://schemas.microsoft.com/office/drawing/2014/main" id="{B8824767-6B41-E4C1-AC08-5681DE1E70FF}"/>
              </a:ext>
            </a:extLst>
          </p:cNvPr>
          <p:cNvCxnSpPr>
            <a:cxnSpLocks/>
          </p:cNvCxnSpPr>
          <p:nvPr/>
        </p:nvCxnSpPr>
        <p:spPr>
          <a:xfrm>
            <a:off x="7694658" y="2673957"/>
            <a:ext cx="189868" cy="0"/>
          </a:xfrm>
          <a:prstGeom prst="line">
            <a:avLst/>
          </a:prstGeom>
          <a:noFill/>
          <a:ln w="19050" cap="rnd">
            <a:solidFill>
              <a:schemeClr val="accent2"/>
            </a:solidFill>
            <a:prstDash val="solid"/>
            <a:miter lim="400000"/>
          </a:ln>
          <a:effectLst/>
          <a:sp3d/>
        </p:spPr>
        <p:style>
          <a:lnRef idx="0">
            <a:scrgbClr r="0" g="0" b="0"/>
          </a:lnRef>
          <a:fillRef idx="0">
            <a:scrgbClr r="0" g="0" b="0"/>
          </a:fillRef>
          <a:effectRef idx="0">
            <a:scrgbClr r="0" g="0" b="0"/>
          </a:effectRef>
          <a:fontRef idx="none"/>
        </p:style>
      </p:cxnSp>
      <p:cxnSp>
        <p:nvCxnSpPr>
          <p:cNvPr id="24" name="Straight Connector 23">
            <a:extLst>
              <a:ext uri="{FF2B5EF4-FFF2-40B4-BE49-F238E27FC236}">
                <a16:creationId xmlns:a16="http://schemas.microsoft.com/office/drawing/2014/main" id="{C5FAEFD7-F792-495F-14DA-EFC7F4232EF8}"/>
              </a:ext>
            </a:extLst>
          </p:cNvPr>
          <p:cNvCxnSpPr>
            <a:cxnSpLocks/>
          </p:cNvCxnSpPr>
          <p:nvPr/>
        </p:nvCxnSpPr>
        <p:spPr>
          <a:xfrm>
            <a:off x="848032" y="5262415"/>
            <a:ext cx="5252655" cy="0"/>
          </a:xfrm>
          <a:prstGeom prst="line">
            <a:avLst/>
          </a:prstGeom>
          <a:noFill/>
          <a:ln w="15875" cap="flat">
            <a:solidFill>
              <a:schemeClr val="accent1"/>
            </a:solidFill>
            <a:prstDash val="dash"/>
            <a:miter lim="400000"/>
          </a:ln>
          <a:effectLst/>
          <a:sp3d/>
        </p:spPr>
        <p:style>
          <a:lnRef idx="0">
            <a:scrgbClr r="0" g="0" b="0"/>
          </a:lnRef>
          <a:fillRef idx="0">
            <a:scrgbClr r="0" g="0" b="0"/>
          </a:fillRef>
          <a:effectRef idx="0">
            <a:scrgbClr r="0" g="0" b="0"/>
          </a:effectRef>
          <a:fontRef idx="none"/>
        </p:style>
      </p:cxnSp>
      <p:cxnSp>
        <p:nvCxnSpPr>
          <p:cNvPr id="25" name="Straight Connector 24">
            <a:extLst>
              <a:ext uri="{FF2B5EF4-FFF2-40B4-BE49-F238E27FC236}">
                <a16:creationId xmlns:a16="http://schemas.microsoft.com/office/drawing/2014/main" id="{ADBA7844-F283-25E5-21F0-1ED54C580A4B}"/>
              </a:ext>
            </a:extLst>
          </p:cNvPr>
          <p:cNvCxnSpPr>
            <a:cxnSpLocks/>
          </p:cNvCxnSpPr>
          <p:nvPr/>
        </p:nvCxnSpPr>
        <p:spPr>
          <a:xfrm flipV="1">
            <a:off x="6182061" y="4584410"/>
            <a:ext cx="0" cy="678005"/>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27" name="Straight Connector 26">
            <a:extLst>
              <a:ext uri="{FF2B5EF4-FFF2-40B4-BE49-F238E27FC236}">
                <a16:creationId xmlns:a16="http://schemas.microsoft.com/office/drawing/2014/main" id="{84B55ECF-4A11-9EBD-5DB9-4A2F60024754}"/>
              </a:ext>
            </a:extLst>
          </p:cNvPr>
          <p:cNvCxnSpPr>
            <a:cxnSpLocks/>
          </p:cNvCxnSpPr>
          <p:nvPr/>
        </p:nvCxnSpPr>
        <p:spPr>
          <a:xfrm>
            <a:off x="6106746" y="5262415"/>
            <a:ext cx="78490" cy="0"/>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cxnSp>
        <p:nvCxnSpPr>
          <p:cNvPr id="38" name="Straight Connector 37">
            <a:extLst>
              <a:ext uri="{FF2B5EF4-FFF2-40B4-BE49-F238E27FC236}">
                <a16:creationId xmlns:a16="http://schemas.microsoft.com/office/drawing/2014/main" id="{89566C52-0C97-4CAB-2C13-5C641A0FF711}"/>
              </a:ext>
            </a:extLst>
          </p:cNvPr>
          <p:cNvCxnSpPr>
            <a:cxnSpLocks/>
            <a:endCxn id="50" idx="6"/>
          </p:cNvCxnSpPr>
          <p:nvPr/>
        </p:nvCxnSpPr>
        <p:spPr>
          <a:xfrm flipH="1">
            <a:off x="5994141" y="4584410"/>
            <a:ext cx="187920" cy="1"/>
          </a:xfrm>
          <a:prstGeom prst="line">
            <a:avLst/>
          </a:prstGeom>
          <a:noFill/>
          <a:ln w="635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53" name="Oval 52">
            <a:extLst>
              <a:ext uri="{FF2B5EF4-FFF2-40B4-BE49-F238E27FC236}">
                <a16:creationId xmlns:a16="http://schemas.microsoft.com/office/drawing/2014/main" id="{73956F1A-C30F-EC4A-1391-F1EDABC49213}"/>
              </a:ext>
            </a:extLst>
          </p:cNvPr>
          <p:cNvSpPr/>
          <p:nvPr/>
        </p:nvSpPr>
        <p:spPr>
          <a:xfrm>
            <a:off x="6081020" y="5235955"/>
            <a:ext cx="64971" cy="64971"/>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3" name="TextBox 22">
            <a:extLst>
              <a:ext uri="{FF2B5EF4-FFF2-40B4-BE49-F238E27FC236}">
                <a16:creationId xmlns:a16="http://schemas.microsoft.com/office/drawing/2014/main" id="{720C54E8-E455-B2AE-A569-3C4484429D37}"/>
              </a:ext>
            </a:extLst>
          </p:cNvPr>
          <p:cNvSpPr txBox="1"/>
          <p:nvPr/>
        </p:nvSpPr>
        <p:spPr>
          <a:xfrm>
            <a:off x="5007433" y="2771400"/>
            <a:ext cx="1237648" cy="572464"/>
          </a:xfrm>
          <a:prstGeom prst="rect">
            <a:avLst/>
          </a:prstGeom>
          <a:solidFill>
            <a:schemeClr val="accent4"/>
          </a:solidFill>
          <a:ln w="12700">
            <a:miter lim="400000"/>
          </a:ln>
        </p:spPr>
        <p:txBody>
          <a:bodyPr wrap="square" lIns="54864" tIns="54864" rIns="54864" bIns="54864">
            <a:spAutoFit/>
          </a:bodyPr>
          <a:lstStyle/>
          <a:p>
            <a:pPr algn="l"/>
            <a:r>
              <a:rPr lang="en-US" sz="1000" b="1" i="0" dirty="0">
                <a:solidFill>
                  <a:schemeClr val="bg1"/>
                </a:solidFill>
                <a:effectLst/>
                <a:latin typeface="+mn-lt"/>
              </a:rPr>
              <a:t>Globally, small-cap valuations are near 15-year lows.</a:t>
            </a:r>
            <a:endParaRPr lang="en-US" sz="1000" b="1" dirty="0">
              <a:solidFill>
                <a:schemeClr val="bg1"/>
              </a:solidFill>
              <a:latin typeface="+mn-lt"/>
            </a:endParaRPr>
          </a:p>
        </p:txBody>
      </p:sp>
      <p:cxnSp>
        <p:nvCxnSpPr>
          <p:cNvPr id="15" name="Straight Connector 14">
            <a:extLst>
              <a:ext uri="{FF2B5EF4-FFF2-40B4-BE49-F238E27FC236}">
                <a16:creationId xmlns:a16="http://schemas.microsoft.com/office/drawing/2014/main" id="{983FD3FB-0CC8-B76E-909F-28F41E5677FB}"/>
              </a:ext>
            </a:extLst>
          </p:cNvPr>
          <p:cNvCxnSpPr>
            <a:cxnSpLocks/>
          </p:cNvCxnSpPr>
          <p:nvPr/>
        </p:nvCxnSpPr>
        <p:spPr>
          <a:xfrm>
            <a:off x="1337708" y="4713924"/>
            <a:ext cx="0" cy="669069"/>
          </a:xfrm>
          <a:prstGeom prst="line">
            <a:avLst/>
          </a:prstGeom>
          <a:noFill/>
          <a:ln w="1587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cxnSp>
        <p:nvCxnSpPr>
          <p:cNvPr id="19" name="Straight Connector 18">
            <a:extLst>
              <a:ext uri="{FF2B5EF4-FFF2-40B4-BE49-F238E27FC236}">
                <a16:creationId xmlns:a16="http://schemas.microsoft.com/office/drawing/2014/main" id="{7B0A2832-1D4B-35EE-F35B-D95193A2855A}"/>
              </a:ext>
            </a:extLst>
          </p:cNvPr>
          <p:cNvCxnSpPr>
            <a:cxnSpLocks/>
          </p:cNvCxnSpPr>
          <p:nvPr/>
        </p:nvCxnSpPr>
        <p:spPr>
          <a:xfrm>
            <a:off x="4859364" y="4967498"/>
            <a:ext cx="0" cy="420027"/>
          </a:xfrm>
          <a:prstGeom prst="line">
            <a:avLst/>
          </a:prstGeom>
          <a:noFill/>
          <a:ln w="15875"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91393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39A7-EB1F-5506-9C4C-78F90BC2A8F3}"/>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14</a:t>
            </a:fld>
            <a:endParaRPr lang="en-US" dirty="0"/>
          </a:p>
        </p:txBody>
      </p:sp>
      <p:sp>
        <p:nvSpPr>
          <p:cNvPr id="5" name="Title 5">
            <a:extLst>
              <a:ext uri="{FF2B5EF4-FFF2-40B4-BE49-F238E27FC236}">
                <a16:creationId xmlns:a16="http://schemas.microsoft.com/office/drawing/2014/main" id="{408DC45A-9CE8-05C8-A909-784F4B4442C1}"/>
              </a:ext>
            </a:extLst>
          </p:cNvPr>
          <p:cNvSpPr>
            <a:spLocks noGrp="1"/>
          </p:cNvSpPr>
          <p:nvPr>
            <p:ph type="title"/>
          </p:nvPr>
        </p:nvSpPr>
        <p:spPr>
          <a:xfrm>
            <a:off x="571500" y="440177"/>
            <a:ext cx="11048940" cy="537285"/>
          </a:xfrm>
        </p:spPr>
        <p:txBody>
          <a:bodyPr/>
          <a:lstStyle/>
          <a:p>
            <a:r>
              <a:rPr lang="en-US" dirty="0"/>
              <a:t>Key terms and glossary</a:t>
            </a:r>
          </a:p>
        </p:txBody>
      </p:sp>
      <p:sp>
        <p:nvSpPr>
          <p:cNvPr id="6" name="object 36">
            <a:extLst>
              <a:ext uri="{FF2B5EF4-FFF2-40B4-BE49-F238E27FC236}">
                <a16:creationId xmlns:a16="http://schemas.microsoft.com/office/drawing/2014/main" id="{243D53B4-3883-D0D2-5448-0878CBAC1A67}"/>
              </a:ext>
            </a:extLst>
          </p:cNvPr>
          <p:cNvSpPr txBox="1"/>
          <p:nvPr/>
        </p:nvSpPr>
        <p:spPr>
          <a:xfrm>
            <a:off x="571500" y="1011243"/>
            <a:ext cx="5248656" cy="4968223"/>
          </a:xfrm>
          <a:prstGeom prst="rect">
            <a:avLst/>
          </a:prstGeom>
        </p:spPr>
        <p:txBody>
          <a:bodyPr vert="horz" wrap="square" lIns="0" tIns="15688" rIns="0" bIns="0" rtlCol="0">
            <a:spAutoFit/>
          </a:bodyPr>
          <a:lstStyle/>
          <a:p>
            <a:pPr marL="0" marR="0" algn="l">
              <a:lnSpc>
                <a:spcPts val="1125"/>
              </a:lnSpc>
              <a:spcBef>
                <a:spcPts val="0"/>
              </a:spcBef>
            </a:pPr>
            <a:r>
              <a:rPr lang="en-US" sz="900" b="1" dirty="0">
                <a:effectLst/>
                <a:latin typeface="+mn-lt"/>
                <a:ea typeface="Calibri" panose="020F0502020204030204" pitchFamily="34" charset="0"/>
                <a:cs typeface="Times New Roman" panose="02020603050405020304" pitchFamily="18" charset="0"/>
              </a:rPr>
              <a:t>10-year U.S. Treasury </a:t>
            </a:r>
          </a:p>
          <a:p>
            <a:pPr marL="0" marR="0" algn="l">
              <a:lnSpc>
                <a:spcPts val="1125"/>
              </a:lnSpc>
              <a:spcBef>
                <a:spcPts val="0"/>
              </a:spcBef>
              <a:spcAft>
                <a:spcPts val="800"/>
              </a:spcAft>
            </a:pPr>
            <a:r>
              <a:rPr lang="en-US" sz="900" dirty="0">
                <a:effectLst/>
                <a:latin typeface="+mn-lt"/>
                <a:ea typeface="Calibri" panose="020F0502020204030204" pitchFamily="34" charset="0"/>
                <a:cs typeface="Times New Roman" panose="02020603050405020304" pitchFamily="18" charset="0"/>
              </a:rPr>
              <a:t>Treasury securities are debt obligations (otherwise known as bills, notes and bonds) issued by the U.S. Department of the Treasury with the full faith and credit of the federal government. The 10-year Treasury note pays interest every six months and can be held until maturity (10 years) or sold on the secondary market before it matures. The price and yield of the 10-year Treasury reflects market opinions about the health and expectations of the U.S. economy over the next decade.</a:t>
            </a:r>
          </a:p>
          <a:p>
            <a:pPr algn="l">
              <a:lnSpc>
                <a:spcPts val="1125"/>
              </a:lnSpc>
              <a:spcAft>
                <a:spcPts val="800"/>
              </a:spcAft>
            </a:pPr>
            <a:r>
              <a:rPr lang="en-US" sz="900" b="1" spc="-10" dirty="0">
                <a:solidFill>
                  <a:srgbClr val="231F20"/>
                </a:solidFill>
                <a:latin typeface="+mn-lt"/>
              </a:rPr>
              <a:t>Compound annualized growth rate (CAGR)</a:t>
            </a:r>
            <a:br>
              <a:rPr lang="en-US" sz="900" b="1" spc="-10" dirty="0">
                <a:solidFill>
                  <a:srgbClr val="231F20"/>
                </a:solidFill>
                <a:latin typeface="+mn-lt"/>
              </a:rPr>
            </a:br>
            <a:r>
              <a:rPr lang="en-US" sz="900" spc="-10" dirty="0">
                <a:solidFill>
                  <a:srgbClr val="231F20"/>
                </a:solidFill>
                <a:latin typeface="+mn-lt"/>
              </a:rPr>
              <a:t>The compound annualized growth rate (CAGR) is a smoothed average measurement of annual growth. As opposed to average annual returns, which averages out each year’s data, CAGR arrives at an annualized growth rate by comparing only the start and ending points, thus minimizing the noise from unusually volatile years. </a:t>
            </a:r>
          </a:p>
          <a:p>
            <a:pPr algn="l">
              <a:lnSpc>
                <a:spcPts val="1125"/>
              </a:lnSpc>
              <a:spcAft>
                <a:spcPts val="800"/>
              </a:spcAft>
            </a:pPr>
            <a:r>
              <a:rPr lang="en-US" sz="900" b="1" spc="-10" dirty="0">
                <a:solidFill>
                  <a:srgbClr val="231F20"/>
                </a:solidFill>
                <a:latin typeface="+mn-lt"/>
              </a:rPr>
              <a:t>Correlation</a:t>
            </a:r>
            <a:br>
              <a:rPr lang="en-US" sz="900" spc="-10" dirty="0">
                <a:solidFill>
                  <a:srgbClr val="231F20"/>
                </a:solidFill>
                <a:latin typeface="+mn-lt"/>
              </a:rPr>
            </a:br>
            <a:r>
              <a:rPr lang="en-US" sz="900" spc="-10" dirty="0">
                <a:solidFill>
                  <a:srgbClr val="231F20"/>
                </a:solidFill>
                <a:latin typeface="+mn-lt"/>
              </a:rPr>
              <a:t>In markets, correlation refers to how one security behaves in comparison to another. If two securities rise and fall in price simultaneously, they are highly positively correlated. If one security rises while another falls, they are inversely correlated. When two securities behave independently, with little patterns in how they move relative to one another, then they are less correlated or uncorrelated. </a:t>
            </a:r>
          </a:p>
          <a:p>
            <a:pPr algn="l">
              <a:lnSpc>
                <a:spcPts val="1125"/>
              </a:lnSpc>
              <a:spcAft>
                <a:spcPts val="800"/>
              </a:spcAft>
            </a:pPr>
            <a:r>
              <a:rPr lang="en-US" sz="900" b="1" dirty="0">
                <a:effectLst/>
                <a:latin typeface="+mn-lt"/>
                <a:ea typeface="Times New Roman" panose="02020603050405020304" pitchFamily="18" charset="0"/>
              </a:rPr>
              <a:t>Developed markets</a:t>
            </a:r>
            <a:br>
              <a:rPr lang="en-US" sz="900" dirty="0">
                <a:effectLst/>
                <a:latin typeface="+mn-lt"/>
                <a:ea typeface="Times New Roman" panose="02020603050405020304" pitchFamily="18" charset="0"/>
              </a:rPr>
            </a:br>
            <a:r>
              <a:rPr lang="en-US" sz="900" dirty="0">
                <a:effectLst/>
                <a:latin typeface="+mn-lt"/>
                <a:ea typeface="Times New Roman" panose="02020603050405020304" pitchFamily="18" charset="0"/>
              </a:rPr>
              <a:t>Developed markets refer to countries with mature economies and financial markets. Compared to emerging markets, developed markets have higher levels of income. Developed markets are formally regulated by authorities to ensure they remain relatively free, fair, efficient and open to foreign investors.</a:t>
            </a:r>
          </a:p>
          <a:p>
            <a:pPr marL="0" marR="0" algn="l">
              <a:lnSpc>
                <a:spcPts val="1150"/>
              </a:lnSpc>
              <a:spcAft>
                <a:spcPts val="800"/>
              </a:spcAft>
            </a:pPr>
            <a:r>
              <a:rPr lang="en-US" sz="900" b="1" dirty="0">
                <a:effectLst/>
                <a:latin typeface="+mn-lt"/>
                <a:ea typeface="Times New Roman" panose="02020603050405020304" pitchFamily="18" charset="0"/>
              </a:rPr>
              <a:t>Discounted cash flow </a:t>
            </a:r>
            <a:br>
              <a:rPr lang="en-US" sz="900" dirty="0">
                <a:effectLst/>
                <a:latin typeface="+mn-lt"/>
                <a:ea typeface="Times New Roman" panose="02020603050405020304" pitchFamily="18" charset="0"/>
              </a:rPr>
            </a:br>
            <a:r>
              <a:rPr lang="en-US" sz="900" dirty="0">
                <a:effectLst/>
                <a:latin typeface="+mn-lt"/>
                <a:ea typeface="Times New Roman" panose="02020603050405020304" pitchFamily="18" charset="0"/>
              </a:rPr>
              <a:t>An estimation of an investment’s value using expected future cash flows. </a:t>
            </a:r>
          </a:p>
          <a:p>
            <a:pPr marL="0" marR="0" algn="l">
              <a:lnSpc>
                <a:spcPts val="1150"/>
              </a:lnSpc>
              <a:spcAft>
                <a:spcPts val="800"/>
              </a:spcAft>
            </a:pPr>
            <a:r>
              <a:rPr lang="en-US" sz="900" b="1" dirty="0">
                <a:effectLst/>
                <a:latin typeface="+mn-lt"/>
                <a:ea typeface="Times New Roman" panose="02020603050405020304" pitchFamily="18" charset="0"/>
              </a:rPr>
              <a:t>Discount rate </a:t>
            </a:r>
            <a:br>
              <a:rPr lang="en-US" sz="900" dirty="0">
                <a:effectLst/>
                <a:latin typeface="+mn-lt"/>
                <a:ea typeface="Times New Roman" panose="02020603050405020304" pitchFamily="18" charset="0"/>
              </a:rPr>
            </a:br>
            <a:r>
              <a:rPr lang="en-US" sz="900" dirty="0">
                <a:effectLst/>
                <a:latin typeface="+mn-lt"/>
                <a:ea typeface="Times New Roman" panose="02020603050405020304" pitchFamily="18" charset="0"/>
              </a:rPr>
              <a:t>The minimum interest rate set by the Federal Reserve for lending to other banks. </a:t>
            </a:r>
          </a:p>
          <a:p>
            <a:pPr marL="0" marR="0" algn="l">
              <a:lnSpc>
                <a:spcPts val="1150"/>
              </a:lnSpc>
              <a:spcAft>
                <a:spcPts val="800"/>
              </a:spcAft>
            </a:pPr>
            <a:r>
              <a:rPr lang="en-US" sz="900" b="1" dirty="0">
                <a:effectLst/>
                <a:latin typeface="+mn-lt"/>
                <a:ea typeface="Times New Roman" panose="02020603050405020304" pitchFamily="18" charset="0"/>
              </a:rPr>
              <a:t>Dividends</a:t>
            </a:r>
            <a:br>
              <a:rPr lang="en-US" sz="900" dirty="0">
                <a:effectLst/>
                <a:latin typeface="+mn-lt"/>
                <a:ea typeface="Times New Roman" panose="02020603050405020304" pitchFamily="18" charset="0"/>
              </a:rPr>
            </a:br>
            <a:r>
              <a:rPr lang="en-US" sz="900" dirty="0">
                <a:effectLst/>
                <a:latin typeface="+mn-lt"/>
                <a:ea typeface="Times New Roman" panose="02020603050405020304" pitchFamily="18" charset="0"/>
              </a:rPr>
              <a:t>Companies may choose to distribute capital to investors in the form of dividends. These dividends are typically paid out in cash and it’s common for payments to occur on quarterly schedules, but companies are not legally obligated to issue dividends or adhere to a schedule until they officially announce the dividend. </a:t>
            </a:r>
            <a:endParaRPr lang="en-US" sz="900" b="1" spc="-10" dirty="0">
              <a:solidFill>
                <a:srgbClr val="231F20"/>
              </a:solidFill>
              <a:latin typeface="+mn-lt"/>
            </a:endParaRPr>
          </a:p>
        </p:txBody>
      </p:sp>
      <p:sp>
        <p:nvSpPr>
          <p:cNvPr id="2" name="object 36">
            <a:extLst>
              <a:ext uri="{FF2B5EF4-FFF2-40B4-BE49-F238E27FC236}">
                <a16:creationId xmlns:a16="http://schemas.microsoft.com/office/drawing/2014/main" id="{323C1800-0279-8C37-3011-DFE5001C2013}"/>
              </a:ext>
            </a:extLst>
          </p:cNvPr>
          <p:cNvSpPr txBox="1"/>
          <p:nvPr/>
        </p:nvSpPr>
        <p:spPr>
          <a:xfrm>
            <a:off x="6519814" y="1017744"/>
            <a:ext cx="5249779" cy="5048437"/>
          </a:xfrm>
          <a:prstGeom prst="rect">
            <a:avLst/>
          </a:prstGeom>
        </p:spPr>
        <p:txBody>
          <a:bodyPr vert="horz" wrap="square" lIns="0" tIns="15688" rIns="0" bIns="0" rtlCol="0">
            <a:spAutoFit/>
          </a:bodyPr>
          <a:lstStyle/>
          <a:p>
            <a:pPr marL="0" marR="0" algn="l">
              <a:lnSpc>
                <a:spcPts val="1150"/>
              </a:lnSpc>
              <a:spcAft>
                <a:spcPts val="800"/>
              </a:spcAft>
            </a:pPr>
            <a:r>
              <a:rPr lang="en-US" sz="900" b="1" dirty="0">
                <a:effectLst/>
                <a:latin typeface="+mn-lt"/>
                <a:ea typeface="Times New Roman" panose="02020603050405020304" pitchFamily="18" charset="0"/>
              </a:rPr>
              <a:t>Dot-com bubble</a:t>
            </a:r>
            <a:br>
              <a:rPr lang="en-US" sz="900" dirty="0">
                <a:effectLst/>
                <a:latin typeface="+mn-lt"/>
                <a:ea typeface="Times New Roman" panose="02020603050405020304" pitchFamily="18" charset="0"/>
              </a:rPr>
            </a:br>
            <a:r>
              <a:rPr lang="en-US" sz="900" dirty="0">
                <a:effectLst/>
                <a:latin typeface="+mn-lt"/>
                <a:ea typeface="Times New Roman" panose="02020603050405020304" pitchFamily="18" charset="0"/>
              </a:rPr>
              <a:t>The dot-com bubble was a period of U.S. stock market exuberance in the late 1990s and subsequent downturn in the early 2000s. Much of the buying frenzy focused on technology stocks and their involvement in the nascent commercial internet. The bubble burst in 2000 and troughed in late 2002.</a:t>
            </a:r>
          </a:p>
          <a:p>
            <a:pPr marL="0" marR="0" algn="l">
              <a:lnSpc>
                <a:spcPts val="1150"/>
              </a:lnSpc>
              <a:spcAft>
                <a:spcPts val="800"/>
              </a:spcAft>
            </a:pPr>
            <a:r>
              <a:rPr lang="en-US" sz="900" b="1" dirty="0">
                <a:effectLst/>
                <a:latin typeface="+mn-lt"/>
                <a:ea typeface="Times New Roman" panose="02020603050405020304" pitchFamily="18" charset="0"/>
              </a:rPr>
              <a:t>Earnings per share </a:t>
            </a:r>
            <a:br>
              <a:rPr lang="en-US" sz="900" dirty="0">
                <a:effectLst/>
                <a:latin typeface="+mn-lt"/>
                <a:ea typeface="Times New Roman" panose="02020603050405020304" pitchFamily="18" charset="0"/>
              </a:rPr>
            </a:br>
            <a:r>
              <a:rPr lang="en-US" sz="900" dirty="0">
                <a:effectLst/>
                <a:latin typeface="+mn-lt"/>
                <a:ea typeface="Times New Roman" panose="02020603050405020304" pitchFamily="18" charset="0"/>
              </a:rPr>
              <a:t>Earnings per share is the measure of a company’s profitability, and it’s commonly used in fundamental analysis. It is calculated by dividing a company’s net earnings (“profits”) by the total number of outstanding stock shares. </a:t>
            </a:r>
          </a:p>
          <a:p>
            <a:pPr marL="0" marR="0" algn="l">
              <a:lnSpc>
                <a:spcPts val="1150"/>
              </a:lnSpc>
              <a:spcAft>
                <a:spcPts val="800"/>
              </a:spcAft>
            </a:pPr>
            <a:r>
              <a:rPr lang="en-US" sz="900" b="1" dirty="0">
                <a:effectLst/>
                <a:latin typeface="+mn-lt"/>
                <a:ea typeface="Times New Roman" panose="02020603050405020304" pitchFamily="18" charset="0"/>
              </a:rPr>
              <a:t>Emerging markets</a:t>
            </a:r>
            <a:br>
              <a:rPr lang="en-US" sz="900" dirty="0">
                <a:effectLst/>
                <a:latin typeface="+mn-lt"/>
                <a:ea typeface="Times New Roman" panose="02020603050405020304" pitchFamily="18" charset="0"/>
              </a:rPr>
            </a:br>
            <a:r>
              <a:rPr lang="en-US" sz="900" dirty="0">
                <a:effectLst/>
                <a:latin typeface="+mn-lt"/>
                <a:ea typeface="Times New Roman" panose="02020603050405020304" pitchFamily="18" charset="0"/>
              </a:rPr>
              <a:t>Emerging markets refer to countries with growing economies that show the potential for someday becoming developed markets. Compared to developed markets, emerging markets typically have lower levels of income, a smaller impact on the global economy, less diverse exports and less stable financial markets. </a:t>
            </a:r>
          </a:p>
          <a:p>
            <a:pPr marL="0" marR="0" algn="l">
              <a:lnSpc>
                <a:spcPts val="1150"/>
              </a:lnSpc>
              <a:spcAft>
                <a:spcPts val="800"/>
              </a:spcAft>
            </a:pPr>
            <a:r>
              <a:rPr lang="en-US" sz="900" b="1" dirty="0">
                <a:effectLst/>
                <a:latin typeface="+mn-lt"/>
                <a:ea typeface="Times New Roman" panose="02020603050405020304" pitchFamily="18" charset="0"/>
              </a:rPr>
              <a:t>Equal-weight (E/W)</a:t>
            </a:r>
            <a:br>
              <a:rPr lang="en-US" sz="900" dirty="0">
                <a:effectLst/>
                <a:latin typeface="+mn-lt"/>
                <a:ea typeface="Times New Roman" panose="02020603050405020304" pitchFamily="18" charset="0"/>
              </a:rPr>
            </a:br>
            <a:r>
              <a:rPr lang="en-US" sz="900" dirty="0">
                <a:effectLst/>
                <a:latin typeface="+mn-lt"/>
                <a:ea typeface="Times New Roman" panose="02020603050405020304" pitchFamily="18" charset="0"/>
              </a:rPr>
              <a:t>To compare different sets of stocks, equal-weighting is used to assign the same importance to each stock in the portfolios and base them on their results rather than their size.</a:t>
            </a:r>
          </a:p>
          <a:p>
            <a:pPr algn="l">
              <a:lnSpc>
                <a:spcPts val="1125"/>
              </a:lnSpc>
              <a:spcAft>
                <a:spcPts val="800"/>
              </a:spcAft>
            </a:pPr>
            <a:r>
              <a:rPr lang="en-US" sz="900" b="1" spc="-10" dirty="0">
                <a:solidFill>
                  <a:srgbClr val="231F20"/>
                </a:solidFill>
                <a:latin typeface="+mn-lt"/>
              </a:rPr>
              <a:t>Federal funds rate</a:t>
            </a:r>
            <a:br>
              <a:rPr lang="en-US" sz="900" spc="-10" dirty="0">
                <a:solidFill>
                  <a:srgbClr val="231F20"/>
                </a:solidFill>
                <a:latin typeface="+mn-lt"/>
              </a:rPr>
            </a:br>
            <a:r>
              <a:rPr lang="en-US" sz="900" spc="-10" dirty="0">
                <a:solidFill>
                  <a:srgbClr val="231F20"/>
                </a:solidFill>
                <a:latin typeface="+mn-lt"/>
              </a:rPr>
              <a:t>The federal funds rate is the weighted average interest rate at which depository institutions (banks) trade federal funds (balances held at Federal Reserve Banks) with each other overnight. The rate is heavily influenced by the U.S. Federal Reserve, which buys and sells government bonds to keep this figure close to its target rate. The federal funds rate represents the shortest end of the yield curve and is the central interest rate of the U.S. financial market from which other rates are determined such as mortgages, loans and interest on savings accounts. </a:t>
            </a:r>
          </a:p>
          <a:p>
            <a:pPr algn="l">
              <a:lnSpc>
                <a:spcPts val="1125"/>
              </a:lnSpc>
              <a:spcAft>
                <a:spcPts val="100"/>
              </a:spcAft>
            </a:pPr>
            <a:r>
              <a:rPr lang="en-US" sz="900" b="1" spc="-10" dirty="0">
                <a:solidFill>
                  <a:srgbClr val="231F20"/>
                </a:solidFill>
                <a:latin typeface="+mn-lt"/>
              </a:rPr>
              <a:t>Fiscal year 1, fiscal year 2 (FY1/FY2) </a:t>
            </a:r>
          </a:p>
          <a:p>
            <a:pPr algn="l">
              <a:lnSpc>
                <a:spcPts val="1125"/>
              </a:lnSpc>
              <a:spcAft>
                <a:spcPts val="800"/>
              </a:spcAft>
            </a:pPr>
            <a:r>
              <a:rPr lang="en-US" sz="900" spc="-10" dirty="0">
                <a:solidFill>
                  <a:srgbClr val="231F20"/>
                </a:solidFill>
                <a:latin typeface="+mn-lt"/>
              </a:rPr>
              <a:t>When abbreviated as FY1 or FY2 P/E multiple, this refers to the P/E ratio of the current fiscal year, or next fiscal year, depending on fiscal year 1 or 2.</a:t>
            </a:r>
            <a:endParaRPr lang="en-US" sz="900" dirty="0">
              <a:effectLst/>
              <a:latin typeface="+mn-lt"/>
              <a:ea typeface="Times New Roman" panose="02020603050405020304" pitchFamily="18" charset="0"/>
            </a:endParaRPr>
          </a:p>
          <a:p>
            <a:pPr marL="0" marR="0" algn="l">
              <a:lnSpc>
                <a:spcPts val="1125"/>
              </a:lnSpc>
              <a:spcAft>
                <a:spcPts val="800"/>
              </a:spcAft>
            </a:pPr>
            <a:endParaRPr lang="en-US" sz="900" dirty="0">
              <a:effectLst/>
              <a:latin typeface="+mn-lt"/>
              <a:ea typeface="Times New Roman" panose="02020603050405020304" pitchFamily="18" charset="0"/>
            </a:endParaRPr>
          </a:p>
          <a:p>
            <a:pPr marL="0" marR="0" algn="l">
              <a:lnSpc>
                <a:spcPts val="1125"/>
              </a:lnSpc>
              <a:spcAft>
                <a:spcPts val="800"/>
              </a:spcAft>
            </a:pPr>
            <a:endParaRPr lang="en-US" sz="900" dirty="0">
              <a:effectLst/>
              <a:latin typeface="+mn-lt"/>
              <a:ea typeface="Times New Roman" panose="02020603050405020304" pitchFamily="18" charset="0"/>
            </a:endParaRPr>
          </a:p>
        </p:txBody>
      </p:sp>
    </p:spTree>
    <p:extLst>
      <p:ext uri="{BB962C8B-B14F-4D97-AF65-F5344CB8AC3E}">
        <p14:creationId xmlns:p14="http://schemas.microsoft.com/office/powerpoint/2010/main" val="377264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39A7-EB1F-5506-9C4C-78F90BC2A8F3}"/>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15</a:t>
            </a:fld>
            <a:endParaRPr lang="en-US" dirty="0"/>
          </a:p>
        </p:txBody>
      </p:sp>
      <p:sp>
        <p:nvSpPr>
          <p:cNvPr id="4" name="Title 5">
            <a:extLst>
              <a:ext uri="{FF2B5EF4-FFF2-40B4-BE49-F238E27FC236}">
                <a16:creationId xmlns:a16="http://schemas.microsoft.com/office/drawing/2014/main" id="{B2CCB760-15F8-EFD8-B522-F4A39C57A7E6}"/>
              </a:ext>
            </a:extLst>
          </p:cNvPr>
          <p:cNvSpPr>
            <a:spLocks noGrp="1"/>
          </p:cNvSpPr>
          <p:nvPr>
            <p:ph type="title"/>
          </p:nvPr>
        </p:nvSpPr>
        <p:spPr>
          <a:xfrm>
            <a:off x="571500" y="440177"/>
            <a:ext cx="11048940" cy="537285"/>
          </a:xfrm>
        </p:spPr>
        <p:txBody>
          <a:bodyPr/>
          <a:lstStyle/>
          <a:p>
            <a:r>
              <a:rPr lang="en-US" dirty="0"/>
              <a:t>Key terms and glossary (continued)</a:t>
            </a:r>
          </a:p>
        </p:txBody>
      </p:sp>
      <p:sp>
        <p:nvSpPr>
          <p:cNvPr id="5" name="object 36">
            <a:extLst>
              <a:ext uri="{FF2B5EF4-FFF2-40B4-BE49-F238E27FC236}">
                <a16:creationId xmlns:a16="http://schemas.microsoft.com/office/drawing/2014/main" id="{EA06554F-8828-F87C-A3B7-19232AE647C5}"/>
              </a:ext>
            </a:extLst>
          </p:cNvPr>
          <p:cNvSpPr txBox="1"/>
          <p:nvPr/>
        </p:nvSpPr>
        <p:spPr>
          <a:xfrm>
            <a:off x="571500" y="1011243"/>
            <a:ext cx="5249779" cy="4150756"/>
          </a:xfrm>
          <a:prstGeom prst="rect">
            <a:avLst/>
          </a:prstGeom>
        </p:spPr>
        <p:txBody>
          <a:bodyPr vert="horz" wrap="square" lIns="0" tIns="15688" rIns="0" bIns="0" rtlCol="0">
            <a:spAutoFit/>
          </a:bodyPr>
          <a:lstStyle/>
          <a:p>
            <a:pPr algn="l">
              <a:lnSpc>
                <a:spcPts val="1125"/>
              </a:lnSpc>
              <a:spcAft>
                <a:spcPts val="800"/>
              </a:spcAft>
            </a:pPr>
            <a:r>
              <a:rPr lang="en-US" sz="900" b="1" spc="-10" dirty="0">
                <a:solidFill>
                  <a:srgbClr val="231F20"/>
                </a:solidFill>
                <a:latin typeface="+mn-lt"/>
              </a:rPr>
              <a:t>Magnificent 7</a:t>
            </a:r>
            <a:br>
              <a:rPr lang="en-US" sz="900" spc="-10" dirty="0">
                <a:solidFill>
                  <a:srgbClr val="231F20"/>
                </a:solidFill>
                <a:latin typeface="+mn-lt"/>
              </a:rPr>
            </a:br>
            <a:r>
              <a:rPr lang="en-US" sz="900" spc="-10" dirty="0">
                <a:solidFill>
                  <a:srgbClr val="231F20"/>
                </a:solidFill>
                <a:latin typeface="+mn-lt"/>
              </a:rPr>
              <a:t>Magnificent 7 refers to seven companies (Microsoft, Apple, Alphabet, Amazon, NVIDIA, Meta and Tesla) whose stocks came to dominate the U.S. stock market indexes in 2023. The phenomenon is reminiscent of previous periods of market concentration, including "FAANG" stocks in the mid-2010s and "Nifty 50" stocks in the 1960s and '70s.</a:t>
            </a:r>
          </a:p>
          <a:p>
            <a:pPr algn="l">
              <a:lnSpc>
                <a:spcPts val="1125"/>
              </a:lnSpc>
              <a:spcAft>
                <a:spcPts val="100"/>
              </a:spcAft>
            </a:pPr>
            <a:r>
              <a:rPr lang="en-US" sz="900" b="1" spc="-10" dirty="0">
                <a:solidFill>
                  <a:srgbClr val="231F20"/>
                </a:solidFill>
                <a:latin typeface="+mn-lt"/>
              </a:rPr>
              <a:t>Mean </a:t>
            </a:r>
          </a:p>
          <a:p>
            <a:pPr algn="l">
              <a:lnSpc>
                <a:spcPts val="1125"/>
              </a:lnSpc>
              <a:spcAft>
                <a:spcPts val="800"/>
              </a:spcAft>
            </a:pPr>
            <a:r>
              <a:rPr lang="en-US" sz="900" spc="-10" dirty="0">
                <a:solidFill>
                  <a:srgbClr val="231F20"/>
                </a:solidFill>
                <a:latin typeface="+mn-lt"/>
              </a:rPr>
              <a:t>A mean calculation is equivalent to the average of a set of numbers. </a:t>
            </a:r>
          </a:p>
          <a:p>
            <a:pPr algn="l">
              <a:lnSpc>
                <a:spcPts val="1125"/>
              </a:lnSpc>
              <a:spcAft>
                <a:spcPts val="100"/>
              </a:spcAft>
            </a:pPr>
            <a:r>
              <a:rPr lang="en-US" sz="900" b="1" spc="-10" dirty="0">
                <a:solidFill>
                  <a:srgbClr val="231F20"/>
                </a:solidFill>
                <a:latin typeface="+mn-lt"/>
              </a:rPr>
              <a:t>Multiple </a:t>
            </a:r>
          </a:p>
          <a:p>
            <a:pPr algn="l">
              <a:lnSpc>
                <a:spcPts val="1125"/>
              </a:lnSpc>
              <a:spcAft>
                <a:spcPts val="800"/>
              </a:spcAft>
            </a:pPr>
            <a:r>
              <a:rPr lang="en-US" sz="900" spc="-10" dirty="0">
                <a:solidFill>
                  <a:srgbClr val="231F20"/>
                </a:solidFill>
                <a:latin typeface="+mn-lt"/>
              </a:rPr>
              <a:t>A way to assess how a company is doing by dividing one variable by another. In this presentation, the multiple is measured by the P/E, or price-to-earnings ratio. </a:t>
            </a:r>
          </a:p>
          <a:p>
            <a:pPr algn="l">
              <a:lnSpc>
                <a:spcPts val="1125"/>
              </a:lnSpc>
              <a:spcAft>
                <a:spcPts val="100"/>
              </a:spcAft>
            </a:pPr>
            <a:r>
              <a:rPr lang="en-US" sz="900" b="1" spc="-10" dirty="0">
                <a:solidFill>
                  <a:srgbClr val="231F20"/>
                </a:solidFill>
                <a:latin typeface="+mn-lt"/>
              </a:rPr>
              <a:t>Multiple expansion </a:t>
            </a:r>
          </a:p>
          <a:p>
            <a:pPr algn="l">
              <a:lnSpc>
                <a:spcPts val="1125"/>
              </a:lnSpc>
              <a:spcAft>
                <a:spcPts val="800"/>
              </a:spcAft>
            </a:pPr>
            <a:r>
              <a:rPr lang="en-US" sz="900" spc="-10" dirty="0">
                <a:solidFill>
                  <a:srgbClr val="231F20"/>
                </a:solidFill>
                <a:latin typeface="+mn-lt"/>
              </a:rPr>
              <a:t>A situation in which one sells a stock at a higher valuation multiple than one bought it at.</a:t>
            </a:r>
          </a:p>
          <a:p>
            <a:pPr algn="l">
              <a:lnSpc>
                <a:spcPts val="1125"/>
              </a:lnSpc>
              <a:spcAft>
                <a:spcPts val="800"/>
              </a:spcAft>
            </a:pPr>
            <a:r>
              <a:rPr lang="en-US" sz="900" b="1" spc="-10" dirty="0">
                <a:solidFill>
                  <a:srgbClr val="231F20"/>
                </a:solidFill>
                <a:latin typeface="+mn-lt"/>
              </a:rPr>
              <a:t>Price-to-earnings (P/E) ratio</a:t>
            </a:r>
            <a:br>
              <a:rPr lang="en-US" sz="900" spc="-10" dirty="0">
                <a:solidFill>
                  <a:srgbClr val="231F20"/>
                </a:solidFill>
                <a:latin typeface="+mn-lt"/>
              </a:rPr>
            </a:br>
            <a:r>
              <a:rPr lang="en-US" sz="900" spc="-10" dirty="0">
                <a:solidFill>
                  <a:srgbClr val="231F20"/>
                </a:solidFill>
                <a:latin typeface="+mn-lt"/>
              </a:rPr>
              <a:t>The price-to-earnings (P/E) ratio refers to a company's price per share of stock divided by the company's earnings per share. Also known as the earnings multiple, this measurement is a common tool in fundamental analysis that helps compare how relatively expensive one company's stock may be compared to another’s. </a:t>
            </a:r>
          </a:p>
          <a:p>
            <a:pPr algn="l">
              <a:lnSpc>
                <a:spcPts val="1125"/>
              </a:lnSpc>
              <a:spcAft>
                <a:spcPts val="800"/>
              </a:spcAft>
            </a:pPr>
            <a:r>
              <a:rPr lang="en-US" sz="900" b="1" spc="-10" dirty="0">
                <a:solidFill>
                  <a:srgbClr val="231F20"/>
                </a:solidFill>
                <a:latin typeface="+mn-lt"/>
              </a:rPr>
              <a:t>Standard deviation</a:t>
            </a:r>
            <a:br>
              <a:rPr lang="en-US" sz="900" spc="-10" dirty="0">
                <a:solidFill>
                  <a:srgbClr val="231F20"/>
                </a:solidFill>
                <a:latin typeface="+mn-lt"/>
              </a:rPr>
            </a:br>
            <a:r>
              <a:rPr lang="en-US" sz="900" spc="-10" dirty="0">
                <a:solidFill>
                  <a:srgbClr val="231F20"/>
                </a:solidFill>
                <a:latin typeface="+mn-lt"/>
              </a:rPr>
              <a:t>Annualized standard deviation (based on monthly returns) is a common measure of absolute volatility that tells how returns over time have varied from the mean. A lower number signifies lower volatility. </a:t>
            </a:r>
          </a:p>
          <a:p>
            <a:pPr algn="l">
              <a:lnSpc>
                <a:spcPts val="1125"/>
              </a:lnSpc>
              <a:spcAft>
                <a:spcPts val="800"/>
              </a:spcAft>
            </a:pPr>
            <a:r>
              <a:rPr lang="en-US" sz="900" b="1" spc="-10" dirty="0">
                <a:solidFill>
                  <a:srgbClr val="231F20"/>
                </a:solidFill>
                <a:latin typeface="+mn-lt"/>
              </a:rPr>
              <a:t>Trough</a:t>
            </a:r>
            <a:br>
              <a:rPr lang="en-US" sz="900" spc="-10" dirty="0">
                <a:solidFill>
                  <a:srgbClr val="231F20"/>
                </a:solidFill>
                <a:latin typeface="+mn-lt"/>
              </a:rPr>
            </a:br>
            <a:r>
              <a:rPr lang="en-US" sz="900" spc="-10" dirty="0">
                <a:solidFill>
                  <a:srgbClr val="231F20"/>
                </a:solidFill>
                <a:latin typeface="+mn-lt"/>
              </a:rPr>
              <a:t>A trough is the opposite of a peak and is sometimes called a "bottom." It occurs when a prolonged downward movement stalls and reverses to the upside. </a:t>
            </a:r>
          </a:p>
          <a:p>
            <a:pPr algn="l">
              <a:lnSpc>
                <a:spcPts val="1125"/>
              </a:lnSpc>
              <a:spcAft>
                <a:spcPts val="800"/>
              </a:spcAft>
            </a:pPr>
            <a:endParaRPr lang="en-US" sz="900" spc="-10" dirty="0">
              <a:solidFill>
                <a:srgbClr val="231F20"/>
              </a:solidFill>
              <a:latin typeface="+mn-lt"/>
            </a:endParaRPr>
          </a:p>
        </p:txBody>
      </p:sp>
      <p:sp>
        <p:nvSpPr>
          <p:cNvPr id="6" name="TextBox 5">
            <a:extLst>
              <a:ext uri="{FF2B5EF4-FFF2-40B4-BE49-F238E27FC236}">
                <a16:creationId xmlns:a16="http://schemas.microsoft.com/office/drawing/2014/main" id="{9F26C6C6-691A-6C27-82ED-D5F16924A09D}"/>
              </a:ext>
            </a:extLst>
          </p:cNvPr>
          <p:cNvSpPr txBox="1"/>
          <p:nvPr/>
        </p:nvSpPr>
        <p:spPr>
          <a:xfrm>
            <a:off x="6647688" y="1011243"/>
            <a:ext cx="4831976" cy="5067606"/>
          </a:xfrm>
          <a:prstGeom prst="rect">
            <a:avLst/>
          </a:prstGeom>
          <a:ln w="12700">
            <a:miter lim="400000"/>
          </a:ln>
        </p:spPr>
        <p:txBody>
          <a:bodyPr wrap="square" lIns="0" tIns="0" rIns="0" bIns="0" rtlCol="0">
            <a:spAutoFit/>
          </a:bodyPr>
          <a:lstStyle/>
          <a:p>
            <a:pPr algn="l">
              <a:lnSpc>
                <a:spcPts val="1150"/>
              </a:lnSpc>
              <a:spcAft>
                <a:spcPts val="1000"/>
              </a:spcAft>
            </a:pPr>
            <a:r>
              <a:rPr lang="en-US" sz="1400" b="1" spc="-10" dirty="0">
                <a:solidFill>
                  <a:srgbClr val="231F20"/>
                </a:solidFill>
                <a:latin typeface="+mn-lt"/>
              </a:rPr>
              <a:t>Index definitions</a:t>
            </a:r>
          </a:p>
          <a:p>
            <a:pPr algn="l">
              <a:lnSpc>
                <a:spcPts val="1125"/>
              </a:lnSpc>
              <a:spcAft>
                <a:spcPts val="800"/>
              </a:spcAft>
            </a:pPr>
            <a:r>
              <a:rPr lang="en-US" sz="900" b="1" spc="-10" dirty="0">
                <a:solidFill>
                  <a:srgbClr val="231F20"/>
                </a:solidFill>
                <a:latin typeface="+mn-lt"/>
              </a:rPr>
              <a:t>MSCI All Country World Index (ACWI) </a:t>
            </a:r>
            <a:br>
              <a:rPr lang="en-US" sz="900" spc="-10" dirty="0">
                <a:solidFill>
                  <a:srgbClr val="231F20"/>
                </a:solidFill>
                <a:latin typeface="+mn-lt"/>
              </a:rPr>
            </a:br>
            <a:r>
              <a:rPr lang="en-US" sz="900" spc="-10" dirty="0">
                <a:solidFill>
                  <a:srgbClr val="231F20"/>
                </a:solidFill>
                <a:latin typeface="+mn-lt"/>
              </a:rPr>
              <a:t>MSCI All Country World Index is a free float-adjusted market capitalization weighted index that is designed to measure equity market results in the global developed and emerging markets, consisting of more than 40 developed and emerging market country indexes. Results reflect dividends gross of withholding taxes through December 31, 2000, and dividends net of withholding taxes thereafter. This index is unmanaged, and its results include reinvested dividends and/or distributions but do not reflect the effect of sales charges, commissions, account fees, expenses or U.S. federal income taxes. </a:t>
            </a:r>
          </a:p>
          <a:p>
            <a:pPr algn="l">
              <a:lnSpc>
                <a:spcPts val="1125"/>
              </a:lnSpc>
              <a:spcAft>
                <a:spcPts val="800"/>
              </a:spcAft>
            </a:pPr>
            <a:r>
              <a:rPr lang="en-US" sz="900" b="1" spc="-10" dirty="0">
                <a:solidFill>
                  <a:srgbClr val="231F20"/>
                </a:solidFill>
                <a:latin typeface="+mn-lt"/>
              </a:rPr>
              <a:t>MSCI ACWI ex USA Index</a:t>
            </a:r>
            <a:br>
              <a:rPr lang="en-US" sz="900" spc="-10" dirty="0">
                <a:solidFill>
                  <a:srgbClr val="231F20"/>
                </a:solidFill>
                <a:latin typeface="+mn-lt"/>
              </a:rPr>
            </a:br>
            <a:r>
              <a:rPr lang="en-US" sz="900" spc="-10" dirty="0">
                <a:solidFill>
                  <a:srgbClr val="231F20"/>
                </a:solidFill>
                <a:latin typeface="+mn-lt"/>
              </a:rPr>
              <a:t>MSCI All Country World ex USA Index is a free float-adjusted market capitalization weighted index that is designed to measure equity market results in the global developed and emerging markets, excluding the United States. The index consists of more than 40 developed and emerging market country indexes. Results reflect dividends gross of withholding taxes through December 31, 2000, and dividends net of withholding taxes thereafter. This index is unmanaged, and its results include reinvested dividends and/or distributions but do not reflect the effect of sales charges, commissions, account fees, expenses or U.S. federal income taxes.</a:t>
            </a:r>
          </a:p>
          <a:p>
            <a:pPr algn="l">
              <a:lnSpc>
                <a:spcPts val="1125"/>
              </a:lnSpc>
              <a:spcAft>
                <a:spcPts val="800"/>
              </a:spcAft>
            </a:pPr>
            <a:r>
              <a:rPr lang="en-US" sz="900" b="1" spc="-10" dirty="0">
                <a:solidFill>
                  <a:srgbClr val="231F20"/>
                </a:solidFill>
                <a:latin typeface="+mn-lt"/>
              </a:rPr>
              <a:t>MSCI ACWI Large Cap Index </a:t>
            </a:r>
            <a:br>
              <a:rPr lang="en-US" sz="900" spc="-10" dirty="0">
                <a:solidFill>
                  <a:srgbClr val="231F20"/>
                </a:solidFill>
                <a:latin typeface="+mn-lt"/>
              </a:rPr>
            </a:br>
            <a:r>
              <a:rPr lang="en-US" sz="900" spc="-10" dirty="0">
                <a:solidFill>
                  <a:srgbClr val="231F20"/>
                </a:solidFill>
                <a:latin typeface="+mn-lt"/>
              </a:rPr>
              <a:t>MSCI All Country World Large Cap Index is a free float-adjusted market capitalization-weighted index that is designed to measure equity market results of larger capitalization companies in both developed and emerging markets. Results reflect dividends net of withholding taxes. This index is unmanaged, and its results include reinvested dividends and/or distributions but do not reflect the effect of sales charges, commissions, account fees, expenses or U.S. federal income taxes.</a:t>
            </a:r>
          </a:p>
          <a:p>
            <a:pPr algn="l">
              <a:lnSpc>
                <a:spcPts val="1125"/>
              </a:lnSpc>
              <a:spcAft>
                <a:spcPts val="800"/>
              </a:spcAft>
            </a:pPr>
            <a:r>
              <a:rPr lang="en-US" sz="900" b="1" spc="-10" dirty="0">
                <a:solidFill>
                  <a:srgbClr val="231F20"/>
                </a:solidFill>
                <a:latin typeface="+mn-lt"/>
              </a:rPr>
              <a:t>MSCI ACWI Small Cap Index</a:t>
            </a:r>
            <a:br>
              <a:rPr lang="en-US" sz="900" spc="-10" dirty="0">
                <a:solidFill>
                  <a:srgbClr val="231F20"/>
                </a:solidFill>
                <a:latin typeface="+mn-lt"/>
              </a:rPr>
            </a:br>
            <a:r>
              <a:rPr lang="en-US" sz="900" spc="-10" dirty="0">
                <a:solidFill>
                  <a:srgbClr val="231F20"/>
                </a:solidFill>
                <a:latin typeface="+mn-lt"/>
              </a:rPr>
              <a:t>MSCI All Country World Small Cap Index is a free float-adjusted market capitalization-weighted index that is designed to measure equity market results of smaller capitalization companies in both developed and emerging markets. Results reflect dividends net of withholding taxes. This index is unmanaged, and its results include reinvested dividends and/or distributions but do not reflect the effect of sales charges, commissions, account fees, expenses or U.S. federal income taxes.</a:t>
            </a:r>
          </a:p>
          <a:p>
            <a:pPr algn="l">
              <a:lnSpc>
                <a:spcPts val="1150"/>
              </a:lnSpc>
              <a:spcAft>
                <a:spcPts val="1000"/>
              </a:spcAft>
            </a:pPr>
            <a:endParaRPr lang="en-US" sz="900" b="1" spc="-10" dirty="0">
              <a:solidFill>
                <a:srgbClr val="231F20"/>
              </a:solidFill>
              <a:latin typeface="+mn-lt"/>
            </a:endParaRPr>
          </a:p>
        </p:txBody>
      </p:sp>
    </p:spTree>
    <p:extLst>
      <p:ext uri="{BB962C8B-B14F-4D97-AF65-F5344CB8AC3E}">
        <p14:creationId xmlns:p14="http://schemas.microsoft.com/office/powerpoint/2010/main" val="551672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39A7-EB1F-5506-9C4C-78F90BC2A8F3}"/>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16</a:t>
            </a:fld>
            <a:endParaRPr lang="en-US" dirty="0"/>
          </a:p>
        </p:txBody>
      </p:sp>
      <p:sp>
        <p:nvSpPr>
          <p:cNvPr id="6" name="TextBox 5">
            <a:extLst>
              <a:ext uri="{FF2B5EF4-FFF2-40B4-BE49-F238E27FC236}">
                <a16:creationId xmlns:a16="http://schemas.microsoft.com/office/drawing/2014/main" id="{CA58243B-DC66-554D-8419-BB74E7718547}"/>
              </a:ext>
            </a:extLst>
          </p:cNvPr>
          <p:cNvSpPr txBox="1"/>
          <p:nvPr/>
        </p:nvSpPr>
        <p:spPr>
          <a:xfrm>
            <a:off x="576072" y="1011243"/>
            <a:ext cx="5257800" cy="143437"/>
          </a:xfrm>
          <a:prstGeom prst="rect">
            <a:avLst/>
          </a:prstGeom>
          <a:noFill/>
          <a:ln w="12700">
            <a:miter lim="400000"/>
          </a:ln>
        </p:spPr>
        <p:txBody>
          <a:bodyPr wrap="square" lIns="0" tIns="0" rIns="0" bIns="0">
            <a:spAutoFit/>
          </a:bodyPr>
          <a:lstStyle/>
          <a:p>
            <a:pPr algn="l">
              <a:lnSpc>
                <a:spcPts val="1150"/>
              </a:lnSpc>
            </a:pPr>
            <a:endParaRPr lang="en-US" sz="900" spc="-10" dirty="0">
              <a:solidFill>
                <a:srgbClr val="231F20"/>
              </a:solidFill>
              <a:latin typeface="+mn-lt"/>
            </a:endParaRPr>
          </a:p>
        </p:txBody>
      </p:sp>
      <p:sp>
        <p:nvSpPr>
          <p:cNvPr id="7" name="Title 5">
            <a:extLst>
              <a:ext uri="{FF2B5EF4-FFF2-40B4-BE49-F238E27FC236}">
                <a16:creationId xmlns:a16="http://schemas.microsoft.com/office/drawing/2014/main" id="{BDE44462-5F6F-D28A-2F5A-CEB81A914C52}"/>
              </a:ext>
            </a:extLst>
          </p:cNvPr>
          <p:cNvSpPr txBox="1">
            <a:spLocks/>
          </p:cNvSpPr>
          <p:nvPr/>
        </p:nvSpPr>
        <p:spPr>
          <a:xfrm>
            <a:off x="571500" y="440177"/>
            <a:ext cx="11048940" cy="537285"/>
          </a:xfrm>
          <a:prstGeom prst="rect">
            <a:avLst/>
          </a:prstGeom>
          <a:extLst>
            <a:ext uri="{C572A759-6A51-4108-AA02-DFA0A04FC94B}">
              <ma14:wrappingTextBoxFlag xmlns="" xmlns:ma14="http://schemas.microsoft.com/office/mac/drawingml/2011/main" val="1"/>
            </a:ext>
          </a:extLst>
        </p:spPr>
        <p:txBody>
          <a:bodyPr lIns="0" tIns="0" rIns="0" bIns="0" anchor="t" anchorCtr="0"/>
          <a:lstStyle>
            <a:lvl1pPr marL="0" marR="0" indent="0" algn="l" defTabSz="228600" rtl="0" eaLnBrk="1" latinLnBrk="0" hangingPunct="1">
              <a:lnSpc>
                <a:spcPct val="95000"/>
              </a:lnSpc>
              <a:spcBef>
                <a:spcPts val="0"/>
              </a:spcBef>
              <a:spcAft>
                <a:spcPts val="0"/>
              </a:spcAft>
              <a:buClrTx/>
              <a:buSzTx/>
              <a:buFontTx/>
              <a:buNone/>
              <a:tabLst>
                <a:tab pos="476250" algn="l"/>
              </a:tabLst>
              <a:defRPr kumimoji="0" sz="2800" b="1" i="0" u="none" strike="noStrike" cap="none" spc="0" normalizeH="0" baseline="0" dirty="0">
                <a:ln>
                  <a:noFill/>
                </a:ln>
                <a:solidFill>
                  <a:schemeClr val="tx2"/>
                </a:solidFill>
                <a:effectLst/>
                <a:uFillTx/>
                <a:latin typeface="+mj-lt"/>
                <a:ea typeface="+mn-ea"/>
                <a:cs typeface="+mn-cs"/>
                <a:sym typeface="Avenir Next LT Com Regular"/>
              </a:defRPr>
            </a:lvl1pPr>
            <a:lvl2pPr marL="0" marR="0" indent="1143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a:lstStyle>
          <a:p>
            <a:r>
              <a:rPr lang="en-US" dirty="0"/>
              <a:t>Key terms and glossary (continued)</a:t>
            </a:r>
          </a:p>
        </p:txBody>
      </p:sp>
      <p:sp>
        <p:nvSpPr>
          <p:cNvPr id="8" name="TextBox 7">
            <a:extLst>
              <a:ext uri="{FF2B5EF4-FFF2-40B4-BE49-F238E27FC236}">
                <a16:creationId xmlns:a16="http://schemas.microsoft.com/office/drawing/2014/main" id="{4C4E52C1-F313-683D-54B5-8F6B170CB451}"/>
              </a:ext>
            </a:extLst>
          </p:cNvPr>
          <p:cNvSpPr txBox="1"/>
          <p:nvPr/>
        </p:nvSpPr>
        <p:spPr>
          <a:xfrm>
            <a:off x="571500" y="1011243"/>
            <a:ext cx="4968240" cy="4211859"/>
          </a:xfrm>
          <a:prstGeom prst="rect">
            <a:avLst/>
          </a:prstGeom>
          <a:noFill/>
          <a:ln w="12700">
            <a:miter lim="400000"/>
          </a:ln>
        </p:spPr>
        <p:txBody>
          <a:bodyPr wrap="square" lIns="0" tIns="0" rIns="0" bIns="0">
            <a:spAutoFit/>
          </a:bodyPr>
          <a:lstStyle/>
          <a:p>
            <a:pPr algn="l">
              <a:lnSpc>
                <a:spcPts val="1125"/>
              </a:lnSpc>
              <a:spcAft>
                <a:spcPts val="800"/>
              </a:spcAft>
            </a:pPr>
            <a:r>
              <a:rPr lang="en-US" sz="900" b="1" spc="-10" dirty="0">
                <a:solidFill>
                  <a:srgbClr val="231F20"/>
                </a:solidFill>
                <a:latin typeface="+mn-lt"/>
              </a:rPr>
              <a:t>MSCI Brazil Index</a:t>
            </a:r>
            <a:br>
              <a:rPr lang="en-US" sz="900" spc="-10" dirty="0">
                <a:solidFill>
                  <a:srgbClr val="231F20"/>
                </a:solidFill>
                <a:latin typeface="+mn-lt"/>
              </a:rPr>
            </a:br>
            <a:r>
              <a:rPr lang="en-US" sz="900" spc="-10" dirty="0">
                <a:solidFill>
                  <a:srgbClr val="231F20"/>
                </a:solidFill>
                <a:latin typeface="+mn-lt"/>
              </a:rPr>
              <a:t>The MSCI Brazil Index is designed to measure the performance of the large and mid cap segments of the Brazilian market. The index covers about 85% of the Brazilian equity universe.</a:t>
            </a:r>
          </a:p>
          <a:p>
            <a:pPr algn="l">
              <a:lnSpc>
                <a:spcPts val="1125"/>
              </a:lnSpc>
              <a:spcAft>
                <a:spcPts val="800"/>
              </a:spcAft>
            </a:pPr>
            <a:r>
              <a:rPr lang="en-US" sz="900" b="1" spc="-10" dirty="0">
                <a:solidFill>
                  <a:srgbClr val="231F20"/>
                </a:solidFill>
                <a:latin typeface="+mn-lt"/>
              </a:rPr>
              <a:t>MSCI China Index</a:t>
            </a:r>
            <a:br>
              <a:rPr lang="en-US" sz="900" spc="-10" dirty="0">
                <a:solidFill>
                  <a:srgbClr val="231F20"/>
                </a:solidFill>
                <a:latin typeface="+mn-lt"/>
              </a:rPr>
            </a:br>
            <a:r>
              <a:rPr lang="en-US" sz="900" spc="-10" dirty="0">
                <a:solidFill>
                  <a:srgbClr val="231F20"/>
                </a:solidFill>
                <a:latin typeface="+mn-lt"/>
              </a:rPr>
              <a:t>The MSCI China Index captures large- and mid-cap representation across China A shares, H shares, B shares, Red chips, P chips and foreign listings (e.g. ADRs). The index covers about 85% of this China equity universe. Currently, the index includes Large Cap A and Mid Cap A shares represented at 20% of their free float adjusted market capitalization. </a:t>
            </a:r>
          </a:p>
          <a:p>
            <a:pPr algn="l">
              <a:lnSpc>
                <a:spcPts val="1125"/>
              </a:lnSpc>
              <a:spcAft>
                <a:spcPts val="800"/>
              </a:spcAft>
            </a:pPr>
            <a:r>
              <a:rPr lang="en-US" sz="900" b="1" spc="-10" dirty="0">
                <a:solidFill>
                  <a:srgbClr val="231F20"/>
                </a:solidFill>
                <a:latin typeface="+mn-lt"/>
              </a:rPr>
              <a:t>MSCI EAFE Index</a:t>
            </a:r>
            <a:br>
              <a:rPr lang="en-US" sz="900" spc="-10" dirty="0">
                <a:solidFill>
                  <a:srgbClr val="231F20"/>
                </a:solidFill>
                <a:latin typeface="+mn-lt"/>
              </a:rPr>
            </a:br>
            <a:r>
              <a:rPr lang="en-US" sz="900" spc="-10" dirty="0">
                <a:solidFill>
                  <a:srgbClr val="231F20"/>
                </a:solidFill>
                <a:latin typeface="+mn-lt"/>
              </a:rPr>
              <a:t>MSCI EAFE (Europe, Australasia, Far East) Index is a free float-adjusted market capitalization weighted index that is designed to measure developed equity market results, excluding the United States and Canada. Results reflect dividends net of withholding taxes. This index is unmanaged, and its results include reinvested dividends and/or distributions but do not reflect the effect of sales charges, commissions, account fees, expenses or U.S. federal income taxes. </a:t>
            </a:r>
          </a:p>
          <a:p>
            <a:pPr algn="l">
              <a:lnSpc>
                <a:spcPts val="1125"/>
              </a:lnSpc>
              <a:spcAft>
                <a:spcPts val="800"/>
              </a:spcAft>
            </a:pPr>
            <a:r>
              <a:rPr lang="en-US" sz="900" b="1" spc="-10" dirty="0">
                <a:solidFill>
                  <a:srgbClr val="231F20"/>
                </a:solidFill>
                <a:latin typeface="+mn-lt"/>
              </a:rPr>
              <a:t>MSCI Emerging Markets Index</a:t>
            </a:r>
            <a:br>
              <a:rPr lang="en-US" sz="900" spc="-10" dirty="0">
                <a:solidFill>
                  <a:srgbClr val="231F20"/>
                </a:solidFill>
                <a:latin typeface="+mn-lt"/>
              </a:rPr>
            </a:br>
            <a:r>
              <a:rPr lang="en-US" sz="900" spc="-10" dirty="0">
                <a:solidFill>
                  <a:srgbClr val="231F20"/>
                </a:solidFill>
                <a:latin typeface="+mn-lt"/>
              </a:rPr>
              <a:t>MSCI Emerging Markets Index is a free float-adjusted market capitalization weighted index that is designed to measure equity market results in the global emerging markets, consisting of more than 20 emerging market country indexes. Results reflect dividends gross of withholding taxes through December 31, 2000, and dividends net of withholding taxes thereafter. This index is unmanaged, and its results include reinvested dividends and/or distributions but do not reflect the effect of sales charges, commissions, account fees, expenses or U.S. federal income taxes. </a:t>
            </a:r>
          </a:p>
          <a:p>
            <a:pPr algn="l">
              <a:lnSpc>
                <a:spcPts val="1125"/>
              </a:lnSpc>
              <a:spcAft>
                <a:spcPts val="800"/>
              </a:spcAft>
            </a:pPr>
            <a:r>
              <a:rPr lang="en-US" sz="900" b="1" spc="-10" dirty="0">
                <a:solidFill>
                  <a:srgbClr val="231F20"/>
                </a:solidFill>
                <a:latin typeface="+mn-lt"/>
              </a:rPr>
              <a:t>MSCI Europe Index</a:t>
            </a:r>
            <a:br>
              <a:rPr lang="en-US" sz="900" spc="-10" dirty="0">
                <a:solidFill>
                  <a:srgbClr val="231F20"/>
                </a:solidFill>
                <a:latin typeface="+mn-lt"/>
              </a:rPr>
            </a:br>
            <a:r>
              <a:rPr lang="en-US" sz="900" spc="-10" dirty="0">
                <a:solidFill>
                  <a:srgbClr val="231F20"/>
                </a:solidFill>
                <a:latin typeface="+mn-lt"/>
              </a:rPr>
              <a:t>MSCI Europe Index is a free float-adjusted market capitalization-weighted index that is designed to measure results of more than 10 developed equity markets in Europe. Results reflect dividends net of withholding taxes. This index is unmanaged, and its results include reinvested dividends and/or distributions but do not reflect the effect of sales charges, commissions, account fees, expenses or U.S. federal income taxes. </a:t>
            </a:r>
          </a:p>
        </p:txBody>
      </p:sp>
      <p:sp>
        <p:nvSpPr>
          <p:cNvPr id="2" name="TextBox 1">
            <a:extLst>
              <a:ext uri="{FF2B5EF4-FFF2-40B4-BE49-F238E27FC236}">
                <a16:creationId xmlns:a16="http://schemas.microsoft.com/office/drawing/2014/main" id="{CD39FE70-E7AE-8C4F-3C28-BA29C5DECA38}"/>
              </a:ext>
            </a:extLst>
          </p:cNvPr>
          <p:cNvSpPr txBox="1"/>
          <p:nvPr/>
        </p:nvSpPr>
        <p:spPr>
          <a:xfrm>
            <a:off x="6095970" y="1011243"/>
            <a:ext cx="5257800" cy="4195829"/>
          </a:xfrm>
          <a:prstGeom prst="rect">
            <a:avLst/>
          </a:prstGeom>
          <a:noFill/>
          <a:ln w="12700">
            <a:miter lim="400000"/>
          </a:ln>
        </p:spPr>
        <p:txBody>
          <a:bodyPr wrap="square" lIns="0" tIns="0" rIns="0" bIns="0">
            <a:spAutoFit/>
          </a:bodyPr>
          <a:lstStyle/>
          <a:p>
            <a:pPr algn="l">
              <a:lnSpc>
                <a:spcPts val="1150"/>
              </a:lnSpc>
              <a:spcAft>
                <a:spcPts val="800"/>
              </a:spcAft>
            </a:pPr>
            <a:r>
              <a:rPr lang="en-US" sz="900" b="1" spc="-10" dirty="0">
                <a:solidFill>
                  <a:srgbClr val="231F20"/>
                </a:solidFill>
                <a:latin typeface="+mn-lt"/>
              </a:rPr>
              <a:t>MSCI India Index</a:t>
            </a:r>
            <a:br>
              <a:rPr lang="en-US" sz="900" spc="-10" dirty="0">
                <a:solidFill>
                  <a:srgbClr val="231F20"/>
                </a:solidFill>
                <a:latin typeface="+mn-lt"/>
              </a:rPr>
            </a:br>
            <a:r>
              <a:rPr lang="en-US" sz="900" spc="-10" dirty="0">
                <a:solidFill>
                  <a:srgbClr val="231F20"/>
                </a:solidFill>
                <a:latin typeface="+mn-lt"/>
              </a:rPr>
              <a:t>The MSCI India Index is designed to measure the performance of the large and mid cap segments of the Indian market. The index covers approximately 85% of the Indian equity universe.</a:t>
            </a:r>
          </a:p>
          <a:p>
            <a:pPr algn="l">
              <a:lnSpc>
                <a:spcPts val="1150"/>
              </a:lnSpc>
              <a:spcAft>
                <a:spcPts val="800"/>
              </a:spcAft>
            </a:pPr>
            <a:r>
              <a:rPr lang="en-US" sz="900" b="1" spc="-10" dirty="0">
                <a:solidFill>
                  <a:srgbClr val="231F20"/>
                </a:solidFill>
                <a:latin typeface="+mn-lt"/>
              </a:rPr>
              <a:t>MSCI Japan Index</a:t>
            </a:r>
            <a:br>
              <a:rPr lang="en-US" sz="900" spc="-10" dirty="0">
                <a:solidFill>
                  <a:srgbClr val="231F20"/>
                </a:solidFill>
                <a:latin typeface="+mn-lt"/>
              </a:rPr>
            </a:br>
            <a:r>
              <a:rPr lang="en-US" sz="900" spc="-10" dirty="0">
                <a:solidFill>
                  <a:srgbClr val="231F20"/>
                </a:solidFill>
                <a:latin typeface="+mn-lt"/>
              </a:rPr>
              <a:t>MSCI Japan Index is a free float-adjusted market capitalization-weighted index that is designed to measure the equity market results of Japan. Results reflect dividends net of withholding taxes. Results reflect dividends net of withholding taxes. This index is unmanaged, and its results include reinvested dividends and/or distributions but do not reflect the effect of sales charges, commissions, account fees, expenses or U.S. federal income taxes. </a:t>
            </a:r>
          </a:p>
          <a:p>
            <a:pPr algn="l">
              <a:lnSpc>
                <a:spcPts val="1150"/>
              </a:lnSpc>
              <a:spcAft>
                <a:spcPts val="800"/>
              </a:spcAft>
            </a:pPr>
            <a:r>
              <a:rPr lang="en-US" sz="900" b="1" spc="-10" dirty="0">
                <a:solidFill>
                  <a:srgbClr val="231F20"/>
                </a:solidFill>
                <a:latin typeface="+mn-lt"/>
              </a:rPr>
              <a:t>MSCI Mexico Index</a:t>
            </a:r>
            <a:br>
              <a:rPr lang="en-US" sz="900" spc="-10" dirty="0">
                <a:solidFill>
                  <a:srgbClr val="231F20"/>
                </a:solidFill>
                <a:latin typeface="+mn-lt"/>
              </a:rPr>
            </a:br>
            <a:r>
              <a:rPr lang="en-US" sz="900" spc="-10" dirty="0">
                <a:solidFill>
                  <a:srgbClr val="231F20"/>
                </a:solidFill>
                <a:latin typeface="+mn-lt"/>
              </a:rPr>
              <a:t>The MSCI Mexico Index is designed to measure the performance of the large and mid cap segments of the Mexican market. The index covers approximately 85% of the free float-adjusted market capitalization in Mexico.</a:t>
            </a:r>
          </a:p>
          <a:p>
            <a:pPr algn="l">
              <a:lnSpc>
                <a:spcPts val="1150"/>
              </a:lnSpc>
              <a:spcAft>
                <a:spcPts val="800"/>
              </a:spcAft>
            </a:pPr>
            <a:r>
              <a:rPr lang="en-US" sz="900" b="1" spc="-10" dirty="0">
                <a:solidFill>
                  <a:srgbClr val="231F20"/>
                </a:solidFill>
                <a:latin typeface="+mn-lt"/>
              </a:rPr>
              <a:t>MSCI USA Index</a:t>
            </a:r>
            <a:br>
              <a:rPr lang="en-US" sz="900" spc="-10" dirty="0">
                <a:solidFill>
                  <a:srgbClr val="231F20"/>
                </a:solidFill>
                <a:latin typeface="+mn-lt"/>
              </a:rPr>
            </a:br>
            <a:r>
              <a:rPr lang="en-US" sz="900" spc="-10" dirty="0">
                <a:solidFill>
                  <a:srgbClr val="231F20"/>
                </a:solidFill>
                <a:latin typeface="+mn-lt"/>
              </a:rPr>
              <a:t>MSCI USA Index is a free float-adjusted, market capitalization-weighted index that is designed to measure the U.S. portion of the world market. This index is unmanaged and includes reinvested dividends and/or distributions, but does not reflect sales charges, commissions, expenses, or taxes. Results reflect dividends gross of withholding taxes. </a:t>
            </a:r>
            <a:endParaRPr lang="en-US" sz="900" b="1" spc="-10" dirty="0">
              <a:solidFill>
                <a:srgbClr val="231F20"/>
              </a:solidFill>
              <a:latin typeface="+mn-lt"/>
            </a:endParaRPr>
          </a:p>
          <a:p>
            <a:pPr algn="l">
              <a:lnSpc>
                <a:spcPts val="1150"/>
              </a:lnSpc>
              <a:spcAft>
                <a:spcPts val="800"/>
              </a:spcAft>
            </a:pPr>
            <a:r>
              <a:rPr lang="en-US" sz="900" b="1" spc="-10" dirty="0">
                <a:solidFill>
                  <a:srgbClr val="231F20"/>
                </a:solidFill>
                <a:latin typeface="+mn-lt"/>
              </a:rPr>
              <a:t>S&amp;P 500 Index</a:t>
            </a:r>
            <a:br>
              <a:rPr lang="en-US" sz="900" spc="-10" dirty="0">
                <a:solidFill>
                  <a:srgbClr val="231F20"/>
                </a:solidFill>
                <a:latin typeface="+mn-lt"/>
              </a:rPr>
            </a:br>
            <a:r>
              <a:rPr lang="en-US" sz="900" spc="-10" dirty="0">
                <a:solidFill>
                  <a:srgbClr val="231F20"/>
                </a:solidFill>
                <a:latin typeface="+mn-lt"/>
              </a:rPr>
              <a:t>S&amp;P 500 Index is a market capitalization-weighted index based on the results of approximately 500 widely held common stocks. This index is unmanaged, and its results include reinvested dividends and/or distributions but do not reflect the effect of sales charges, commissions, account fees, expenses or U.S. federal income taxes. </a:t>
            </a:r>
          </a:p>
          <a:p>
            <a:pPr algn="l">
              <a:lnSpc>
                <a:spcPts val="1150"/>
              </a:lnSpc>
              <a:spcAft>
                <a:spcPts val="800"/>
              </a:spcAft>
            </a:pPr>
            <a:endParaRPr lang="en-US" sz="900" spc="-10" dirty="0">
              <a:solidFill>
                <a:srgbClr val="231F20"/>
              </a:solidFill>
              <a:latin typeface="+mn-lt"/>
            </a:endParaRPr>
          </a:p>
        </p:txBody>
      </p:sp>
    </p:spTree>
    <p:extLst>
      <p:ext uri="{BB962C8B-B14F-4D97-AF65-F5344CB8AC3E}">
        <p14:creationId xmlns:p14="http://schemas.microsoft.com/office/powerpoint/2010/main" val="507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7039A7-EB1F-5506-9C4C-78F90BC2A8F3}"/>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17</a:t>
            </a:fld>
            <a:endParaRPr lang="en-US" dirty="0"/>
          </a:p>
        </p:txBody>
      </p:sp>
      <p:sp>
        <p:nvSpPr>
          <p:cNvPr id="4" name="Title 5">
            <a:extLst>
              <a:ext uri="{FF2B5EF4-FFF2-40B4-BE49-F238E27FC236}">
                <a16:creationId xmlns:a16="http://schemas.microsoft.com/office/drawing/2014/main" id="{F3261261-617B-99B9-49C0-B0DB3E41A18E}"/>
              </a:ext>
            </a:extLst>
          </p:cNvPr>
          <p:cNvSpPr>
            <a:spLocks noGrp="1"/>
          </p:cNvSpPr>
          <p:nvPr>
            <p:ph type="title"/>
          </p:nvPr>
        </p:nvSpPr>
        <p:spPr>
          <a:xfrm>
            <a:off x="571500" y="438912"/>
            <a:ext cx="11048940" cy="537285"/>
          </a:xfrm>
        </p:spPr>
        <p:txBody>
          <a:bodyPr/>
          <a:lstStyle/>
          <a:p>
            <a:r>
              <a:rPr lang="en-US" dirty="0"/>
              <a:t>Important information</a:t>
            </a:r>
          </a:p>
        </p:txBody>
      </p:sp>
      <p:sp>
        <p:nvSpPr>
          <p:cNvPr id="5" name="object 36">
            <a:extLst>
              <a:ext uri="{FF2B5EF4-FFF2-40B4-BE49-F238E27FC236}">
                <a16:creationId xmlns:a16="http://schemas.microsoft.com/office/drawing/2014/main" id="{D82CF27F-E392-D16D-8C3D-897B2609C8D5}"/>
              </a:ext>
            </a:extLst>
          </p:cNvPr>
          <p:cNvSpPr txBox="1"/>
          <p:nvPr/>
        </p:nvSpPr>
        <p:spPr>
          <a:xfrm>
            <a:off x="571500" y="1039367"/>
            <a:ext cx="5062045" cy="2541469"/>
          </a:xfrm>
          <a:prstGeom prst="rect">
            <a:avLst/>
          </a:prstGeom>
        </p:spPr>
        <p:txBody>
          <a:bodyPr vert="horz" wrap="square" lIns="0" tIns="15688" rIns="0" bIns="0" rtlCol="0">
            <a:spAutoFit/>
          </a:bodyPr>
          <a:lstStyle/>
          <a:p>
            <a:pPr marL="0" marR="0" algn="l">
              <a:lnSpc>
                <a:spcPts val="1150"/>
              </a:lnSpc>
              <a:spcBef>
                <a:spcPts val="0"/>
              </a:spcBef>
              <a:spcAft>
                <a:spcPts val="600"/>
              </a:spcAft>
            </a:pPr>
            <a:r>
              <a:rPr lang="en-US" sz="800" dirty="0">
                <a:solidFill>
                  <a:srgbClr val="231F20"/>
                </a:solidFill>
                <a:effectLst/>
                <a:latin typeface="+mn-lt"/>
                <a:ea typeface="Calibri" panose="020F0502020204030204" pitchFamily="34" charset="0"/>
                <a:cs typeface="AvenirNextLTCom-Regular" panose="020B0503020202020204" pitchFamily="34" charset="0"/>
              </a:rPr>
              <a:t>The indexes are unmanaged and, therefore, have no expenses. Investors cannot invest directly in an index. </a:t>
            </a:r>
          </a:p>
          <a:p>
            <a:pPr marL="0" marR="0" algn="l">
              <a:lnSpc>
                <a:spcPts val="1150"/>
              </a:lnSpc>
              <a:spcBef>
                <a:spcPts val="0"/>
              </a:spcBef>
              <a:spcAft>
                <a:spcPts val="600"/>
              </a:spcAft>
            </a:pPr>
            <a:r>
              <a:rPr lang="en-US" sz="800" dirty="0">
                <a:solidFill>
                  <a:srgbClr val="231F20"/>
                </a:solidFill>
                <a:effectLst/>
                <a:latin typeface="+mn-lt"/>
                <a:ea typeface="Calibri" panose="020F0502020204030204" pitchFamily="34" charset="0"/>
                <a:cs typeface="AvenirNextLTCom-Regular" panose="020B0503020202020204" pitchFamily="34" charset="0"/>
              </a:rPr>
              <a:t>Investing outside the United States involves risks, such as currency fluctuations, periods of illiquidity and price volatility, as more fully described in the prospectus. These risks may be heightened in connection with investments in developing countries. Small-company stocks entail additional risks, and they can fluctuate in price more than larger company stocks. </a:t>
            </a:r>
          </a:p>
          <a:p>
            <a:pPr marL="0" marR="0" algn="l">
              <a:lnSpc>
                <a:spcPts val="1150"/>
              </a:lnSpc>
              <a:spcBef>
                <a:spcPts val="0"/>
              </a:spcBef>
              <a:spcAft>
                <a:spcPts val="600"/>
              </a:spcAft>
            </a:pPr>
            <a:r>
              <a:rPr lang="en-US" sz="800" dirty="0">
                <a:solidFill>
                  <a:srgbClr val="231F20"/>
                </a:solidFill>
                <a:effectLst/>
                <a:latin typeface="+mn-lt"/>
                <a:ea typeface="Calibri" panose="020F0502020204030204" pitchFamily="34" charset="0"/>
                <a:cs typeface="AvenirNextLTCom-Regular" panose="020B0503020202020204" pitchFamily="34" charset="0"/>
              </a:rPr>
              <a:t>S&amp;P 500 Index is a product of S&amp;P Dow Jones Indices LLC and/or its affiliates and has been licensed for use by Capital Group. Copyright © 2024 S&amp;P Dow Jones Indices LLC, a division of S&amp;P Global, and/or its affiliates. All rights reserved. Redistribution or reproduction in whole or in part are prohibited without written permission of S&amp;P Dow Jones Indices LLC. </a:t>
            </a:r>
          </a:p>
          <a:p>
            <a:pPr marL="0" marR="0" algn="l">
              <a:lnSpc>
                <a:spcPts val="1150"/>
              </a:lnSpc>
              <a:spcBef>
                <a:spcPts val="0"/>
              </a:spcBef>
              <a:spcAft>
                <a:spcPts val="600"/>
              </a:spcAft>
            </a:pPr>
            <a:r>
              <a:rPr lang="en-US" sz="800" dirty="0">
                <a:solidFill>
                  <a:srgbClr val="231F20"/>
                </a:solidFill>
                <a:effectLst/>
                <a:latin typeface="+mn-lt"/>
                <a:ea typeface="Calibri" panose="020F0502020204030204" pitchFamily="34" charset="0"/>
                <a:cs typeface="AvenirNextLTCom-Regular" panose="020B0503020202020204" pitchFamily="34" charset="0"/>
              </a:rPr>
              <a:t>BLOOMBERG® is a trademark and service mark of Bloomberg Finance L.P. and its affiliates (collectively "Bloomberg"). Bloomberg or Bloomberg's licensors own all proprietary rights in the Bloomberg Indices. Neither Bloomberg nor Bloomberg's licensors approves or endorses this material, or guarantees the accuracy or completeness of any information herein, or makes any warranty, express or implied, as to the results to be obtained therefrom and, to the maximum extent allowed by law, neither shall have any liability or responsibility for injury or damages arising in connection therewith. </a:t>
            </a:r>
          </a:p>
        </p:txBody>
      </p:sp>
      <p:sp>
        <p:nvSpPr>
          <p:cNvPr id="6" name="TextBox 5">
            <a:extLst>
              <a:ext uri="{FF2B5EF4-FFF2-40B4-BE49-F238E27FC236}">
                <a16:creationId xmlns:a16="http://schemas.microsoft.com/office/drawing/2014/main" id="{CA58243B-DC66-554D-8419-BB74E7718547}"/>
              </a:ext>
            </a:extLst>
          </p:cNvPr>
          <p:cNvSpPr txBox="1"/>
          <p:nvPr/>
        </p:nvSpPr>
        <p:spPr>
          <a:xfrm>
            <a:off x="576072" y="1011243"/>
            <a:ext cx="5257800" cy="143437"/>
          </a:xfrm>
          <a:prstGeom prst="rect">
            <a:avLst/>
          </a:prstGeom>
          <a:noFill/>
          <a:ln w="12700">
            <a:miter lim="400000"/>
          </a:ln>
        </p:spPr>
        <p:txBody>
          <a:bodyPr wrap="square" lIns="0" tIns="0" rIns="0" bIns="0">
            <a:spAutoFit/>
          </a:bodyPr>
          <a:lstStyle/>
          <a:p>
            <a:pPr algn="l">
              <a:lnSpc>
                <a:spcPts val="1150"/>
              </a:lnSpc>
            </a:pPr>
            <a:endParaRPr lang="en-US" sz="900" spc="-10" dirty="0">
              <a:solidFill>
                <a:srgbClr val="231F20"/>
              </a:solidFill>
              <a:latin typeface="+mn-lt"/>
            </a:endParaRPr>
          </a:p>
        </p:txBody>
      </p:sp>
      <p:sp>
        <p:nvSpPr>
          <p:cNvPr id="10" name="object 36">
            <a:extLst>
              <a:ext uri="{FF2B5EF4-FFF2-40B4-BE49-F238E27FC236}">
                <a16:creationId xmlns:a16="http://schemas.microsoft.com/office/drawing/2014/main" id="{C92CD4B3-7632-F171-F14B-6F75C51FF21B}"/>
              </a:ext>
            </a:extLst>
          </p:cNvPr>
          <p:cNvSpPr txBox="1"/>
          <p:nvPr/>
        </p:nvSpPr>
        <p:spPr>
          <a:xfrm>
            <a:off x="6647688" y="1039367"/>
            <a:ext cx="5062045" cy="2618413"/>
          </a:xfrm>
          <a:prstGeom prst="rect">
            <a:avLst/>
          </a:prstGeom>
        </p:spPr>
        <p:txBody>
          <a:bodyPr vert="horz" wrap="square" lIns="0" tIns="15688" rIns="0" bIns="0" rtlCol="0">
            <a:spAutoFit/>
          </a:bodyPr>
          <a:lstStyle/>
          <a:p>
            <a:pPr algn="l">
              <a:lnSpc>
                <a:spcPts val="1150"/>
              </a:lnSpc>
              <a:spcAft>
                <a:spcPts val="600"/>
              </a:spcAft>
            </a:pPr>
            <a:r>
              <a:rPr lang="en-US" sz="800" spc="-10" dirty="0">
                <a:solidFill>
                  <a:srgbClr val="231F20"/>
                </a:solidFill>
                <a:latin typeface="+mn-lt"/>
              </a:rPr>
              <a:t>MSCI has not approved, reviewed or produced this report, makes no express or implied warranties or representations and is not liable whatsoever for any data in the report. You may not redistribute MSCI data or use it as a basis for other indices or investment products. </a:t>
            </a:r>
          </a:p>
          <a:p>
            <a:pPr algn="l">
              <a:lnSpc>
                <a:spcPts val="1150"/>
              </a:lnSpc>
              <a:spcAft>
                <a:spcPts val="600"/>
              </a:spcAft>
            </a:pPr>
            <a:r>
              <a:rPr lang="en-US" sz="800" spc="-10" dirty="0">
                <a:solidFill>
                  <a:srgbClr val="231F20"/>
                </a:solidFill>
                <a:latin typeface="+mn-lt"/>
              </a:rPr>
              <a:t>© 2024 Morningstar, Inc. All rights reserved. For institutional use only. The information contained herein: (1) is proprietary to Morningstar and/or its content providers; (2) may not be copied or distributed; and (3) is not warranted to be accurate, complete, or timely. Neither Morningstar nor its content providers are responsible for any damages or losses arising from any use of this information. Past performance is no guarantee of future results. </a:t>
            </a:r>
          </a:p>
          <a:p>
            <a:pPr algn="l">
              <a:lnSpc>
                <a:spcPts val="1150"/>
              </a:lnSpc>
              <a:spcAft>
                <a:spcPts val="600"/>
              </a:spcAft>
            </a:pPr>
            <a:r>
              <a:rPr lang="en-US" sz="800" spc="-10" dirty="0">
                <a:solidFill>
                  <a:srgbClr val="231F20"/>
                </a:solidFill>
                <a:latin typeface="+mn-lt"/>
              </a:rPr>
              <a:t>All Capital Group trademarks mentioned are owned by The Capital Group Companies, Inc., an affiliated company or fund. All other company and product names mentioned are the property of their respective companies. </a:t>
            </a:r>
          </a:p>
          <a:p>
            <a:pPr algn="l">
              <a:lnSpc>
                <a:spcPts val="1150"/>
              </a:lnSpc>
              <a:spcAft>
                <a:spcPts val="600"/>
              </a:spcAft>
            </a:pPr>
            <a:r>
              <a:rPr lang="en-US" sz="800" spc="-10" dirty="0">
                <a:solidFill>
                  <a:srgbClr val="231F20"/>
                </a:solidFill>
                <a:latin typeface="+mn-lt"/>
              </a:rPr>
              <a:t>Statements attributed to an individual represent the opinions of that individual as of the date published and do not necessarily reflect the opinions of Capital Group or its affiliates. This information is intended to highlight issues and should not be considered advice, an endorsement or a recommendation. </a:t>
            </a:r>
          </a:p>
          <a:p>
            <a:pPr algn="l">
              <a:lnSpc>
                <a:spcPts val="1150"/>
              </a:lnSpc>
              <a:spcAft>
                <a:spcPts val="600"/>
              </a:spcAft>
            </a:pPr>
            <a:r>
              <a:rPr lang="en-US" sz="800" spc="-10" dirty="0">
                <a:solidFill>
                  <a:srgbClr val="231F20"/>
                </a:solidFill>
                <a:latin typeface="+mn-lt"/>
              </a:rPr>
              <a:t>On or around July 1, 2024, American Funds Distributors, Inc. will be renamed Capital Client Group, Inc.</a:t>
            </a:r>
            <a:endParaRPr lang="en-US" sz="1000" spc="-10" dirty="0">
              <a:solidFill>
                <a:srgbClr val="231F20"/>
              </a:solidFill>
              <a:latin typeface="+mn-lt"/>
            </a:endParaRPr>
          </a:p>
        </p:txBody>
      </p:sp>
    </p:spTree>
    <p:extLst>
      <p:ext uri="{BB962C8B-B14F-4D97-AF65-F5344CB8AC3E}">
        <p14:creationId xmlns:p14="http://schemas.microsoft.com/office/powerpoint/2010/main" val="177726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110E03A-AB40-EA43-AEA6-17D0FE2F384E}"/>
              </a:ext>
            </a:extLst>
          </p:cNvPr>
          <p:cNvSpPr txBox="1"/>
          <p:nvPr/>
        </p:nvSpPr>
        <p:spPr>
          <a:xfrm>
            <a:off x="4472938" y="2773571"/>
            <a:ext cx="7802883" cy="246221"/>
          </a:xfrm>
          <a:prstGeom prst="rect">
            <a:avLst/>
          </a:prstGeom>
          <a:ln w="12700">
            <a:miter lim="400000"/>
          </a:ln>
        </p:spPr>
        <p:txBody>
          <a:bodyPr wrap="square" lIns="0" tIns="0" rIns="0" bIns="0" rtlCol="0">
            <a:spAutoFit/>
          </a:bodyPr>
          <a:lstStyle/>
          <a:p>
            <a:endParaRPr lang="en-US" sz="1600" dirty="0"/>
          </a:p>
        </p:txBody>
      </p:sp>
      <p:sp>
        <p:nvSpPr>
          <p:cNvPr id="19" name="Title Text">
            <a:extLst>
              <a:ext uri="{FF2B5EF4-FFF2-40B4-BE49-F238E27FC236}">
                <a16:creationId xmlns:a16="http://schemas.microsoft.com/office/drawing/2014/main" id="{9206CB17-D36C-6D4A-90DE-F5EB5DD46D30}"/>
              </a:ext>
            </a:extLst>
          </p:cNvPr>
          <p:cNvSpPr txBox="1">
            <a:spLocks/>
          </p:cNvSpPr>
          <p:nvPr/>
        </p:nvSpPr>
        <p:spPr>
          <a:xfrm>
            <a:off x="571500" y="1028700"/>
            <a:ext cx="9975850" cy="2856245"/>
          </a:xfrm>
          <a:prstGeom prst="rect">
            <a:avLst/>
          </a:prstGeom>
          <a:extLst>
            <a:ext uri="{C572A759-6A51-4108-AA02-DFA0A04FC94B}">
              <ma14:wrappingTextBoxFlag xmlns:ma14="http://schemas.microsoft.com/office/mac/drawingml/2011/main" xmlns="" val="1"/>
            </a:ext>
          </a:extLst>
        </p:spPr>
        <p:txBody>
          <a:bodyPr lIns="0" tIns="0" rIns="0" bIns="0" anchor="t" anchorCtr="0"/>
          <a:lstStyle>
            <a:lvl1pPr marL="0" marR="0" indent="0" algn="l" defTabSz="228600" rtl="0" eaLnBrk="1" latinLnBrk="0" hangingPunct="1">
              <a:lnSpc>
                <a:spcPct val="90000"/>
              </a:lnSpc>
              <a:spcBef>
                <a:spcPts val="0"/>
              </a:spcBef>
              <a:spcAft>
                <a:spcPts val="1200"/>
              </a:spcAft>
              <a:buClrTx/>
              <a:buSzTx/>
              <a:buFontTx/>
              <a:buNone/>
              <a:tabLst>
                <a:tab pos="476250" algn="l"/>
              </a:tabLst>
              <a:defRPr kumimoji="0" sz="7200" b="1" i="0" u="none" strike="noStrike" cap="none" spc="-72" normalizeH="0" baseline="0">
                <a:ln>
                  <a:noFill/>
                </a:ln>
                <a:solidFill>
                  <a:srgbClr val="FFFFFF"/>
                </a:solidFill>
                <a:effectLst/>
                <a:uFillTx/>
                <a:latin typeface="+mj-lt"/>
                <a:ea typeface="+mn-ea"/>
                <a:cs typeface="+mn-cs"/>
                <a:sym typeface="Avenir Next LT Com Regular"/>
              </a:defRPr>
            </a:lvl1pPr>
            <a:lvl2pPr marL="0" marR="0" indent="1143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a:lstStyle>
          <a:p>
            <a:pPr marL="0" marR="0" lvl="0" indent="0" algn="l" defTabSz="228600" rtl="0" eaLnBrk="1" fontAlgn="auto" latinLnBrk="0" hangingPunct="1">
              <a:lnSpc>
                <a:spcPct val="90000"/>
              </a:lnSpc>
              <a:spcBef>
                <a:spcPts val="0"/>
              </a:spcBef>
              <a:spcAft>
                <a:spcPts val="1200"/>
              </a:spcAft>
              <a:buClrTx/>
              <a:buSzTx/>
              <a:buFontTx/>
              <a:buNone/>
              <a:tabLst>
                <a:tab pos="476250" algn="l"/>
              </a:tabLst>
              <a:defRPr/>
            </a:pPr>
            <a:r>
              <a:rPr kumimoji="0" lang="en-US" b="1" i="0" u="none" strike="noStrike" kern="0" cap="none" spc="-72" normalizeH="0" baseline="0" noProof="0" dirty="0">
                <a:ln>
                  <a:noFill/>
                </a:ln>
                <a:solidFill>
                  <a:srgbClr val="FFFFFF"/>
                </a:solidFill>
                <a:effectLst/>
                <a:uLnTx/>
                <a:uFillTx/>
                <a:latin typeface="AvenirNext LT Com Regular"/>
                <a:ea typeface="+mn-ea"/>
                <a:cs typeface="+mn-cs"/>
                <a:sym typeface="Avenir Next LT Com Regular"/>
              </a:rPr>
              <a:t>Thank you.</a:t>
            </a:r>
          </a:p>
        </p:txBody>
      </p:sp>
      <p:sp>
        <p:nvSpPr>
          <p:cNvPr id="23" name="Footer Placeholder 2">
            <a:extLst>
              <a:ext uri="{FF2B5EF4-FFF2-40B4-BE49-F238E27FC236}">
                <a16:creationId xmlns:a16="http://schemas.microsoft.com/office/drawing/2014/main" id="{63F073DB-1F7A-3341-BCE1-8BED38E9BD31}"/>
              </a:ext>
            </a:extLst>
          </p:cNvPr>
          <p:cNvSpPr txBox="1">
            <a:spLocks/>
          </p:cNvSpPr>
          <p:nvPr/>
        </p:nvSpPr>
        <p:spPr>
          <a:xfrm>
            <a:off x="571498" y="5961888"/>
            <a:ext cx="9397494" cy="320040"/>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300"/>
              </a:spcAft>
              <a:buClrTx/>
              <a:buSzTx/>
              <a:buFontTx/>
              <a:buNone/>
              <a:tabLst/>
              <a:defRPr kumimoji="0" lang="en-US" sz="800" b="0" i="0" u="none" strike="noStrike" cap="none" spc="0" normalizeH="0" baseline="0">
                <a:ln>
                  <a:noFill/>
                </a:ln>
                <a:solidFill>
                  <a:schemeClr val="bg1"/>
                </a:solidFill>
                <a:effectLst/>
                <a:uFillTx/>
                <a:latin typeface="+mn-lt"/>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0" marR="0" lvl="0" indent="0" algn="l" defTabSz="228600" rtl="0" eaLnBrk="1" fontAlgn="auto" latinLnBrk="0" hangingPunct="1">
              <a:lnSpc>
                <a:spcPts val="900"/>
              </a:lnSpc>
              <a:spcBef>
                <a:spcPts val="0"/>
              </a:spcBef>
              <a:spcAft>
                <a:spcPts val="30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venirNext LT Com Regular"/>
              <a:sym typeface="Avenir Next LT Com Regular"/>
            </a:endParaRPr>
          </a:p>
        </p:txBody>
      </p:sp>
      <p:sp>
        <p:nvSpPr>
          <p:cNvPr id="3" name="Slide Number Placeholder 2">
            <a:extLst>
              <a:ext uri="{FF2B5EF4-FFF2-40B4-BE49-F238E27FC236}">
                <a16:creationId xmlns:a16="http://schemas.microsoft.com/office/drawing/2014/main" id="{A43454A1-16ED-720B-35E3-208466FF77A1}"/>
              </a:ext>
            </a:extLst>
          </p:cNvPr>
          <p:cNvSpPr>
            <a:spLocks noGrp="1"/>
          </p:cNvSpPr>
          <p:nvPr>
            <p:ph type="sldNum" sz="quarter" idx="2"/>
          </p:nvPr>
        </p:nvSpPr>
        <p:spPr/>
        <p:txBody>
          <a:bodyPr/>
          <a:lstStyle/>
          <a:p>
            <a:fld id="{86CB4B4D-7CA3-9044-876B-883B54F8677D}" type="slidenum">
              <a:rPr lang="en-US" smtClean="0"/>
              <a:pPr/>
              <a:t>18</a:t>
            </a:fld>
            <a:endParaRPr lang="en-US" dirty="0"/>
          </a:p>
        </p:txBody>
      </p:sp>
    </p:spTree>
    <p:extLst>
      <p:ext uri="{BB962C8B-B14F-4D97-AF65-F5344CB8AC3E}">
        <p14:creationId xmlns:p14="http://schemas.microsoft.com/office/powerpoint/2010/main" val="30050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EA9"/>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EEAD84-18D0-2B09-4F61-0800FA165E2C}"/>
              </a:ext>
            </a:extLst>
          </p:cNvPr>
          <p:cNvSpPr/>
          <p:nvPr/>
        </p:nvSpPr>
        <p:spPr>
          <a:xfrm>
            <a:off x="0" y="628962"/>
            <a:ext cx="12192000" cy="6229038"/>
          </a:xfrm>
          <a:prstGeom prst="rect">
            <a:avLst/>
          </a:prstGeom>
          <a:solidFill>
            <a:schemeClr val="tx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4" name="TextBox 13">
            <a:extLst>
              <a:ext uri="{FF2B5EF4-FFF2-40B4-BE49-F238E27FC236}">
                <a16:creationId xmlns:a16="http://schemas.microsoft.com/office/drawing/2014/main" id="{0110E03A-AB40-EA43-AEA6-17D0FE2F384E}"/>
              </a:ext>
            </a:extLst>
          </p:cNvPr>
          <p:cNvSpPr txBox="1"/>
          <p:nvPr/>
        </p:nvSpPr>
        <p:spPr>
          <a:xfrm>
            <a:off x="4472938" y="2773571"/>
            <a:ext cx="7802883" cy="246221"/>
          </a:xfrm>
          <a:prstGeom prst="rect">
            <a:avLst/>
          </a:prstGeom>
          <a:ln w="12700">
            <a:miter lim="400000"/>
          </a:ln>
        </p:spPr>
        <p:txBody>
          <a:bodyPr wrap="square" lIns="0" tIns="0" rIns="0" bIns="0" rtlCol="0">
            <a:spAutoFit/>
          </a:bodyPr>
          <a:lstStyle/>
          <a:p>
            <a:endParaRPr lang="en-US" sz="1600" dirty="0"/>
          </a:p>
        </p:txBody>
      </p:sp>
      <p:sp>
        <p:nvSpPr>
          <p:cNvPr id="19" name="Title Text">
            <a:extLst>
              <a:ext uri="{FF2B5EF4-FFF2-40B4-BE49-F238E27FC236}">
                <a16:creationId xmlns:a16="http://schemas.microsoft.com/office/drawing/2014/main" id="{9206CB17-D36C-6D4A-90DE-F5EB5DD46D30}"/>
              </a:ext>
            </a:extLst>
          </p:cNvPr>
          <p:cNvSpPr txBox="1">
            <a:spLocks/>
          </p:cNvSpPr>
          <p:nvPr/>
        </p:nvSpPr>
        <p:spPr>
          <a:xfrm>
            <a:off x="517710" y="1028700"/>
            <a:ext cx="9975850" cy="2856245"/>
          </a:xfrm>
          <a:prstGeom prst="rect">
            <a:avLst/>
          </a:prstGeom>
          <a:extLst>
            <a:ext uri="{C572A759-6A51-4108-AA02-DFA0A04FC94B}">
              <ma14:wrappingTextBoxFlag xmlns:ma14="http://schemas.microsoft.com/office/mac/drawingml/2011/main" xmlns="" val="1"/>
            </a:ext>
          </a:extLst>
        </p:spPr>
        <p:txBody>
          <a:bodyPr lIns="0" tIns="0" rIns="0" bIns="0" anchor="t" anchorCtr="0"/>
          <a:lstStyle>
            <a:lvl1pPr marL="0" marR="0" indent="0" algn="l" defTabSz="228600" rtl="0" eaLnBrk="1" latinLnBrk="0" hangingPunct="1">
              <a:lnSpc>
                <a:spcPct val="90000"/>
              </a:lnSpc>
              <a:spcBef>
                <a:spcPts val="0"/>
              </a:spcBef>
              <a:spcAft>
                <a:spcPts val="1200"/>
              </a:spcAft>
              <a:buClrTx/>
              <a:buSzTx/>
              <a:buFontTx/>
              <a:buNone/>
              <a:tabLst>
                <a:tab pos="476250" algn="l"/>
              </a:tabLst>
              <a:defRPr kumimoji="0" sz="7200" b="1" i="0" u="none" strike="noStrike" cap="none" spc="-72" normalizeH="0" baseline="0">
                <a:ln>
                  <a:noFill/>
                </a:ln>
                <a:solidFill>
                  <a:srgbClr val="FFFFFF"/>
                </a:solidFill>
                <a:effectLst/>
                <a:uFillTx/>
                <a:latin typeface="+mj-lt"/>
                <a:ea typeface="+mn-ea"/>
                <a:cs typeface="+mn-cs"/>
                <a:sym typeface="Avenir Next LT Com Regular"/>
              </a:defRPr>
            </a:lvl1pPr>
            <a:lvl2pPr marL="0" marR="0" indent="1143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2pPr>
            <a:lvl3pPr marL="0" marR="0" indent="2286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3pPr>
            <a:lvl4pPr marL="0" marR="0" indent="3429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4pPr>
            <a:lvl5pPr marL="0" marR="0" indent="4572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5pPr>
            <a:lvl6pPr marL="0" marR="0" indent="5715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6pPr>
            <a:lvl7pPr marL="0" marR="0" indent="6858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7pPr>
            <a:lvl8pPr marL="0" marR="0" indent="8001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8pPr>
            <a:lvl9pPr marL="0" marR="0" indent="914400" algn="l" defTabSz="228600" rtl="0" eaLnBrk="1" latinLnBrk="0" hangingPunct="1">
              <a:lnSpc>
                <a:spcPct val="100000"/>
              </a:lnSpc>
              <a:spcBef>
                <a:spcPts val="0"/>
              </a:spcBef>
              <a:spcAft>
                <a:spcPts val="0"/>
              </a:spcAft>
              <a:buClrTx/>
              <a:buSzTx/>
              <a:buFontTx/>
              <a:buNone/>
              <a:tabLst>
                <a:tab pos="476250" algn="l"/>
              </a:tabLst>
              <a:defRPr sz="4800" b="0" i="0" u="none" strike="noStrike" cap="none" spc="-48" baseline="0">
                <a:ln>
                  <a:noFill/>
                </a:ln>
                <a:solidFill>
                  <a:schemeClr val="accent1">
                    <a:hueOff val="-456960"/>
                    <a:satOff val="56070"/>
                    <a:lumOff val="-35771"/>
                  </a:schemeClr>
                </a:solidFill>
                <a:uFillTx/>
                <a:latin typeface="+mn-lt"/>
                <a:ea typeface="+mn-ea"/>
                <a:cs typeface="+mn-cs"/>
                <a:sym typeface="Avenir Next LT Com Demi"/>
              </a:defRPr>
            </a:lvl9pPr>
          </a:lstStyle>
          <a:p>
            <a:pPr marL="0" marR="0" lvl="0" indent="0" algn="l" defTabSz="228600" rtl="0" eaLnBrk="1" fontAlgn="auto" latinLnBrk="0" hangingPunct="1">
              <a:lnSpc>
                <a:spcPct val="90000"/>
              </a:lnSpc>
              <a:spcBef>
                <a:spcPts val="0"/>
              </a:spcBef>
              <a:spcAft>
                <a:spcPts val="1200"/>
              </a:spcAft>
              <a:buClrTx/>
              <a:buSzTx/>
              <a:buFontTx/>
              <a:buNone/>
              <a:tabLst>
                <a:tab pos="476250" algn="l"/>
              </a:tabLst>
              <a:defRPr/>
            </a:pPr>
            <a:r>
              <a:rPr kumimoji="0" lang="en-US" sz="7200" b="1" i="0" u="none" strike="noStrike" kern="0" cap="none" spc="-72" normalizeH="0" baseline="0" noProof="0" dirty="0">
                <a:ln>
                  <a:noFill/>
                </a:ln>
                <a:solidFill>
                  <a:srgbClr val="FFFFFF"/>
                </a:solidFill>
                <a:effectLst/>
                <a:uLnTx/>
                <a:uFillTx/>
                <a:latin typeface="AvenirNext LT Com Regular"/>
                <a:ea typeface="+mn-ea"/>
                <a:cs typeface="+mn-cs"/>
                <a:sym typeface="Avenir Next LT Com Regular"/>
              </a:rPr>
              <a:t>Equity markets </a:t>
            </a:r>
            <a:br>
              <a:rPr kumimoji="0" lang="en-US" sz="7200" b="1" i="0" u="none" strike="noStrike" kern="0" cap="none" spc="-72" normalizeH="0" baseline="0" noProof="0" dirty="0">
                <a:ln>
                  <a:noFill/>
                </a:ln>
                <a:solidFill>
                  <a:srgbClr val="FFFFFF"/>
                </a:solidFill>
                <a:effectLst/>
                <a:uLnTx/>
                <a:uFillTx/>
                <a:latin typeface="AvenirNext LT Com Regular"/>
                <a:ea typeface="+mn-ea"/>
                <a:cs typeface="+mn-cs"/>
                <a:sym typeface="Avenir Next LT Com Regular"/>
              </a:rPr>
            </a:br>
            <a:r>
              <a:rPr kumimoji="0" lang="en-US" sz="7200" b="1" i="0" u="none" strike="noStrike" kern="0" cap="none" spc="-72" normalizeH="0" baseline="0" noProof="0" dirty="0">
                <a:ln>
                  <a:noFill/>
                </a:ln>
                <a:solidFill>
                  <a:srgbClr val="FFFFFF"/>
                </a:solidFill>
                <a:effectLst/>
                <a:uLnTx/>
                <a:uFillTx/>
                <a:latin typeface="AvenirNext LT Com Regular"/>
                <a:ea typeface="+mn-ea"/>
                <a:cs typeface="+mn-cs"/>
                <a:sym typeface="Avenir Next LT Com Regular"/>
              </a:rPr>
              <a:t>insights</a:t>
            </a:r>
          </a:p>
        </p:txBody>
      </p:sp>
      <p:sp>
        <p:nvSpPr>
          <p:cNvPr id="23" name="Footer Placeholder 2">
            <a:extLst>
              <a:ext uri="{FF2B5EF4-FFF2-40B4-BE49-F238E27FC236}">
                <a16:creationId xmlns:a16="http://schemas.microsoft.com/office/drawing/2014/main" id="{63F073DB-1F7A-3341-BCE1-8BED38E9BD31}"/>
              </a:ext>
            </a:extLst>
          </p:cNvPr>
          <p:cNvSpPr txBox="1">
            <a:spLocks/>
          </p:cNvSpPr>
          <p:nvPr/>
        </p:nvSpPr>
        <p:spPr>
          <a:xfrm>
            <a:off x="571498" y="5961888"/>
            <a:ext cx="9397494" cy="320040"/>
          </a:xfrm>
          <a:prstGeom prst="rect">
            <a:avLst/>
          </a:prstGeom>
        </p:spPr>
        <p:txBody>
          <a:bodyPr lIns="0" tIns="0" rIns="0" bIns="0" anchor="b">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300"/>
              </a:spcAft>
              <a:buClrTx/>
              <a:buSzTx/>
              <a:buFontTx/>
              <a:buNone/>
              <a:tabLst/>
              <a:defRPr kumimoji="0" lang="en-US" sz="800" b="0" i="0" u="none" strike="noStrike" cap="none" spc="0" normalizeH="0" baseline="0">
                <a:ln>
                  <a:noFill/>
                </a:ln>
                <a:solidFill>
                  <a:schemeClr val="bg1"/>
                </a:solidFill>
                <a:effectLst/>
                <a:uFillTx/>
                <a:latin typeface="+mn-lt"/>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marL="0" marR="0" lvl="0" indent="0" algn="l" defTabSz="228600" rtl="0" eaLnBrk="1" fontAlgn="auto" latinLnBrk="0" hangingPunct="1">
              <a:lnSpc>
                <a:spcPts val="900"/>
              </a:lnSpc>
              <a:spcBef>
                <a:spcPts val="0"/>
              </a:spcBef>
              <a:spcAft>
                <a:spcPts val="300"/>
              </a:spcAft>
              <a:buClrTx/>
              <a:buSzTx/>
              <a:buFontTx/>
              <a:buNone/>
              <a:tabLst/>
              <a:defRPr/>
            </a:pPr>
            <a:endParaRPr kumimoji="0" lang="en-US" sz="800" b="0" i="0" u="none" strike="noStrike" kern="0" cap="none" spc="0" normalizeH="0" baseline="0" noProof="0" dirty="0">
              <a:ln>
                <a:noFill/>
              </a:ln>
              <a:solidFill>
                <a:srgbClr val="FFFFFF"/>
              </a:solidFill>
              <a:effectLst/>
              <a:uLnTx/>
              <a:uFillTx/>
              <a:latin typeface="AvenirNext LT Com Regular"/>
              <a:sym typeface="Avenir Next LT Com Regular"/>
            </a:endParaRPr>
          </a:p>
        </p:txBody>
      </p:sp>
      <p:sp>
        <p:nvSpPr>
          <p:cNvPr id="4" name="Slide Number Placeholder 3">
            <a:extLst>
              <a:ext uri="{FF2B5EF4-FFF2-40B4-BE49-F238E27FC236}">
                <a16:creationId xmlns:a16="http://schemas.microsoft.com/office/drawing/2014/main" id="{A1DFA3DF-CAD2-F4A4-7223-EF930EC9FE48}"/>
              </a:ext>
            </a:extLst>
          </p:cNvPr>
          <p:cNvSpPr>
            <a:spLocks noGrp="1"/>
          </p:cNvSpPr>
          <p:nvPr>
            <p:ph type="sldNum" sz="quarter" idx="2"/>
          </p:nvPr>
        </p:nvSpPr>
        <p:spPr/>
        <p:txBody>
          <a:bodyPr/>
          <a:lstStyle/>
          <a:p>
            <a:fld id="{86CB4B4D-7CA3-9044-876B-883B54F8677D}" type="slidenum">
              <a:rPr lang="en-US" smtClean="0"/>
              <a:pPr/>
              <a:t>2</a:t>
            </a:fld>
            <a:endParaRPr lang="en-US" dirty="0"/>
          </a:p>
        </p:txBody>
      </p:sp>
      <p:sp>
        <p:nvSpPr>
          <p:cNvPr id="6" name="Rectangle 5">
            <a:extLst>
              <a:ext uri="{FF2B5EF4-FFF2-40B4-BE49-F238E27FC236}">
                <a16:creationId xmlns:a16="http://schemas.microsoft.com/office/drawing/2014/main" id="{8E0A8180-8325-1D5D-9F76-543BDDD302DD}"/>
              </a:ext>
            </a:extLst>
          </p:cNvPr>
          <p:cNvSpPr/>
          <p:nvPr/>
        </p:nvSpPr>
        <p:spPr>
          <a:xfrm>
            <a:off x="-1" y="0"/>
            <a:ext cx="12192001" cy="628962"/>
          </a:xfrm>
          <a:prstGeom prst="rect">
            <a:avLst/>
          </a:prstGeom>
          <a:solidFill>
            <a:schemeClr val="bg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nvGrpSpPr>
          <p:cNvPr id="5" name="Group 4">
            <a:extLst>
              <a:ext uri="{FF2B5EF4-FFF2-40B4-BE49-F238E27FC236}">
                <a16:creationId xmlns:a16="http://schemas.microsoft.com/office/drawing/2014/main" id="{00DF059E-21BE-4BCC-BEAE-7FDFC09241A3}"/>
              </a:ext>
            </a:extLst>
          </p:cNvPr>
          <p:cNvGrpSpPr/>
          <p:nvPr/>
        </p:nvGrpSpPr>
        <p:grpSpPr>
          <a:xfrm>
            <a:off x="571498" y="249399"/>
            <a:ext cx="2467036" cy="215444"/>
            <a:chOff x="571498" y="249399"/>
            <a:chExt cx="2467036" cy="215444"/>
          </a:xfrm>
        </p:grpSpPr>
        <p:sp>
          <p:nvSpPr>
            <p:cNvPr id="13" name="TextBox 12">
              <a:extLst>
                <a:ext uri="{FF2B5EF4-FFF2-40B4-BE49-F238E27FC236}">
                  <a16:creationId xmlns:a16="http://schemas.microsoft.com/office/drawing/2014/main" id="{048A38F3-4DF9-698C-D55C-5CE6FAB8CAB0}"/>
                </a:ext>
              </a:extLst>
            </p:cNvPr>
            <p:cNvSpPr txBox="1"/>
            <p:nvPr/>
          </p:nvSpPr>
          <p:spPr>
            <a:xfrm>
              <a:off x="1190859" y="249399"/>
              <a:ext cx="1847675" cy="215444"/>
            </a:xfrm>
            <a:prstGeom prst="rect">
              <a:avLst/>
            </a:prstGeom>
            <a:ln w="12700">
              <a:miter lim="400000"/>
            </a:ln>
          </p:spPr>
          <p:txBody>
            <a:bodyPr wrap="square" lIns="0" tIns="0" rIns="0" bIns="0" rtlCol="0">
              <a:spAutoFit/>
            </a:bodyPr>
            <a:lstStyle/>
            <a:p>
              <a:pPr algn="l"/>
              <a:r>
                <a:rPr lang="en-US" sz="1400" b="1" spc="170" dirty="0">
                  <a:latin typeface="+mn-lt"/>
                </a:rPr>
                <a:t>DIVIDENDS</a:t>
              </a:r>
            </a:p>
          </p:txBody>
        </p:sp>
        <p:sp>
          <p:nvSpPr>
            <p:cNvPr id="15" name="Rectangle 14">
              <a:extLst>
                <a:ext uri="{FF2B5EF4-FFF2-40B4-BE49-F238E27FC236}">
                  <a16:creationId xmlns:a16="http://schemas.microsoft.com/office/drawing/2014/main" id="{13F2F538-D3BA-FE48-F2EF-548EF056717B}"/>
                </a:ext>
              </a:extLst>
            </p:cNvPr>
            <p:cNvSpPr/>
            <p:nvPr/>
          </p:nvSpPr>
          <p:spPr>
            <a:xfrm>
              <a:off x="571498" y="292728"/>
              <a:ext cx="546961" cy="13716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16" name="Group 15">
            <a:extLst>
              <a:ext uri="{FF2B5EF4-FFF2-40B4-BE49-F238E27FC236}">
                <a16:creationId xmlns:a16="http://schemas.microsoft.com/office/drawing/2014/main" id="{1E303E90-D90D-2078-8B03-CBCB1D7AABE9}"/>
              </a:ext>
            </a:extLst>
          </p:cNvPr>
          <p:cNvGrpSpPr/>
          <p:nvPr/>
        </p:nvGrpSpPr>
        <p:grpSpPr>
          <a:xfrm>
            <a:off x="6690903" y="249399"/>
            <a:ext cx="2834904" cy="215444"/>
            <a:chOff x="3438499" y="249399"/>
            <a:chExt cx="2834904" cy="215444"/>
          </a:xfrm>
        </p:grpSpPr>
        <p:sp>
          <p:nvSpPr>
            <p:cNvPr id="17" name="TextBox 16">
              <a:extLst>
                <a:ext uri="{FF2B5EF4-FFF2-40B4-BE49-F238E27FC236}">
                  <a16:creationId xmlns:a16="http://schemas.microsoft.com/office/drawing/2014/main" id="{D256D298-405A-005C-B93C-A639E041F646}"/>
                </a:ext>
              </a:extLst>
            </p:cNvPr>
            <p:cNvSpPr txBox="1"/>
            <p:nvPr/>
          </p:nvSpPr>
          <p:spPr>
            <a:xfrm>
              <a:off x="4050395" y="249399"/>
              <a:ext cx="2223008" cy="215444"/>
            </a:xfrm>
            <a:prstGeom prst="rect">
              <a:avLst/>
            </a:prstGeom>
            <a:ln w="12700">
              <a:miter lim="400000"/>
            </a:ln>
          </p:spPr>
          <p:txBody>
            <a:bodyPr wrap="square" lIns="0" tIns="0" rIns="0" bIns="0" rtlCol="0">
              <a:spAutoFit/>
            </a:bodyPr>
            <a:lstStyle/>
            <a:p>
              <a:pPr algn="l"/>
              <a:r>
                <a:rPr lang="en-US" sz="1400" b="1" spc="80" dirty="0">
                  <a:latin typeface="+mn-lt"/>
                </a:rPr>
                <a:t>GROWTH</a:t>
              </a:r>
            </a:p>
          </p:txBody>
        </p:sp>
        <p:sp>
          <p:nvSpPr>
            <p:cNvPr id="18" name="Rectangle 17">
              <a:extLst>
                <a:ext uri="{FF2B5EF4-FFF2-40B4-BE49-F238E27FC236}">
                  <a16:creationId xmlns:a16="http://schemas.microsoft.com/office/drawing/2014/main" id="{C18727BB-444E-43FE-9D34-10804F1772EF}"/>
                </a:ext>
              </a:extLst>
            </p:cNvPr>
            <p:cNvSpPr/>
            <p:nvPr/>
          </p:nvSpPr>
          <p:spPr>
            <a:xfrm>
              <a:off x="3438499" y="292728"/>
              <a:ext cx="546961" cy="137160"/>
            </a:xfrm>
            <a:prstGeom prst="rect">
              <a:avLst/>
            </a:prstGeom>
            <a:solidFill>
              <a:schemeClr val="accent5"/>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20" name="Group 19">
            <a:extLst>
              <a:ext uri="{FF2B5EF4-FFF2-40B4-BE49-F238E27FC236}">
                <a16:creationId xmlns:a16="http://schemas.microsoft.com/office/drawing/2014/main" id="{B3253115-DFD2-5A57-603D-09B00211D0D1}"/>
              </a:ext>
            </a:extLst>
          </p:cNvPr>
          <p:cNvGrpSpPr/>
          <p:nvPr/>
        </p:nvGrpSpPr>
        <p:grpSpPr>
          <a:xfrm>
            <a:off x="3481882" y="249399"/>
            <a:ext cx="2461235" cy="215444"/>
            <a:chOff x="3527986" y="249399"/>
            <a:chExt cx="2461235" cy="215444"/>
          </a:xfrm>
        </p:grpSpPr>
        <p:sp>
          <p:nvSpPr>
            <p:cNvPr id="21" name="TextBox 20">
              <a:extLst>
                <a:ext uri="{FF2B5EF4-FFF2-40B4-BE49-F238E27FC236}">
                  <a16:creationId xmlns:a16="http://schemas.microsoft.com/office/drawing/2014/main" id="{99ACF234-B49C-4797-6876-E6C89FAE6246}"/>
                </a:ext>
              </a:extLst>
            </p:cNvPr>
            <p:cNvSpPr txBox="1"/>
            <p:nvPr/>
          </p:nvSpPr>
          <p:spPr>
            <a:xfrm>
              <a:off x="4141545" y="249399"/>
              <a:ext cx="1847676" cy="215444"/>
            </a:xfrm>
            <a:prstGeom prst="rect">
              <a:avLst/>
            </a:prstGeom>
            <a:ln w="12700">
              <a:miter lim="400000"/>
            </a:ln>
          </p:spPr>
          <p:txBody>
            <a:bodyPr wrap="square" lIns="0" tIns="0" rIns="0" bIns="0" rtlCol="0">
              <a:spAutoFit/>
            </a:bodyPr>
            <a:lstStyle/>
            <a:p>
              <a:pPr algn="l"/>
              <a:r>
                <a:rPr lang="en-US" sz="1400" b="1" spc="170" dirty="0">
                  <a:latin typeface="+mn-lt"/>
                </a:rPr>
                <a:t>INTERNATIONAL</a:t>
              </a:r>
            </a:p>
          </p:txBody>
        </p:sp>
        <p:sp>
          <p:nvSpPr>
            <p:cNvPr id="22" name="Rectangle 21">
              <a:extLst>
                <a:ext uri="{FF2B5EF4-FFF2-40B4-BE49-F238E27FC236}">
                  <a16:creationId xmlns:a16="http://schemas.microsoft.com/office/drawing/2014/main" id="{5E545F35-49D2-2C9D-9398-0724DFFCEAD5}"/>
                </a:ext>
              </a:extLst>
            </p:cNvPr>
            <p:cNvSpPr/>
            <p:nvPr/>
          </p:nvSpPr>
          <p:spPr>
            <a:xfrm>
              <a:off x="3527986" y="292728"/>
              <a:ext cx="546961" cy="137160"/>
            </a:xfrm>
            <a:prstGeom prst="rect">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spTree>
    <p:extLst>
      <p:ext uri="{BB962C8B-B14F-4D97-AF65-F5344CB8AC3E}">
        <p14:creationId xmlns:p14="http://schemas.microsoft.com/office/powerpoint/2010/main" val="1848912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70EE78F-06AF-FA44-1FFA-9AFE3176369F}"/>
              </a:ext>
            </a:extLst>
          </p:cNvPr>
          <p:cNvSpPr/>
          <p:nvPr/>
        </p:nvSpPr>
        <p:spPr>
          <a:xfrm>
            <a:off x="853181" y="3951632"/>
            <a:ext cx="9720715" cy="648561"/>
          </a:xfrm>
          <a:prstGeom prst="rect">
            <a:avLst/>
          </a:prstGeom>
          <a:solidFill>
            <a:schemeClr val="accent2">
              <a:alpha val="20000"/>
            </a:schemeClr>
          </a:solidFill>
          <a:ln w="63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800" b="1" i="0" u="none" strike="noStrike" cap="none" spc="0" normalizeH="0" baseline="0" dirty="0">
              <a:ln>
                <a:noFill/>
              </a:ln>
              <a:solidFill>
                <a:schemeClr val="tx1"/>
              </a:solidFill>
              <a:uFillTx/>
              <a:latin typeface="AvenirNext LT Com Regular" panose="020B0503020202020204" pitchFamily="34" charset="0"/>
              <a:sym typeface="Avenir Next LT Com Regular"/>
            </a:endParaRPr>
          </a:p>
        </p:txBody>
      </p:sp>
      <p:sp>
        <p:nvSpPr>
          <p:cNvPr id="34" name="Rectangle 33">
            <a:extLst>
              <a:ext uri="{FF2B5EF4-FFF2-40B4-BE49-F238E27FC236}">
                <a16:creationId xmlns:a16="http://schemas.microsoft.com/office/drawing/2014/main" id="{385E7356-2E18-5A21-1701-8D04931C2BA7}"/>
              </a:ext>
            </a:extLst>
          </p:cNvPr>
          <p:cNvSpPr/>
          <p:nvPr/>
        </p:nvSpPr>
        <p:spPr>
          <a:xfrm>
            <a:off x="853181" y="3951632"/>
            <a:ext cx="9720715" cy="641260"/>
          </a:xfrm>
          <a:prstGeom prst="rect">
            <a:avLst/>
          </a:prstGeom>
          <a:solidFill>
            <a:schemeClr val="accent2">
              <a:alpha val="1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 name="Rectangle 5">
            <a:extLst>
              <a:ext uri="{FF2B5EF4-FFF2-40B4-BE49-F238E27FC236}">
                <a16:creationId xmlns:a16="http://schemas.microsoft.com/office/drawing/2014/main" id="{7576B83F-E038-281F-76AB-946A896A0D00}"/>
              </a:ext>
            </a:extLst>
          </p:cNvPr>
          <p:cNvSpPr/>
          <p:nvPr/>
        </p:nvSpPr>
        <p:spPr>
          <a:xfrm>
            <a:off x="10344037" y="4078437"/>
            <a:ext cx="280315" cy="527142"/>
          </a:xfrm>
          <a:prstGeom prst="rect">
            <a:avLst/>
          </a:prstGeom>
          <a:solidFill>
            <a:srgbClr val="FFFFFF">
              <a:alpha val="50000"/>
            </a:srgbClr>
          </a:solidFill>
          <a:ln w="635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800" b="1" i="0" u="none" strike="noStrike" cap="none" spc="0" normalizeH="0" baseline="0" dirty="0">
              <a:ln>
                <a:noFill/>
              </a:ln>
              <a:solidFill>
                <a:schemeClr val="tx1"/>
              </a:solidFill>
              <a:uFillTx/>
              <a:latin typeface="AvenirNext LT Com Regular" panose="020B0503020202020204" pitchFamily="34" charset="0"/>
              <a:sym typeface="Avenir Next LT Com Regular"/>
            </a:endParaRPr>
          </a:p>
        </p:txBody>
      </p:sp>
      <p:graphicFrame>
        <p:nvGraphicFramePr>
          <p:cNvPr id="32" name="Chart 31">
            <a:extLst>
              <a:ext uri="{FF2B5EF4-FFF2-40B4-BE49-F238E27FC236}">
                <a16:creationId xmlns:a16="http://schemas.microsoft.com/office/drawing/2014/main" id="{A1416C6D-5C0F-433C-1357-A3189CD9D502}"/>
              </a:ext>
            </a:extLst>
          </p:cNvPr>
          <p:cNvGraphicFramePr/>
          <p:nvPr>
            <p:extLst>
              <p:ext uri="{D42A27DB-BD31-4B8C-83A1-F6EECF244321}">
                <p14:modId xmlns:p14="http://schemas.microsoft.com/office/powerpoint/2010/main" val="2386651029"/>
              </p:ext>
            </p:extLst>
          </p:nvPr>
        </p:nvGraphicFramePr>
        <p:xfrm>
          <a:off x="466445" y="2114670"/>
          <a:ext cx="10320053" cy="3425336"/>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a:extLst>
              <a:ext uri="{FF2B5EF4-FFF2-40B4-BE49-F238E27FC236}">
                <a16:creationId xmlns:a16="http://schemas.microsoft.com/office/drawing/2014/main" id="{68353AE9-E775-5E40-4784-1F4DD5546384}"/>
              </a:ext>
            </a:extLst>
          </p:cNvPr>
          <p:cNvSpPr>
            <a:spLocks noGrp="1"/>
          </p:cNvSpPr>
          <p:nvPr>
            <p:ph type="sldNum" sz="quarter" idx="11"/>
          </p:nvPr>
        </p:nvSpPr>
        <p:spPr>
          <a:xfrm>
            <a:off x="10908792" y="6464054"/>
            <a:ext cx="711647" cy="126509"/>
          </a:xfrm>
        </p:spPr>
        <p:txBody>
          <a:bodyPr/>
          <a:lstStyle/>
          <a:p>
            <a:fld id="{86CB4B4D-7CA3-9044-876B-883B54F8677D}" type="slidenum">
              <a:rPr lang="en-US" smtClean="0"/>
              <a:pPr/>
              <a:t>3</a:t>
            </a:fld>
            <a:endParaRPr lang="en-US" dirty="0"/>
          </a:p>
        </p:txBody>
      </p:sp>
      <p:sp>
        <p:nvSpPr>
          <p:cNvPr id="9" name="Text Placeholder 3">
            <a:extLst>
              <a:ext uri="{FF2B5EF4-FFF2-40B4-BE49-F238E27FC236}">
                <a16:creationId xmlns:a16="http://schemas.microsoft.com/office/drawing/2014/main" id="{FAEE1185-B5E8-99DE-1601-267BFFD94CCD}"/>
              </a:ext>
            </a:extLst>
          </p:cNvPr>
          <p:cNvSpPr>
            <a:spLocks noGrp="1"/>
          </p:cNvSpPr>
          <p:nvPr>
            <p:ph type="body" sz="quarter" idx="15"/>
          </p:nvPr>
        </p:nvSpPr>
        <p:spPr>
          <a:xfrm>
            <a:off x="576263" y="1179513"/>
            <a:ext cx="11049000" cy="215444"/>
          </a:xfrm>
        </p:spPr>
        <p:txBody>
          <a:bodyPr/>
          <a:lstStyle/>
          <a:p>
            <a:r>
              <a:rPr lang="en-US" dirty="0"/>
              <a:t>Equity markets may be adjusting to a new regime where yields may move within a range of </a:t>
            </a:r>
            <a:r>
              <a:rPr lang="en-US" b="0" i="0" dirty="0">
                <a:effectLst/>
                <a:latin typeface="+mn-lt"/>
              </a:rPr>
              <a:t>3% to 6%</a:t>
            </a:r>
            <a:endParaRPr lang="en-US" dirty="0">
              <a:latin typeface="+mn-lt"/>
            </a:endParaRPr>
          </a:p>
        </p:txBody>
      </p:sp>
      <p:sp>
        <p:nvSpPr>
          <p:cNvPr id="2" name="Title 1">
            <a:extLst>
              <a:ext uri="{FF2B5EF4-FFF2-40B4-BE49-F238E27FC236}">
                <a16:creationId xmlns:a16="http://schemas.microsoft.com/office/drawing/2014/main" id="{DEA3F3CA-8EA3-6547-A104-9FB9C7753FF6}"/>
              </a:ext>
            </a:extLst>
          </p:cNvPr>
          <p:cNvSpPr>
            <a:spLocks noGrp="1"/>
          </p:cNvSpPr>
          <p:nvPr>
            <p:ph type="title"/>
          </p:nvPr>
        </p:nvSpPr>
        <p:spPr>
          <a:xfrm>
            <a:off x="566928" y="694944"/>
            <a:ext cx="11045952" cy="409343"/>
          </a:xfrm>
        </p:spPr>
        <p:txBody>
          <a:bodyPr/>
          <a:lstStyle/>
          <a:p>
            <a:pPr algn="l"/>
            <a:r>
              <a:rPr lang="en-US" i="0" dirty="0">
                <a:effectLst/>
                <a:latin typeface="+mn-lt"/>
              </a:rPr>
              <a:t>Back to normal? The ‘new’ era of higher rates</a:t>
            </a:r>
            <a:endParaRPr lang="en-US" dirty="0">
              <a:latin typeface="+mn-lt"/>
            </a:endParaRPr>
          </a:p>
        </p:txBody>
      </p:sp>
      <p:sp>
        <p:nvSpPr>
          <p:cNvPr id="71" name="Footer Placeholder 12">
            <a:extLst>
              <a:ext uri="{FF2B5EF4-FFF2-40B4-BE49-F238E27FC236}">
                <a16:creationId xmlns:a16="http://schemas.microsoft.com/office/drawing/2014/main" id="{4C59A412-864D-F63B-8291-FCC59B084F0B}"/>
              </a:ext>
            </a:extLst>
          </p:cNvPr>
          <p:cNvSpPr txBox="1">
            <a:spLocks/>
          </p:cNvSpPr>
          <p:nvPr/>
        </p:nvSpPr>
        <p:spPr>
          <a:xfrm>
            <a:off x="577048" y="6111042"/>
            <a:ext cx="11042476" cy="370871"/>
          </a:xfrm>
          <a:prstGeom prst="rect">
            <a:avLst/>
          </a:prstGeom>
        </p:spPr>
        <p:txBody>
          <a:bodyPr wrap="square" lIns="0" tIns="0" rIns="0" bIns="0" anchor="b">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r>
              <a:rPr lang="en-US" dirty="0">
                <a:solidFill>
                  <a:schemeClr val="tx1"/>
                </a:solidFill>
              </a:rPr>
              <a:t>Sources: Capital Group, Robert Shiller, Bloomberg Index Services Limited, FactSet, U.S. Federal Reserve. </a:t>
            </a:r>
          </a:p>
          <a:p>
            <a:r>
              <a:rPr lang="en-US" dirty="0">
                <a:solidFill>
                  <a:schemeClr val="tx1"/>
                </a:solidFill>
              </a:rPr>
              <a:t>Data for 1870–1961 represent average monthly U.S. long-term government bond yields compiled by Robert Shiller. Data for 1962-2023 represent 10-year Treasury yields, as of December 31 each year within the </a:t>
            </a:r>
            <a:r>
              <a:rPr lang="en-US" dirty="0">
                <a:solidFill>
                  <a:schemeClr val="tx1"/>
                </a:solidFill>
                <a:latin typeface="+mn-lt"/>
              </a:rPr>
              <a:t>period. </a:t>
            </a:r>
            <a:r>
              <a:rPr lang="en-US" b="0" i="0" dirty="0">
                <a:solidFill>
                  <a:srgbClr val="222222"/>
                </a:solidFill>
                <a:effectLst/>
                <a:latin typeface="+mn-lt"/>
              </a:rPr>
              <a:t>Data as of </a:t>
            </a:r>
            <a:r>
              <a:rPr lang="en-US" dirty="0">
                <a:solidFill>
                  <a:schemeClr val="tx1"/>
                </a:solidFill>
                <a:latin typeface="+mn-lt"/>
              </a:rPr>
              <a:t>12/31/23. Past </a:t>
            </a:r>
            <a:r>
              <a:rPr lang="en-US" dirty="0">
                <a:solidFill>
                  <a:schemeClr val="tx1"/>
                </a:solidFill>
              </a:rPr>
              <a:t>results are not predictive of results in future periods. </a:t>
            </a:r>
          </a:p>
        </p:txBody>
      </p:sp>
      <p:sp>
        <p:nvSpPr>
          <p:cNvPr id="14" name="TextBox 13">
            <a:extLst>
              <a:ext uri="{FF2B5EF4-FFF2-40B4-BE49-F238E27FC236}">
                <a16:creationId xmlns:a16="http://schemas.microsoft.com/office/drawing/2014/main" id="{53A99B52-CD39-5DA9-D69E-6695FDB3AECC}"/>
              </a:ext>
            </a:extLst>
          </p:cNvPr>
          <p:cNvSpPr txBox="1"/>
          <p:nvPr/>
        </p:nvSpPr>
        <p:spPr>
          <a:xfrm>
            <a:off x="566928" y="1837269"/>
            <a:ext cx="5372100" cy="215444"/>
          </a:xfrm>
          <a:prstGeom prst="rect">
            <a:avLst/>
          </a:prstGeom>
          <a:ln w="12700">
            <a:miter lim="400000"/>
          </a:ln>
        </p:spPr>
        <p:txBody>
          <a:bodyPr wrap="square" lIns="0" tIns="0" rIns="0" bIns="0" rtlCol="0">
            <a:spAutoFit/>
          </a:bodyPr>
          <a:lstStyle/>
          <a:p>
            <a:pPr algn="l"/>
            <a:r>
              <a:rPr lang="en-US" sz="1400" b="1" dirty="0">
                <a:latin typeface="+mn-lt"/>
              </a:rPr>
              <a:t>U.S. long-term government bond yield (%)</a:t>
            </a:r>
          </a:p>
        </p:txBody>
      </p:sp>
      <p:sp>
        <p:nvSpPr>
          <p:cNvPr id="10" name="Text Placeholder 4">
            <a:extLst>
              <a:ext uri="{FF2B5EF4-FFF2-40B4-BE49-F238E27FC236}">
                <a16:creationId xmlns:a16="http://schemas.microsoft.com/office/drawing/2014/main" id="{4E1F4FDC-2106-0E13-A2D0-AF646B65DA93}"/>
              </a:ext>
            </a:extLst>
          </p:cNvPr>
          <p:cNvSpPr txBox="1">
            <a:spLocks/>
          </p:cNvSpPr>
          <p:nvPr/>
        </p:nvSpPr>
        <p:spPr>
          <a:xfrm>
            <a:off x="1372717" y="3641173"/>
            <a:ext cx="3916460" cy="303500"/>
          </a:xfrm>
          <a:prstGeom prst="rect">
            <a:avLst/>
          </a:prstGeom>
          <a:ln w="12700">
            <a:miter lim="400000"/>
          </a:ln>
          <a:extLst>
            <a:ext uri="{C572A759-6A51-4108-AA02-DFA0A04FC94B}">
              <ma14:wrappingTextBoxFlag xmlns:ma14="http://schemas.microsoft.com/office/mac/drawingml/2011/main" xmlns="" val="1"/>
            </a:ext>
          </a:extLst>
        </p:spPr>
        <p:txBody>
          <a:bodyPr vert="horz" wrap="square" lIns="0" tIns="0" rIns="0" bIns="0" rtlCol="0" anchor="t" anchorCtr="0">
            <a:noAutofit/>
          </a:bodyPr>
          <a:lstStyle>
            <a:lvl1pPr marL="0" marR="0" indent="0" algn="l" defTabSz="206059" rtl="0" eaLnBrk="1" latinLnBrk="0" hangingPunct="1">
              <a:lnSpc>
                <a:spcPct val="110000"/>
              </a:lnSpc>
              <a:spcBef>
                <a:spcPts val="100"/>
              </a:spcBef>
              <a:spcAft>
                <a:spcPts val="600"/>
              </a:spcAft>
              <a:buClrTx/>
              <a:buSzTx/>
              <a:buFont typeface="AvenirNext LT Com Medium" panose="020B0803020202020204" pitchFamily="34" charset="0"/>
              <a:buNone/>
              <a:tabLst/>
              <a:defRPr kumimoji="0" lang="en-US" sz="900" b="0" i="0" u="none" strike="noStrike" kern="0" cap="none" spc="0" normalizeH="0" baseline="0" noProof="0" dirty="0">
                <a:ln>
                  <a:noFill/>
                </a:ln>
                <a:solidFill>
                  <a:srgbClr val="000000"/>
                </a:solidFill>
                <a:effectLst/>
                <a:uLnTx/>
                <a:uFillTx/>
                <a:latin typeface="AvenirNext LT Com Regular" panose="020B0503020202020204" pitchFamily="34" charset="0"/>
                <a:ea typeface="Avenir Next LT Com Regular"/>
                <a:cs typeface="Avenir Next LT Com Regular"/>
                <a:sym typeface="Avenir Next LT Com Regular"/>
              </a:defRPr>
            </a:lvl1pPr>
            <a:lvl2pPr marL="256142"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80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13717"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62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09089"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12118"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15148"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1817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72120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824236"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nSpc>
                <a:spcPct val="100000"/>
              </a:lnSpc>
              <a:spcBef>
                <a:spcPts val="0"/>
              </a:spcBef>
              <a:spcAft>
                <a:spcPts val="0"/>
              </a:spcAft>
            </a:pPr>
            <a:r>
              <a:rPr lang="en-GB" sz="1000" b="1" dirty="0">
                <a:solidFill>
                  <a:schemeClr val="accent2"/>
                </a:solidFill>
              </a:rPr>
              <a:t>Yields were within the 3%-6% range in 61% of all periods</a:t>
            </a:r>
          </a:p>
        </p:txBody>
      </p:sp>
      <p:cxnSp>
        <p:nvCxnSpPr>
          <p:cNvPr id="30" name="Straight Connector 29">
            <a:extLst>
              <a:ext uri="{FF2B5EF4-FFF2-40B4-BE49-F238E27FC236}">
                <a16:creationId xmlns:a16="http://schemas.microsoft.com/office/drawing/2014/main" id="{11A84199-7629-D4D3-64F7-1ED81EE3FD4A}"/>
              </a:ext>
            </a:extLst>
          </p:cNvPr>
          <p:cNvCxnSpPr>
            <a:cxnSpLocks/>
          </p:cNvCxnSpPr>
          <p:nvPr/>
        </p:nvCxnSpPr>
        <p:spPr>
          <a:xfrm>
            <a:off x="1405502" y="3950267"/>
            <a:ext cx="0" cy="648562"/>
          </a:xfrm>
          <a:prstGeom prst="line">
            <a:avLst/>
          </a:prstGeom>
          <a:noFill/>
          <a:ln w="12700"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sp>
        <p:nvSpPr>
          <p:cNvPr id="31" name="Oval 30">
            <a:extLst>
              <a:ext uri="{FF2B5EF4-FFF2-40B4-BE49-F238E27FC236}">
                <a16:creationId xmlns:a16="http://schemas.microsoft.com/office/drawing/2014/main" id="{C7DC4FDB-C00E-E0B0-DF70-5CC03A666889}"/>
              </a:ext>
            </a:extLst>
          </p:cNvPr>
          <p:cNvSpPr>
            <a:spLocks/>
          </p:cNvSpPr>
          <p:nvPr/>
        </p:nvSpPr>
        <p:spPr>
          <a:xfrm>
            <a:off x="1367225" y="4552953"/>
            <a:ext cx="77408" cy="79878"/>
          </a:xfrm>
          <a:prstGeom prst="ellipse">
            <a:avLst/>
          </a:prstGeom>
          <a:solidFill>
            <a:schemeClr val="bg1"/>
          </a:solid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3" name="Rectangle 32">
            <a:extLst>
              <a:ext uri="{FF2B5EF4-FFF2-40B4-BE49-F238E27FC236}">
                <a16:creationId xmlns:a16="http://schemas.microsoft.com/office/drawing/2014/main" id="{B54A8884-A92E-2FBE-ED12-49DE1C7419A9}"/>
              </a:ext>
            </a:extLst>
          </p:cNvPr>
          <p:cNvSpPr/>
          <p:nvPr/>
        </p:nvSpPr>
        <p:spPr>
          <a:xfrm>
            <a:off x="664951" y="2381390"/>
            <a:ext cx="122528" cy="293965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cxnSp>
        <p:nvCxnSpPr>
          <p:cNvPr id="13" name="Straight Connector 12">
            <a:extLst>
              <a:ext uri="{FF2B5EF4-FFF2-40B4-BE49-F238E27FC236}">
                <a16:creationId xmlns:a16="http://schemas.microsoft.com/office/drawing/2014/main" id="{0E1268BB-4239-DEF1-984D-7471B3A1313A}"/>
              </a:ext>
            </a:extLst>
          </p:cNvPr>
          <p:cNvCxnSpPr>
            <a:cxnSpLocks/>
          </p:cNvCxnSpPr>
          <p:nvPr/>
        </p:nvCxnSpPr>
        <p:spPr>
          <a:xfrm flipV="1">
            <a:off x="10471788" y="3705847"/>
            <a:ext cx="0" cy="375763"/>
          </a:xfrm>
          <a:prstGeom prst="line">
            <a:avLst/>
          </a:prstGeom>
          <a:noFill/>
          <a:ln w="12700" cap="flat">
            <a:solidFill>
              <a:schemeClr val="accent6"/>
            </a:solidFill>
            <a:prstDash val="solid"/>
            <a:miter lim="400000"/>
          </a:ln>
          <a:effectLst/>
          <a:sp3d/>
        </p:spPr>
        <p:style>
          <a:lnRef idx="0">
            <a:scrgbClr r="0" g="0" b="0"/>
          </a:lnRef>
          <a:fillRef idx="0">
            <a:scrgbClr r="0" g="0" b="0"/>
          </a:fillRef>
          <a:effectRef idx="0">
            <a:scrgbClr r="0" g="0" b="0"/>
          </a:effectRef>
          <a:fontRef idx="none"/>
        </p:style>
      </p:cxnSp>
      <p:sp>
        <p:nvSpPr>
          <p:cNvPr id="3" name="TextBox 2">
            <a:extLst>
              <a:ext uri="{FF2B5EF4-FFF2-40B4-BE49-F238E27FC236}">
                <a16:creationId xmlns:a16="http://schemas.microsoft.com/office/drawing/2014/main" id="{BC70D076-9D33-C112-291F-C7655516596C}"/>
              </a:ext>
            </a:extLst>
          </p:cNvPr>
          <p:cNvSpPr txBox="1"/>
          <p:nvPr/>
        </p:nvSpPr>
        <p:spPr>
          <a:xfrm>
            <a:off x="1385957" y="2531671"/>
            <a:ext cx="5378619" cy="618631"/>
          </a:xfrm>
          <a:prstGeom prst="rect">
            <a:avLst/>
          </a:prstGeom>
          <a:solidFill>
            <a:schemeClr val="bg2">
              <a:lumMod val="40000"/>
              <a:lumOff val="60000"/>
              <a:alpha val="34216"/>
            </a:schemeClr>
          </a:solidFill>
          <a:ln w="12700">
            <a:miter lim="400000"/>
          </a:ln>
        </p:spPr>
        <p:txBody>
          <a:bodyPr wrap="square" lIns="128016" tIns="73152" rIns="0" bIns="82296" rtlCol="0" anchor="t" anchorCtr="0">
            <a:spAutoFit/>
          </a:bodyPr>
          <a:lstStyle/>
          <a:p>
            <a:pPr>
              <a:lnSpc>
                <a:spcPts val="1800"/>
              </a:lnSpc>
            </a:pPr>
            <a:r>
              <a:rPr lang="en-US" sz="1500" dirty="0">
                <a:solidFill>
                  <a:schemeClr val="accent1"/>
                </a:solidFill>
                <a:effectLst/>
                <a:latin typeface="AvenirNext LT Com Regular" panose="020B0503020202020204" pitchFamily="34" charset="0"/>
              </a:rPr>
              <a:t>Given yield projections, market leadership may be less</a:t>
            </a:r>
            <a:br>
              <a:rPr lang="en-US" sz="1500" dirty="0">
                <a:solidFill>
                  <a:schemeClr val="accent1"/>
                </a:solidFill>
                <a:effectLst/>
                <a:latin typeface="AvenirNext LT Com Regular" panose="020B0503020202020204" pitchFamily="34" charset="0"/>
              </a:rPr>
            </a:br>
            <a:r>
              <a:rPr lang="en-US" sz="1500" dirty="0">
                <a:solidFill>
                  <a:schemeClr val="accent1"/>
                </a:solidFill>
                <a:effectLst/>
                <a:latin typeface="AvenirNext LT Com Regular" panose="020B0503020202020204" pitchFamily="34" charset="0"/>
              </a:rPr>
              <a:t>likely to be as one-dimensional as it has been recently. </a:t>
            </a:r>
            <a:endParaRPr lang="en-US" sz="1500" dirty="0">
              <a:solidFill>
                <a:schemeClr val="accent1"/>
              </a:solidFill>
              <a:latin typeface="AvenirNext LT Com Regular" panose="020B0503020202020204" pitchFamily="34" charset="0"/>
            </a:endParaRPr>
          </a:p>
        </p:txBody>
      </p:sp>
      <p:sp>
        <p:nvSpPr>
          <p:cNvPr id="35" name="Oval 34">
            <a:extLst>
              <a:ext uri="{FF2B5EF4-FFF2-40B4-BE49-F238E27FC236}">
                <a16:creationId xmlns:a16="http://schemas.microsoft.com/office/drawing/2014/main" id="{08E2CC40-EB4F-F741-7FC0-D1381E4166A4}"/>
              </a:ext>
            </a:extLst>
          </p:cNvPr>
          <p:cNvSpPr>
            <a:spLocks/>
          </p:cNvSpPr>
          <p:nvPr/>
        </p:nvSpPr>
        <p:spPr>
          <a:xfrm>
            <a:off x="1367225" y="3908376"/>
            <a:ext cx="77408" cy="79878"/>
          </a:xfrm>
          <a:prstGeom prst="ellipse">
            <a:avLst/>
          </a:prstGeom>
          <a:solidFill>
            <a:schemeClr val="bg1"/>
          </a:solidFill>
          <a:ln w="12700"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GB"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2" name="TextBox 11">
            <a:extLst>
              <a:ext uri="{FF2B5EF4-FFF2-40B4-BE49-F238E27FC236}">
                <a16:creationId xmlns:a16="http://schemas.microsoft.com/office/drawing/2014/main" id="{3A8AF15A-B9B0-B4BA-996D-EBDAD68E98F9}"/>
              </a:ext>
            </a:extLst>
          </p:cNvPr>
          <p:cNvSpPr txBox="1"/>
          <p:nvPr/>
        </p:nvSpPr>
        <p:spPr>
          <a:xfrm>
            <a:off x="10118371"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2020</a:t>
            </a:r>
          </a:p>
        </p:txBody>
      </p:sp>
      <p:grpSp>
        <p:nvGrpSpPr>
          <p:cNvPr id="39" name="Group 38">
            <a:extLst>
              <a:ext uri="{FF2B5EF4-FFF2-40B4-BE49-F238E27FC236}">
                <a16:creationId xmlns:a16="http://schemas.microsoft.com/office/drawing/2014/main" id="{193B30BF-EC1F-C245-9DFA-26C21D1F8B96}"/>
              </a:ext>
            </a:extLst>
          </p:cNvPr>
          <p:cNvGrpSpPr/>
          <p:nvPr/>
        </p:nvGrpSpPr>
        <p:grpSpPr>
          <a:xfrm>
            <a:off x="10366756" y="5275325"/>
            <a:ext cx="158798" cy="45719"/>
            <a:chOff x="11395549" y="5544905"/>
            <a:chExt cx="158798" cy="44879"/>
          </a:xfrm>
        </p:grpSpPr>
        <p:cxnSp>
          <p:nvCxnSpPr>
            <p:cNvPr id="27" name="Straight Connector 26">
              <a:extLst>
                <a:ext uri="{FF2B5EF4-FFF2-40B4-BE49-F238E27FC236}">
                  <a16:creationId xmlns:a16="http://schemas.microsoft.com/office/drawing/2014/main" id="{BFFEC83D-3230-BDDF-DEF1-724ACE6B318F}"/>
                </a:ext>
              </a:extLst>
            </p:cNvPr>
            <p:cNvCxnSpPr>
              <a:cxnSpLocks/>
            </p:cNvCxnSpPr>
            <p:nvPr/>
          </p:nvCxnSpPr>
          <p:spPr>
            <a:xfrm>
              <a:off x="11554347" y="5544905"/>
              <a:ext cx="0" cy="44879"/>
            </a:xfrm>
            <a:prstGeom prst="line">
              <a:avLst/>
            </a:prstGeom>
            <a:noFill/>
            <a:ln w="6350" cap="flat">
              <a:solidFill>
                <a:schemeClr val="tx1"/>
              </a:solidFill>
              <a:prstDash val="solid"/>
              <a:miter lim="4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B3B40D31-55E1-6BD0-4D99-91F567A5F826}"/>
                </a:ext>
              </a:extLst>
            </p:cNvPr>
            <p:cNvCxnSpPr>
              <a:cxnSpLocks/>
            </p:cNvCxnSpPr>
            <p:nvPr/>
          </p:nvCxnSpPr>
          <p:spPr>
            <a:xfrm>
              <a:off x="11395549" y="5544905"/>
              <a:ext cx="0" cy="44879"/>
            </a:xfrm>
            <a:prstGeom prst="line">
              <a:avLst/>
            </a:prstGeom>
            <a:noFill/>
            <a:ln w="6350" cap="flat">
              <a:solidFill>
                <a:schemeClr val="tx1"/>
              </a:solidFill>
              <a:prstDash val="solid"/>
              <a:miter lim="400000"/>
            </a:ln>
            <a:effectLst/>
            <a:sp3d/>
          </p:spPr>
          <p:style>
            <a:lnRef idx="0">
              <a:scrgbClr r="0" g="0" b="0"/>
            </a:lnRef>
            <a:fillRef idx="0">
              <a:scrgbClr r="0" g="0" b="0"/>
            </a:fillRef>
            <a:effectRef idx="0">
              <a:scrgbClr r="0" g="0" b="0"/>
            </a:effectRef>
            <a:fontRef idx="none"/>
          </p:style>
        </p:cxnSp>
        <p:cxnSp>
          <p:nvCxnSpPr>
            <p:cNvPr id="29" name="Straight Connector 28">
              <a:extLst>
                <a:ext uri="{FF2B5EF4-FFF2-40B4-BE49-F238E27FC236}">
                  <a16:creationId xmlns:a16="http://schemas.microsoft.com/office/drawing/2014/main" id="{1716A9A6-AEE5-9C05-2275-B9F7A989C6C5}"/>
                </a:ext>
              </a:extLst>
            </p:cNvPr>
            <p:cNvCxnSpPr>
              <a:cxnSpLocks/>
            </p:cNvCxnSpPr>
            <p:nvPr/>
          </p:nvCxnSpPr>
          <p:spPr>
            <a:xfrm>
              <a:off x="11474949" y="5544905"/>
              <a:ext cx="0" cy="44879"/>
            </a:xfrm>
            <a:prstGeom prst="line">
              <a:avLst/>
            </a:prstGeom>
            <a:noFill/>
            <a:ln w="6350" cap="flat">
              <a:solidFill>
                <a:schemeClr val="tx1"/>
              </a:solidFill>
              <a:prstDash val="solid"/>
              <a:miter lim="400000"/>
            </a:ln>
            <a:effectLst/>
            <a:sp3d/>
          </p:spPr>
          <p:style>
            <a:lnRef idx="0">
              <a:scrgbClr r="0" g="0" b="0"/>
            </a:lnRef>
            <a:fillRef idx="0">
              <a:scrgbClr r="0" g="0" b="0"/>
            </a:fillRef>
            <a:effectRef idx="0">
              <a:scrgbClr r="0" g="0" b="0"/>
            </a:effectRef>
            <a:fontRef idx="none"/>
          </p:style>
        </p:cxnSp>
      </p:grpSp>
      <p:cxnSp>
        <p:nvCxnSpPr>
          <p:cNvPr id="42" name="Straight Connector 41">
            <a:extLst>
              <a:ext uri="{FF2B5EF4-FFF2-40B4-BE49-F238E27FC236}">
                <a16:creationId xmlns:a16="http://schemas.microsoft.com/office/drawing/2014/main" id="{FB99444F-F132-6CF2-DB0B-AF8ADC3F1758}"/>
              </a:ext>
            </a:extLst>
          </p:cNvPr>
          <p:cNvCxnSpPr>
            <a:cxnSpLocks/>
          </p:cNvCxnSpPr>
          <p:nvPr/>
        </p:nvCxnSpPr>
        <p:spPr>
          <a:xfrm>
            <a:off x="10350010" y="5317869"/>
            <a:ext cx="230856" cy="0"/>
          </a:xfrm>
          <a:prstGeom prst="line">
            <a:avLst/>
          </a:prstGeom>
          <a:noFill/>
          <a:ln w="25400" cap="flat">
            <a:solidFill>
              <a:schemeClr val="bg1"/>
            </a:solidFill>
            <a:prstDash val="solid"/>
            <a:miter lim="400000"/>
          </a:ln>
          <a:effectLst/>
          <a:sp3d/>
        </p:spPr>
        <p:style>
          <a:lnRef idx="0">
            <a:scrgbClr r="0" g="0" b="0"/>
          </a:lnRef>
          <a:fillRef idx="0">
            <a:scrgbClr r="0" g="0" b="0"/>
          </a:fillRef>
          <a:effectRef idx="0">
            <a:scrgbClr r="0" g="0" b="0"/>
          </a:effectRef>
          <a:fontRef idx="none"/>
        </p:style>
      </p:cxnSp>
      <p:sp>
        <p:nvSpPr>
          <p:cNvPr id="11" name="Rectangle 10">
            <a:extLst>
              <a:ext uri="{FF2B5EF4-FFF2-40B4-BE49-F238E27FC236}">
                <a16:creationId xmlns:a16="http://schemas.microsoft.com/office/drawing/2014/main" id="{F3B0520A-0EC1-A3B1-2C48-3D44B616837D}"/>
              </a:ext>
            </a:extLst>
          </p:cNvPr>
          <p:cNvSpPr/>
          <p:nvPr/>
        </p:nvSpPr>
        <p:spPr>
          <a:xfrm>
            <a:off x="10328920" y="4078435"/>
            <a:ext cx="283464" cy="1261872"/>
          </a:xfrm>
          <a:prstGeom prst="rect">
            <a:avLst/>
          </a:prstGeom>
          <a:noFill/>
          <a:ln w="19050" cap="flat">
            <a:solidFill>
              <a:schemeClr val="accent6"/>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800" b="1" i="0" u="none" strike="noStrike" cap="none" spc="0" normalizeH="0" baseline="0" dirty="0">
              <a:ln>
                <a:noFill/>
              </a:ln>
              <a:solidFill>
                <a:schemeClr val="tx1"/>
              </a:solidFill>
              <a:uFillTx/>
              <a:latin typeface="AvenirNext LT Com Regular" panose="020B0503020202020204" pitchFamily="34" charset="0"/>
              <a:sym typeface="Avenir Next LT Com Regular"/>
            </a:endParaRPr>
          </a:p>
        </p:txBody>
      </p:sp>
      <p:sp>
        <p:nvSpPr>
          <p:cNvPr id="36" name="TextBox 35">
            <a:extLst>
              <a:ext uri="{FF2B5EF4-FFF2-40B4-BE49-F238E27FC236}">
                <a16:creationId xmlns:a16="http://schemas.microsoft.com/office/drawing/2014/main" id="{64B9B9A8-8D4B-11EB-BCB5-74DED0CB3F24}"/>
              </a:ext>
            </a:extLst>
          </p:cNvPr>
          <p:cNvSpPr txBox="1"/>
          <p:nvPr/>
        </p:nvSpPr>
        <p:spPr>
          <a:xfrm>
            <a:off x="9485933"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2010</a:t>
            </a:r>
          </a:p>
        </p:txBody>
      </p:sp>
      <p:sp>
        <p:nvSpPr>
          <p:cNvPr id="37" name="TextBox 36">
            <a:extLst>
              <a:ext uri="{FF2B5EF4-FFF2-40B4-BE49-F238E27FC236}">
                <a16:creationId xmlns:a16="http://schemas.microsoft.com/office/drawing/2014/main" id="{0DC745F9-851A-526E-FAE6-3F3E335A5761}"/>
              </a:ext>
            </a:extLst>
          </p:cNvPr>
          <p:cNvSpPr txBox="1"/>
          <p:nvPr/>
        </p:nvSpPr>
        <p:spPr>
          <a:xfrm>
            <a:off x="8865829"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2000</a:t>
            </a:r>
          </a:p>
        </p:txBody>
      </p:sp>
      <p:sp>
        <p:nvSpPr>
          <p:cNvPr id="38" name="TextBox 37">
            <a:extLst>
              <a:ext uri="{FF2B5EF4-FFF2-40B4-BE49-F238E27FC236}">
                <a16:creationId xmlns:a16="http://schemas.microsoft.com/office/drawing/2014/main" id="{DF90825B-C762-603A-B18F-F2B5F2B8A511}"/>
              </a:ext>
            </a:extLst>
          </p:cNvPr>
          <p:cNvSpPr txBox="1"/>
          <p:nvPr/>
        </p:nvSpPr>
        <p:spPr>
          <a:xfrm>
            <a:off x="8237179"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1990</a:t>
            </a:r>
          </a:p>
        </p:txBody>
      </p:sp>
      <p:sp>
        <p:nvSpPr>
          <p:cNvPr id="40" name="TextBox 39">
            <a:extLst>
              <a:ext uri="{FF2B5EF4-FFF2-40B4-BE49-F238E27FC236}">
                <a16:creationId xmlns:a16="http://schemas.microsoft.com/office/drawing/2014/main" id="{F505443E-C869-24E9-1E30-F781F0A56D23}"/>
              </a:ext>
            </a:extLst>
          </p:cNvPr>
          <p:cNvSpPr txBox="1"/>
          <p:nvPr/>
        </p:nvSpPr>
        <p:spPr>
          <a:xfrm>
            <a:off x="7592654"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1980</a:t>
            </a:r>
          </a:p>
        </p:txBody>
      </p:sp>
      <p:sp>
        <p:nvSpPr>
          <p:cNvPr id="41" name="TextBox 40">
            <a:extLst>
              <a:ext uri="{FF2B5EF4-FFF2-40B4-BE49-F238E27FC236}">
                <a16:creationId xmlns:a16="http://schemas.microsoft.com/office/drawing/2014/main" id="{FFA35F68-8477-A7BD-5FE4-08DDDED3C06A}"/>
              </a:ext>
            </a:extLst>
          </p:cNvPr>
          <p:cNvSpPr txBox="1"/>
          <p:nvPr/>
        </p:nvSpPr>
        <p:spPr>
          <a:xfrm>
            <a:off x="6976704"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1970</a:t>
            </a:r>
          </a:p>
        </p:txBody>
      </p:sp>
      <p:sp>
        <p:nvSpPr>
          <p:cNvPr id="43" name="TextBox 42">
            <a:extLst>
              <a:ext uri="{FF2B5EF4-FFF2-40B4-BE49-F238E27FC236}">
                <a16:creationId xmlns:a16="http://schemas.microsoft.com/office/drawing/2014/main" id="{A9B291A3-10F2-2CC3-32A6-69C1E0CADE9F}"/>
              </a:ext>
            </a:extLst>
          </p:cNvPr>
          <p:cNvSpPr txBox="1"/>
          <p:nvPr/>
        </p:nvSpPr>
        <p:spPr>
          <a:xfrm>
            <a:off x="6341704"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1960</a:t>
            </a:r>
          </a:p>
        </p:txBody>
      </p:sp>
      <p:sp>
        <p:nvSpPr>
          <p:cNvPr id="44" name="TextBox 43">
            <a:extLst>
              <a:ext uri="{FF2B5EF4-FFF2-40B4-BE49-F238E27FC236}">
                <a16:creationId xmlns:a16="http://schemas.microsoft.com/office/drawing/2014/main" id="{079CD913-3750-90A0-EF63-F001FAB29348}"/>
              </a:ext>
            </a:extLst>
          </p:cNvPr>
          <p:cNvSpPr txBox="1"/>
          <p:nvPr/>
        </p:nvSpPr>
        <p:spPr>
          <a:xfrm>
            <a:off x="5706704"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1950</a:t>
            </a:r>
          </a:p>
        </p:txBody>
      </p:sp>
      <p:sp>
        <p:nvSpPr>
          <p:cNvPr id="45" name="TextBox 44">
            <a:extLst>
              <a:ext uri="{FF2B5EF4-FFF2-40B4-BE49-F238E27FC236}">
                <a16:creationId xmlns:a16="http://schemas.microsoft.com/office/drawing/2014/main" id="{B4ED5BA4-F042-2311-1E07-0BC206E72C7D}"/>
              </a:ext>
            </a:extLst>
          </p:cNvPr>
          <p:cNvSpPr txBox="1"/>
          <p:nvPr/>
        </p:nvSpPr>
        <p:spPr>
          <a:xfrm>
            <a:off x="5078054"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1940</a:t>
            </a:r>
          </a:p>
        </p:txBody>
      </p:sp>
      <p:sp>
        <p:nvSpPr>
          <p:cNvPr id="46" name="TextBox 45">
            <a:extLst>
              <a:ext uri="{FF2B5EF4-FFF2-40B4-BE49-F238E27FC236}">
                <a16:creationId xmlns:a16="http://schemas.microsoft.com/office/drawing/2014/main" id="{CAAEE6FA-5E79-742B-020C-15096F89BC2A}"/>
              </a:ext>
            </a:extLst>
          </p:cNvPr>
          <p:cNvSpPr txBox="1"/>
          <p:nvPr/>
        </p:nvSpPr>
        <p:spPr>
          <a:xfrm>
            <a:off x="4446229"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1930</a:t>
            </a:r>
          </a:p>
        </p:txBody>
      </p:sp>
      <p:sp>
        <p:nvSpPr>
          <p:cNvPr id="47" name="TextBox 46">
            <a:extLst>
              <a:ext uri="{FF2B5EF4-FFF2-40B4-BE49-F238E27FC236}">
                <a16:creationId xmlns:a16="http://schemas.microsoft.com/office/drawing/2014/main" id="{B51110EA-931E-7E27-B0EA-73117B530352}"/>
              </a:ext>
            </a:extLst>
          </p:cNvPr>
          <p:cNvSpPr txBox="1"/>
          <p:nvPr/>
        </p:nvSpPr>
        <p:spPr>
          <a:xfrm>
            <a:off x="3811229"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1920</a:t>
            </a:r>
          </a:p>
        </p:txBody>
      </p:sp>
      <p:sp>
        <p:nvSpPr>
          <p:cNvPr id="48" name="TextBox 47">
            <a:extLst>
              <a:ext uri="{FF2B5EF4-FFF2-40B4-BE49-F238E27FC236}">
                <a16:creationId xmlns:a16="http://schemas.microsoft.com/office/drawing/2014/main" id="{29B8B14C-6226-77EB-00B0-A9035AF03CA3}"/>
              </a:ext>
            </a:extLst>
          </p:cNvPr>
          <p:cNvSpPr txBox="1"/>
          <p:nvPr/>
        </p:nvSpPr>
        <p:spPr>
          <a:xfrm>
            <a:off x="3185754"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1910</a:t>
            </a:r>
          </a:p>
        </p:txBody>
      </p:sp>
      <p:sp>
        <p:nvSpPr>
          <p:cNvPr id="49" name="TextBox 48">
            <a:extLst>
              <a:ext uri="{FF2B5EF4-FFF2-40B4-BE49-F238E27FC236}">
                <a16:creationId xmlns:a16="http://schemas.microsoft.com/office/drawing/2014/main" id="{7898D7C6-5903-B6F4-1AB1-AB1B01E63217}"/>
              </a:ext>
            </a:extLst>
          </p:cNvPr>
          <p:cNvSpPr txBox="1"/>
          <p:nvPr/>
        </p:nvSpPr>
        <p:spPr>
          <a:xfrm>
            <a:off x="2553929"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1900</a:t>
            </a:r>
          </a:p>
        </p:txBody>
      </p:sp>
      <p:sp>
        <p:nvSpPr>
          <p:cNvPr id="50" name="TextBox 49">
            <a:extLst>
              <a:ext uri="{FF2B5EF4-FFF2-40B4-BE49-F238E27FC236}">
                <a16:creationId xmlns:a16="http://schemas.microsoft.com/office/drawing/2014/main" id="{ED4B9718-B6E4-58EA-0057-39D88B3911DA}"/>
              </a:ext>
            </a:extLst>
          </p:cNvPr>
          <p:cNvSpPr txBox="1"/>
          <p:nvPr/>
        </p:nvSpPr>
        <p:spPr>
          <a:xfrm>
            <a:off x="1922104"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1890</a:t>
            </a:r>
          </a:p>
        </p:txBody>
      </p:sp>
      <p:sp>
        <p:nvSpPr>
          <p:cNvPr id="51" name="TextBox 50">
            <a:extLst>
              <a:ext uri="{FF2B5EF4-FFF2-40B4-BE49-F238E27FC236}">
                <a16:creationId xmlns:a16="http://schemas.microsoft.com/office/drawing/2014/main" id="{345AE557-7889-44C9-D2D3-6B69F42646FC}"/>
              </a:ext>
            </a:extLst>
          </p:cNvPr>
          <p:cNvSpPr txBox="1"/>
          <p:nvPr/>
        </p:nvSpPr>
        <p:spPr>
          <a:xfrm>
            <a:off x="1290279"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1880</a:t>
            </a:r>
          </a:p>
        </p:txBody>
      </p:sp>
      <p:sp>
        <p:nvSpPr>
          <p:cNvPr id="52" name="TextBox 51">
            <a:extLst>
              <a:ext uri="{FF2B5EF4-FFF2-40B4-BE49-F238E27FC236}">
                <a16:creationId xmlns:a16="http://schemas.microsoft.com/office/drawing/2014/main" id="{B95AF0E1-B26F-8A42-DA6F-87632C759968}"/>
              </a:ext>
            </a:extLst>
          </p:cNvPr>
          <p:cNvSpPr txBox="1"/>
          <p:nvPr/>
        </p:nvSpPr>
        <p:spPr>
          <a:xfrm>
            <a:off x="661629" y="5343999"/>
            <a:ext cx="359750" cy="123111"/>
          </a:xfrm>
          <a:prstGeom prst="rect">
            <a:avLst/>
          </a:prstGeom>
          <a:solidFill>
            <a:srgbClr val="FFFFFF"/>
          </a:solidFill>
          <a:ln w="12700">
            <a:miter lim="400000"/>
          </a:ln>
        </p:spPr>
        <p:txBody>
          <a:bodyPr wrap="square" lIns="0" tIns="0" rIns="0" bIns="0" rtlCol="0">
            <a:spAutoFit/>
          </a:bodyPr>
          <a:lstStyle/>
          <a:p>
            <a:r>
              <a:rPr lang="en-US" sz="800" b="1" dirty="0">
                <a:solidFill>
                  <a:schemeClr val="tx1">
                    <a:lumMod val="65000"/>
                    <a:lumOff val="35000"/>
                  </a:schemeClr>
                </a:solidFill>
                <a:latin typeface="+mn-lt"/>
              </a:rPr>
              <a:t>1870</a:t>
            </a:r>
          </a:p>
        </p:txBody>
      </p:sp>
      <p:sp>
        <p:nvSpPr>
          <p:cNvPr id="15" name="TextBox 14">
            <a:extLst>
              <a:ext uri="{FF2B5EF4-FFF2-40B4-BE49-F238E27FC236}">
                <a16:creationId xmlns:a16="http://schemas.microsoft.com/office/drawing/2014/main" id="{EF5695B9-2CF0-6F1E-AE79-004EFBBB761B}"/>
              </a:ext>
            </a:extLst>
          </p:cNvPr>
          <p:cNvSpPr txBox="1"/>
          <p:nvPr/>
        </p:nvSpPr>
        <p:spPr>
          <a:xfrm>
            <a:off x="1099194" y="-544749"/>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7" name="Rectangle 16">
            <a:extLst>
              <a:ext uri="{FF2B5EF4-FFF2-40B4-BE49-F238E27FC236}">
                <a16:creationId xmlns:a16="http://schemas.microsoft.com/office/drawing/2014/main" id="{2D6F3FA0-0AC8-D3C0-200A-9334DE6009DB}"/>
              </a:ext>
            </a:extLst>
          </p:cNvPr>
          <p:cNvSpPr/>
          <p:nvPr/>
        </p:nvSpPr>
        <p:spPr>
          <a:xfrm>
            <a:off x="9033534" y="2100109"/>
            <a:ext cx="2561441" cy="1605738"/>
          </a:xfrm>
          <a:prstGeom prst="rect">
            <a:avLst/>
          </a:prstGeom>
          <a:noFill/>
          <a:ln w="19050" cap="flat">
            <a:solidFill>
              <a:schemeClr val="accent6"/>
            </a:solidFill>
            <a:miter lim="400000"/>
          </a:ln>
          <a:effectLst>
            <a:outerShdw dist="25400" dir="2700000" algn="tl" rotWithShape="0">
              <a:schemeClr val="bg1">
                <a:alpha val="16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GB" sz="800" b="1" i="0" u="none" strike="noStrike" cap="none" spc="0" normalizeH="0" baseline="0" dirty="0">
              <a:ln>
                <a:noFill/>
              </a:ln>
              <a:solidFill>
                <a:schemeClr val="tx1"/>
              </a:solidFill>
              <a:uFillTx/>
              <a:latin typeface="AvenirNext LT Com Regular" panose="020B0503020202020204" pitchFamily="34" charset="0"/>
              <a:sym typeface="Avenir Next LT Com Regular"/>
            </a:endParaRPr>
          </a:p>
        </p:txBody>
      </p:sp>
      <p:sp>
        <p:nvSpPr>
          <p:cNvPr id="54" name="TextBox 1">
            <a:extLst>
              <a:ext uri="{FF2B5EF4-FFF2-40B4-BE49-F238E27FC236}">
                <a16:creationId xmlns:a16="http://schemas.microsoft.com/office/drawing/2014/main" id="{0F09B428-92FB-844C-8EAA-B3A802F16F5F}"/>
              </a:ext>
            </a:extLst>
          </p:cNvPr>
          <p:cNvSpPr txBox="1"/>
          <p:nvPr/>
        </p:nvSpPr>
        <p:spPr>
          <a:xfrm>
            <a:off x="9163886" y="2946884"/>
            <a:ext cx="518365" cy="242000"/>
          </a:xfrm>
          <a:prstGeom prst="rect">
            <a:avLst/>
          </a:prstGeom>
          <a:noFill/>
          <a:ln>
            <a:no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chemeClr val="accent1"/>
                </a:solidFill>
              </a:rPr>
              <a:t>0.93%</a:t>
            </a:r>
          </a:p>
        </p:txBody>
      </p:sp>
      <p:sp>
        <p:nvSpPr>
          <p:cNvPr id="55" name="TextBox 1">
            <a:extLst>
              <a:ext uri="{FF2B5EF4-FFF2-40B4-BE49-F238E27FC236}">
                <a16:creationId xmlns:a16="http://schemas.microsoft.com/office/drawing/2014/main" id="{67D69822-2B40-4A9B-D5D1-4FCF30E2835A}"/>
              </a:ext>
            </a:extLst>
          </p:cNvPr>
          <p:cNvSpPr txBox="1"/>
          <p:nvPr/>
        </p:nvSpPr>
        <p:spPr>
          <a:xfrm>
            <a:off x="9163886" y="3302777"/>
            <a:ext cx="518365" cy="242000"/>
          </a:xfrm>
          <a:prstGeom prst="rect">
            <a:avLst/>
          </a:prstGeom>
          <a:noFill/>
          <a:ln>
            <a:no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900" b="1" dirty="0">
                <a:solidFill>
                  <a:schemeClr val="accent4"/>
                </a:solidFill>
              </a:rPr>
              <a:t>0.00%</a:t>
            </a:r>
          </a:p>
        </p:txBody>
      </p:sp>
      <p:sp>
        <p:nvSpPr>
          <p:cNvPr id="56" name="Text Placeholder 4">
            <a:extLst>
              <a:ext uri="{FF2B5EF4-FFF2-40B4-BE49-F238E27FC236}">
                <a16:creationId xmlns:a16="http://schemas.microsoft.com/office/drawing/2014/main" id="{92D5C439-5D0F-36C6-4624-8BC4BA62CDB6}"/>
              </a:ext>
            </a:extLst>
          </p:cNvPr>
          <p:cNvSpPr txBox="1">
            <a:spLocks/>
          </p:cNvSpPr>
          <p:nvPr/>
        </p:nvSpPr>
        <p:spPr>
          <a:xfrm>
            <a:off x="9695742" y="2202449"/>
            <a:ext cx="1240946" cy="153981"/>
          </a:xfrm>
          <a:prstGeom prst="rect">
            <a:avLst/>
          </a:prstGeom>
          <a:ln w="12700">
            <a:miter lim="400000"/>
          </a:ln>
          <a:extLst>
            <a:ext uri="{C572A759-6A51-4108-AA02-DFA0A04FC94B}">
              <ma14:wrappingTextBoxFlag xmlns="" xmlns:ma14="http://schemas.microsoft.com/office/mac/drawingml/2011/main" val="1"/>
            </a:ext>
          </a:extLst>
        </p:spPr>
        <p:txBody>
          <a:bodyPr vert="horz" wrap="square" lIns="0" tIns="0" rIns="0" bIns="0" rtlCol="0" anchor="t" anchorCtr="0">
            <a:noAutofit/>
          </a:bodyPr>
          <a:lstStyle>
            <a:lvl1pPr marL="0" marR="0" indent="0" algn="l" defTabSz="206059" rtl="0" eaLnBrk="1" latinLnBrk="0" hangingPunct="1">
              <a:lnSpc>
                <a:spcPct val="110000"/>
              </a:lnSpc>
              <a:spcBef>
                <a:spcPts val="100"/>
              </a:spcBef>
              <a:spcAft>
                <a:spcPts val="600"/>
              </a:spcAft>
              <a:buClrTx/>
              <a:buSzTx/>
              <a:buFont typeface="AvenirNext LT Com Medium" panose="020B0803020202020204" pitchFamily="34" charset="0"/>
              <a:buNone/>
              <a:tabLst/>
              <a:defRPr kumimoji="0" lang="en-US" sz="900" b="0" i="0" u="none" strike="noStrike" kern="0" cap="none" spc="0" normalizeH="0" baseline="0" noProof="0" dirty="0">
                <a:ln>
                  <a:noFill/>
                </a:ln>
                <a:solidFill>
                  <a:srgbClr val="000000"/>
                </a:solidFill>
                <a:effectLst/>
                <a:uLnTx/>
                <a:uFillTx/>
                <a:latin typeface="AvenirNext LT Com Regular" panose="020B0503020202020204" pitchFamily="34" charset="0"/>
                <a:ea typeface="Avenir Next LT Com Regular"/>
                <a:cs typeface="Avenir Next LT Com Regular"/>
                <a:sym typeface="Avenir Next LT Com Regular"/>
              </a:defRPr>
            </a:lvl1pPr>
            <a:lvl2pPr marL="256142"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80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13717"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62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09089"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12118"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15148"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1817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72120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824236"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lnSpc>
                <a:spcPct val="100000"/>
              </a:lnSpc>
              <a:spcBef>
                <a:spcPts val="0"/>
              </a:spcBef>
              <a:spcAft>
                <a:spcPts val="0"/>
              </a:spcAft>
            </a:pPr>
            <a:r>
              <a:rPr lang="en-GB" b="1" dirty="0">
                <a:solidFill>
                  <a:schemeClr val="accent1"/>
                </a:solidFill>
              </a:rPr>
              <a:t>10-year Treasury</a:t>
            </a:r>
          </a:p>
        </p:txBody>
      </p:sp>
      <p:sp>
        <p:nvSpPr>
          <p:cNvPr id="57" name="Text Placeholder 4">
            <a:extLst>
              <a:ext uri="{FF2B5EF4-FFF2-40B4-BE49-F238E27FC236}">
                <a16:creationId xmlns:a16="http://schemas.microsoft.com/office/drawing/2014/main" id="{27F7815F-4FE9-B367-BB27-146C71C7DC8E}"/>
              </a:ext>
            </a:extLst>
          </p:cNvPr>
          <p:cNvSpPr txBox="1">
            <a:spLocks/>
          </p:cNvSpPr>
          <p:nvPr/>
        </p:nvSpPr>
        <p:spPr>
          <a:xfrm>
            <a:off x="9240900" y="2472533"/>
            <a:ext cx="989696" cy="283417"/>
          </a:xfrm>
          <a:prstGeom prst="rect">
            <a:avLst/>
          </a:prstGeom>
          <a:ln w="12700">
            <a:miter lim="400000"/>
          </a:ln>
          <a:extLst>
            <a:ext uri="{C572A759-6A51-4108-AA02-DFA0A04FC94B}">
              <ma14:wrappingTextBoxFlag xmlns="" xmlns:ma14="http://schemas.microsoft.com/office/mac/drawingml/2011/main" val="1"/>
            </a:ext>
          </a:extLst>
        </p:spPr>
        <p:txBody>
          <a:bodyPr vert="horz" wrap="square" lIns="0" tIns="0" rIns="0" bIns="0" rtlCol="0" anchor="t" anchorCtr="0">
            <a:noAutofit/>
          </a:bodyPr>
          <a:lstStyle>
            <a:lvl1pPr marL="0" marR="0" indent="0" algn="l" defTabSz="206059" rtl="0" eaLnBrk="1" latinLnBrk="0" hangingPunct="1">
              <a:lnSpc>
                <a:spcPct val="110000"/>
              </a:lnSpc>
              <a:spcBef>
                <a:spcPts val="100"/>
              </a:spcBef>
              <a:spcAft>
                <a:spcPts val="600"/>
              </a:spcAft>
              <a:buClrTx/>
              <a:buSzTx/>
              <a:buFont typeface="AvenirNext LT Com Medium" panose="020B0803020202020204" pitchFamily="34" charset="0"/>
              <a:buNone/>
              <a:tabLst/>
              <a:defRPr kumimoji="0" lang="en-US" sz="900" b="0" i="0" u="none" strike="noStrike" kern="0" cap="none" spc="0" normalizeH="0" baseline="0" noProof="0" dirty="0">
                <a:ln>
                  <a:noFill/>
                </a:ln>
                <a:solidFill>
                  <a:srgbClr val="000000"/>
                </a:solidFill>
                <a:effectLst/>
                <a:uLnTx/>
                <a:uFillTx/>
                <a:latin typeface="AvenirNext LT Com Regular" panose="020B0503020202020204" pitchFamily="34" charset="0"/>
                <a:ea typeface="Avenir Next LT Com Regular"/>
                <a:cs typeface="Avenir Next LT Com Regular"/>
                <a:sym typeface="Avenir Next LT Com Regular"/>
              </a:defRPr>
            </a:lvl1pPr>
            <a:lvl2pPr marL="256142"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80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13717" marR="0" indent="0" algn="l" defTabSz="206059" rtl="0" eaLnBrk="1" latinLnBrk="0" hangingPunct="1">
              <a:lnSpc>
                <a:spcPct val="100000"/>
              </a:lnSpc>
              <a:spcBef>
                <a:spcPts val="0"/>
              </a:spcBef>
              <a:spcAft>
                <a:spcPts val="1623"/>
              </a:spcAft>
              <a:buClrTx/>
              <a:buSzTx/>
              <a:buFont typeface="Arial" panose="020B0604020202020204" pitchFamily="34" charset="0"/>
              <a:buNone/>
              <a:tabLst/>
              <a:defRPr sz="1623" b="0" i="0" u="none" strike="noStrike" cap="none" spc="0" baseline="0" dirty="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09089"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12118" algn="l" defTabSz="206059" rtl="0" eaLnBrk="1" latinLnBrk="0" hangingPunct="1">
              <a:lnSpc>
                <a:spcPct val="100000"/>
              </a:lnSpc>
              <a:spcBef>
                <a:spcPts val="0"/>
              </a:spcBef>
              <a:spcAft>
                <a:spcPts val="1623"/>
              </a:spcAft>
              <a:buClrTx/>
              <a:buSzTx/>
              <a:buFontTx/>
              <a:buNone/>
              <a:tabLst/>
              <a:defRPr sz="1442"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15148"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1817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721207"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824236" algn="l" defTabSz="206059" rtl="0" eaLnBrk="1" latinLnBrk="0" hangingPunct="1">
              <a:lnSpc>
                <a:spcPct val="120000"/>
              </a:lnSpc>
              <a:spcBef>
                <a:spcPts val="1352"/>
              </a:spcBef>
              <a:spcAft>
                <a:spcPts val="0"/>
              </a:spcAft>
              <a:buClrTx/>
              <a:buSzTx/>
              <a:buFontTx/>
              <a:buNone/>
              <a:tabLst/>
              <a:defRPr sz="1623"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lnSpc>
                <a:spcPct val="100000"/>
              </a:lnSpc>
              <a:spcBef>
                <a:spcPts val="0"/>
              </a:spcBef>
              <a:spcAft>
                <a:spcPts val="0"/>
              </a:spcAft>
            </a:pPr>
            <a:r>
              <a:rPr lang="en-GB" b="1" dirty="0">
                <a:solidFill>
                  <a:schemeClr val="accent4"/>
                </a:solidFill>
              </a:rPr>
              <a:t>Federal funds rate</a:t>
            </a:r>
          </a:p>
          <a:p>
            <a:pPr algn="ctr">
              <a:lnSpc>
                <a:spcPct val="100000"/>
              </a:lnSpc>
              <a:spcBef>
                <a:spcPts val="0"/>
              </a:spcBef>
              <a:spcAft>
                <a:spcPts val="0"/>
              </a:spcAft>
            </a:pPr>
            <a:r>
              <a:rPr lang="en-GB" sz="800" dirty="0">
                <a:solidFill>
                  <a:schemeClr val="accent4"/>
                </a:solidFill>
              </a:rPr>
              <a:t>(lower bound)</a:t>
            </a:r>
          </a:p>
        </p:txBody>
      </p:sp>
      <p:cxnSp>
        <p:nvCxnSpPr>
          <p:cNvPr id="59" name="Straight Connector 58">
            <a:extLst>
              <a:ext uri="{FF2B5EF4-FFF2-40B4-BE49-F238E27FC236}">
                <a16:creationId xmlns:a16="http://schemas.microsoft.com/office/drawing/2014/main" id="{DE4C8392-9BEF-933F-2435-2213C15FD0B8}"/>
              </a:ext>
            </a:extLst>
          </p:cNvPr>
          <p:cNvCxnSpPr>
            <a:cxnSpLocks/>
            <a:stCxn id="57" idx="2"/>
          </p:cNvCxnSpPr>
          <p:nvPr/>
        </p:nvCxnSpPr>
        <p:spPr>
          <a:xfrm>
            <a:off x="9735748" y="2755950"/>
            <a:ext cx="2287" cy="692225"/>
          </a:xfrm>
          <a:prstGeom prst="line">
            <a:avLst/>
          </a:prstGeom>
          <a:noFill/>
          <a:ln w="12700" cap="flat">
            <a:solidFill>
              <a:schemeClr val="accent4"/>
            </a:solidFill>
            <a:prstDash val="solid"/>
            <a:miter lim="4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802F76F0-1B7A-37EE-5865-3EDF81815085}"/>
              </a:ext>
            </a:extLst>
          </p:cNvPr>
          <p:cNvCxnSpPr>
            <a:cxnSpLocks/>
          </p:cNvCxnSpPr>
          <p:nvPr/>
        </p:nvCxnSpPr>
        <p:spPr>
          <a:xfrm>
            <a:off x="10298246" y="2361092"/>
            <a:ext cx="0" cy="452543"/>
          </a:xfrm>
          <a:prstGeom prst="line">
            <a:avLst/>
          </a:prstGeom>
          <a:noFill/>
          <a:ln w="12700"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graphicFrame>
        <p:nvGraphicFramePr>
          <p:cNvPr id="61" name="Chart 60">
            <a:extLst>
              <a:ext uri="{FF2B5EF4-FFF2-40B4-BE49-F238E27FC236}">
                <a16:creationId xmlns:a16="http://schemas.microsoft.com/office/drawing/2014/main" id="{9D714388-E665-2A50-C93F-867A486056D5}"/>
              </a:ext>
            </a:extLst>
          </p:cNvPr>
          <p:cNvGraphicFramePr/>
          <p:nvPr>
            <p:extLst>
              <p:ext uri="{D42A27DB-BD31-4B8C-83A1-F6EECF244321}">
                <p14:modId xmlns:p14="http://schemas.microsoft.com/office/powerpoint/2010/main" val="3330621121"/>
              </p:ext>
            </p:extLst>
          </p:nvPr>
        </p:nvGraphicFramePr>
        <p:xfrm>
          <a:off x="9111975" y="2155384"/>
          <a:ext cx="2147264" cy="1565024"/>
        </p:xfrm>
        <a:graphic>
          <a:graphicData uri="http://schemas.openxmlformats.org/drawingml/2006/chart">
            <c:chart xmlns:c="http://schemas.openxmlformats.org/drawingml/2006/chart" xmlns:r="http://schemas.openxmlformats.org/officeDocument/2006/relationships" r:id="rId4"/>
          </a:graphicData>
        </a:graphic>
      </p:graphicFrame>
      <p:sp>
        <p:nvSpPr>
          <p:cNvPr id="62" name="TextBox 1">
            <a:extLst>
              <a:ext uri="{FF2B5EF4-FFF2-40B4-BE49-F238E27FC236}">
                <a16:creationId xmlns:a16="http://schemas.microsoft.com/office/drawing/2014/main" id="{FFECB735-2A42-5A28-008E-820E4501EB05}"/>
              </a:ext>
            </a:extLst>
          </p:cNvPr>
          <p:cNvSpPr txBox="1"/>
          <p:nvPr/>
        </p:nvSpPr>
        <p:spPr>
          <a:xfrm>
            <a:off x="11155276" y="2651561"/>
            <a:ext cx="353850" cy="159001"/>
          </a:xfrm>
          <a:prstGeom prst="rect">
            <a:avLst/>
          </a:prstGeom>
          <a:noFill/>
          <a:ln>
            <a:no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900" b="1" i="0" u="none" strike="noStrike" dirty="0">
                <a:solidFill>
                  <a:schemeClr val="accent1"/>
                </a:solidFill>
                <a:cs typeface="Arial"/>
              </a:rPr>
              <a:t>3.88%</a:t>
            </a:r>
            <a:endParaRPr lang="en-US" sz="900" b="1" dirty="0">
              <a:solidFill>
                <a:schemeClr val="accent1"/>
              </a:solidFill>
            </a:endParaRPr>
          </a:p>
        </p:txBody>
      </p:sp>
      <p:sp>
        <p:nvSpPr>
          <p:cNvPr id="63" name="TextBox 1">
            <a:extLst>
              <a:ext uri="{FF2B5EF4-FFF2-40B4-BE49-F238E27FC236}">
                <a16:creationId xmlns:a16="http://schemas.microsoft.com/office/drawing/2014/main" id="{F82D866D-648D-596C-84AC-F38AEA627964}"/>
              </a:ext>
            </a:extLst>
          </p:cNvPr>
          <p:cNvSpPr txBox="1"/>
          <p:nvPr/>
        </p:nvSpPr>
        <p:spPr>
          <a:xfrm>
            <a:off x="11155277" y="2374646"/>
            <a:ext cx="353850" cy="140725"/>
          </a:xfrm>
          <a:prstGeom prst="rect">
            <a:avLst/>
          </a:prstGeom>
          <a:noFill/>
          <a:ln>
            <a:noFill/>
          </a:ln>
        </p:spPr>
        <p:txBody>
          <a:bodyPr wrap="square" lIns="0" tIns="0" rIns="0" bIns="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fld id="{C6FB5207-BDF1-4037-8D37-86BE2F7D3D7F}" type="TxLink">
              <a:rPr lang="en-US" sz="900" b="1" i="0" u="none" strike="noStrike">
                <a:solidFill>
                  <a:schemeClr val="accent4"/>
                </a:solidFill>
                <a:cs typeface="Arial"/>
              </a:rPr>
              <a:pPr algn="l"/>
              <a:t>5.25%</a:t>
            </a:fld>
            <a:endParaRPr lang="en-US" sz="900" b="1" dirty="0">
              <a:solidFill>
                <a:schemeClr val="accent4"/>
              </a:solidFill>
            </a:endParaRPr>
          </a:p>
        </p:txBody>
      </p:sp>
      <p:sp>
        <p:nvSpPr>
          <p:cNvPr id="7" name="TextBox 6">
            <a:extLst>
              <a:ext uri="{FF2B5EF4-FFF2-40B4-BE49-F238E27FC236}">
                <a16:creationId xmlns:a16="http://schemas.microsoft.com/office/drawing/2014/main" id="{B8509664-4714-FB39-C373-5CDF88A72879}"/>
              </a:ext>
            </a:extLst>
          </p:cNvPr>
          <p:cNvSpPr txBox="1"/>
          <p:nvPr/>
        </p:nvSpPr>
        <p:spPr>
          <a:xfrm>
            <a:off x="10786046" y="3515511"/>
            <a:ext cx="571862" cy="123111"/>
          </a:xfrm>
          <a:prstGeom prst="rect">
            <a:avLst/>
          </a:prstGeom>
          <a:solidFill>
            <a:schemeClr val="bg1"/>
          </a:solidFill>
          <a:ln w="12700">
            <a:miter lim="400000"/>
          </a:ln>
        </p:spPr>
        <p:txBody>
          <a:bodyPr wrap="square" lIns="0" tIns="0" rIns="0" bIns="0" rtlCol="0">
            <a:spAutoFit/>
          </a:bodyPr>
          <a:lstStyle/>
          <a:p>
            <a:r>
              <a:rPr lang="en-US" sz="800" dirty="0">
                <a:solidFill>
                  <a:schemeClr val="tx1">
                    <a:lumMod val="65000"/>
                    <a:lumOff val="35000"/>
                  </a:schemeClr>
                </a:solidFill>
                <a:latin typeface="+mn-lt"/>
              </a:rPr>
              <a:t>12/31/23</a:t>
            </a:r>
          </a:p>
        </p:txBody>
      </p:sp>
    </p:spTree>
    <p:extLst>
      <p:ext uri="{BB962C8B-B14F-4D97-AF65-F5344CB8AC3E}">
        <p14:creationId xmlns:p14="http://schemas.microsoft.com/office/powerpoint/2010/main" val="51600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1B7FBDB-C082-0D7B-1CBB-FF3B6C97E472}"/>
              </a:ext>
            </a:extLst>
          </p:cNvPr>
          <p:cNvSpPr/>
          <p:nvPr/>
        </p:nvSpPr>
        <p:spPr>
          <a:xfrm rot="10800000">
            <a:off x="546294" y="2289054"/>
            <a:ext cx="1645920" cy="1670954"/>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 name="Rectangle 10">
            <a:extLst>
              <a:ext uri="{FF2B5EF4-FFF2-40B4-BE49-F238E27FC236}">
                <a16:creationId xmlns:a16="http://schemas.microsoft.com/office/drawing/2014/main" id="{6C687ED6-1C88-0960-50FD-A46ED9B3E4D0}"/>
              </a:ext>
            </a:extLst>
          </p:cNvPr>
          <p:cNvSpPr/>
          <p:nvPr/>
        </p:nvSpPr>
        <p:spPr>
          <a:xfrm rot="10800000">
            <a:off x="2257974" y="2289054"/>
            <a:ext cx="1641901" cy="1670954"/>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4" name="Rectangle 13">
            <a:extLst>
              <a:ext uri="{FF2B5EF4-FFF2-40B4-BE49-F238E27FC236}">
                <a16:creationId xmlns:a16="http://schemas.microsoft.com/office/drawing/2014/main" id="{4BC34609-8D3D-0477-5DBD-1FAA6065ABDA}"/>
              </a:ext>
            </a:extLst>
          </p:cNvPr>
          <p:cNvSpPr/>
          <p:nvPr/>
        </p:nvSpPr>
        <p:spPr>
          <a:xfrm rot="10800000">
            <a:off x="3965635" y="2289054"/>
            <a:ext cx="1641901" cy="1670954"/>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5" name="Rectangle 14">
            <a:extLst>
              <a:ext uri="{FF2B5EF4-FFF2-40B4-BE49-F238E27FC236}">
                <a16:creationId xmlns:a16="http://schemas.microsoft.com/office/drawing/2014/main" id="{ED81B43E-39D8-80C6-E930-5DAEB0E12719}"/>
              </a:ext>
            </a:extLst>
          </p:cNvPr>
          <p:cNvSpPr/>
          <p:nvPr/>
        </p:nvSpPr>
        <p:spPr>
          <a:xfrm rot="10800000">
            <a:off x="5673296" y="2289054"/>
            <a:ext cx="1641901" cy="1670954"/>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 name="Footer Placeholder 1">
            <a:extLst>
              <a:ext uri="{FF2B5EF4-FFF2-40B4-BE49-F238E27FC236}">
                <a16:creationId xmlns:a16="http://schemas.microsoft.com/office/drawing/2014/main" id="{F7D787F5-CFA0-9BB6-701C-7F8703BB913C}"/>
              </a:ext>
            </a:extLst>
          </p:cNvPr>
          <p:cNvSpPr>
            <a:spLocks noGrp="1"/>
          </p:cNvSpPr>
          <p:nvPr>
            <p:ph type="ftr" sz="quarter" idx="10"/>
          </p:nvPr>
        </p:nvSpPr>
        <p:spPr>
          <a:xfrm>
            <a:off x="7777497" y="2105642"/>
            <a:ext cx="3719865" cy="1765747"/>
          </a:xfrm>
        </p:spPr>
        <p:txBody>
          <a:bodyPr anchor="t" anchorCtr="0"/>
          <a:lstStyle/>
          <a:p>
            <a:pPr>
              <a:lnSpc>
                <a:spcPts val="900"/>
              </a:lnSpc>
            </a:pPr>
            <a:r>
              <a:rPr lang="en-US" b="0" i="0" dirty="0">
                <a:effectLst/>
                <a:latin typeface="+mn-lt"/>
              </a:rPr>
              <a:t>*Projections are based on consensus from Wall Street analysts.</a:t>
            </a:r>
          </a:p>
          <a:p>
            <a:pPr marL="36576">
              <a:lnSpc>
                <a:spcPts val="900"/>
              </a:lnSpc>
            </a:pPr>
            <a:r>
              <a:rPr lang="en-US" dirty="0"/>
              <a:t>Sources for top chart: Capital Group, FactSet, MSCI, S&amp;P Dow Jones Indices LLC. Estimated annual earnings growth is represented by the mean consensus earnings per share estimates for the years ending December 2023, December 2024 and December 2025, respectively, across S&amp;P 500 Index </a:t>
            </a:r>
            <a:r>
              <a:rPr lang="en-US" b="0" i="0" dirty="0">
                <a:effectLst/>
                <a:latin typeface="+mn-lt"/>
              </a:rPr>
              <a:t>(United States), </a:t>
            </a:r>
            <a:r>
              <a:rPr lang="en-US" dirty="0"/>
              <a:t>MSCI Europe Index (Europe), MSCI Japan Index (Japan) and MSCI Emerging Markets Index (emerging markets). Figures </a:t>
            </a:r>
            <a:r>
              <a:rPr lang="en-US"/>
              <a:t>for 2024 and 2025 </a:t>
            </a:r>
            <a:r>
              <a:rPr lang="en-US" dirty="0"/>
              <a:t>are estimates as of 3/31/24. YoY = year over year.</a:t>
            </a:r>
          </a:p>
          <a:p>
            <a:pPr marL="36576">
              <a:lnSpc>
                <a:spcPts val="900"/>
              </a:lnSpc>
            </a:pPr>
            <a:r>
              <a:rPr lang="en-US" dirty="0"/>
              <a:t>Sources for bottom chart: </a:t>
            </a:r>
            <a:r>
              <a:rPr lang="en-GB" sz="800" dirty="0">
                <a:latin typeface="AvenirNext LT Com Regular"/>
              </a:rPr>
              <a:t>Capital Group, London Stock Exchange Group, MSCI. Figures for 2024 are estimates as of </a:t>
            </a:r>
            <a:r>
              <a:rPr lang="en-GB" dirty="0">
                <a:latin typeface="AvenirNext LT Com Regular"/>
              </a:rPr>
              <a:t>3/31/24</a:t>
            </a:r>
            <a:r>
              <a:rPr lang="en-GB" sz="800" dirty="0">
                <a:latin typeface="AvenirNext LT Com Regular"/>
              </a:rPr>
              <a:t>. Sectors are represented within the MSCI All Country World Index (ACWI).</a:t>
            </a:r>
          </a:p>
          <a:p>
            <a:pPr marL="36576">
              <a:lnSpc>
                <a:spcPts val="900"/>
              </a:lnSpc>
            </a:pPr>
            <a:r>
              <a:rPr lang="en-GB" sz="800" dirty="0">
                <a:latin typeface="AvenirNext LT Com Regular"/>
              </a:rPr>
              <a:t>Past results are not predictive of results in future periods.</a:t>
            </a:r>
          </a:p>
          <a:p>
            <a:pPr marL="36576">
              <a:lnSpc>
                <a:spcPts val="900"/>
              </a:lnSpc>
            </a:pPr>
            <a:r>
              <a:rPr lang="en-GB" sz="800" dirty="0">
                <a:latin typeface="AvenirNext LT Com Regular"/>
              </a:rPr>
              <a:t>The indexes are unmanaged and, therefore, have no expenses. Investors cannot invest directly in an index. </a:t>
            </a:r>
          </a:p>
          <a:p>
            <a:endParaRPr lang="en-US" dirty="0"/>
          </a:p>
          <a:p>
            <a:endParaRPr lang="en-US" dirty="0"/>
          </a:p>
        </p:txBody>
      </p:sp>
      <p:sp>
        <p:nvSpPr>
          <p:cNvPr id="3" name="Slide Number Placeholder 2">
            <a:extLst>
              <a:ext uri="{FF2B5EF4-FFF2-40B4-BE49-F238E27FC236}">
                <a16:creationId xmlns:a16="http://schemas.microsoft.com/office/drawing/2014/main" id="{77542780-96BC-645C-094D-E107733559F0}"/>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4</a:t>
            </a:fld>
            <a:endParaRPr lang="en-US" dirty="0"/>
          </a:p>
        </p:txBody>
      </p:sp>
      <p:sp>
        <p:nvSpPr>
          <p:cNvPr id="5" name="Title 4">
            <a:extLst>
              <a:ext uri="{FF2B5EF4-FFF2-40B4-BE49-F238E27FC236}">
                <a16:creationId xmlns:a16="http://schemas.microsoft.com/office/drawing/2014/main" id="{A758CFE2-C14D-8A46-B86A-6714FB066104}"/>
              </a:ext>
            </a:extLst>
          </p:cNvPr>
          <p:cNvSpPr>
            <a:spLocks noGrp="1"/>
          </p:cNvSpPr>
          <p:nvPr>
            <p:ph type="title"/>
          </p:nvPr>
        </p:nvSpPr>
        <p:spPr>
          <a:xfrm>
            <a:off x="566928" y="694944"/>
            <a:ext cx="11045952" cy="409343"/>
          </a:xfrm>
        </p:spPr>
        <p:txBody>
          <a:bodyPr/>
          <a:lstStyle/>
          <a:p>
            <a:r>
              <a:rPr lang="en-US" i="0" dirty="0">
                <a:effectLst/>
                <a:latin typeface="+mn-lt"/>
              </a:rPr>
              <a:t>Corporate earnings rebound anticipated in 2024</a:t>
            </a:r>
            <a:endParaRPr lang="en-US" dirty="0">
              <a:latin typeface="+mn-lt"/>
            </a:endParaRPr>
          </a:p>
        </p:txBody>
      </p:sp>
      <p:sp>
        <p:nvSpPr>
          <p:cNvPr id="6" name="Content Placeholder 2">
            <a:extLst>
              <a:ext uri="{FF2B5EF4-FFF2-40B4-BE49-F238E27FC236}">
                <a16:creationId xmlns:a16="http://schemas.microsoft.com/office/drawing/2014/main" id="{16658455-3DC5-56F4-1210-B791B5F23441}"/>
              </a:ext>
            </a:extLst>
          </p:cNvPr>
          <p:cNvSpPr txBox="1">
            <a:spLocks/>
          </p:cNvSpPr>
          <p:nvPr/>
        </p:nvSpPr>
        <p:spPr>
          <a:xfrm>
            <a:off x="566927" y="1595452"/>
            <a:ext cx="7048753" cy="215444"/>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400" b="1" i="0" dirty="0">
                <a:solidFill>
                  <a:srgbClr val="222222"/>
                </a:solidFill>
                <a:effectLst/>
              </a:rPr>
              <a:t>Solid earnings growth projections across major markets*</a:t>
            </a:r>
            <a:endParaRPr lang="en-US" sz="1400" b="1" i="0" dirty="0">
              <a:effectLst/>
            </a:endParaRPr>
          </a:p>
        </p:txBody>
      </p:sp>
      <p:sp>
        <p:nvSpPr>
          <p:cNvPr id="7" name="Content Placeholder 2">
            <a:extLst>
              <a:ext uri="{FF2B5EF4-FFF2-40B4-BE49-F238E27FC236}">
                <a16:creationId xmlns:a16="http://schemas.microsoft.com/office/drawing/2014/main" id="{CCCAD5DA-D263-E281-8032-D5571CB2E371}"/>
              </a:ext>
            </a:extLst>
          </p:cNvPr>
          <p:cNvSpPr txBox="1">
            <a:spLocks/>
          </p:cNvSpPr>
          <p:nvPr/>
        </p:nvSpPr>
        <p:spPr>
          <a:xfrm>
            <a:off x="566928" y="1855783"/>
            <a:ext cx="4897438" cy="153888"/>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000" b="1" dirty="0">
                <a:solidFill>
                  <a:schemeClr val="tx1">
                    <a:lumMod val="65000"/>
                    <a:lumOff val="35000"/>
                  </a:schemeClr>
                </a:solidFill>
                <a:latin typeface="AvenirNext LT Com Regular" panose="020B0503020202020204" pitchFamily="34" charset="0"/>
              </a:rPr>
              <a:t>Annual earnings growth (% change YoY)</a:t>
            </a:r>
          </a:p>
        </p:txBody>
      </p:sp>
      <p:graphicFrame>
        <p:nvGraphicFramePr>
          <p:cNvPr id="90" name="Chart 89">
            <a:extLst>
              <a:ext uri="{FF2B5EF4-FFF2-40B4-BE49-F238E27FC236}">
                <a16:creationId xmlns:a16="http://schemas.microsoft.com/office/drawing/2014/main" id="{CABD3590-3D78-AD19-F540-D3C180F33EAB}"/>
              </a:ext>
            </a:extLst>
          </p:cNvPr>
          <p:cNvGraphicFramePr/>
          <p:nvPr/>
        </p:nvGraphicFramePr>
        <p:xfrm>
          <a:off x="319516" y="2450639"/>
          <a:ext cx="7159807" cy="1636755"/>
        </p:xfrm>
        <a:graphic>
          <a:graphicData uri="http://schemas.openxmlformats.org/drawingml/2006/chart">
            <c:chart xmlns:c="http://schemas.openxmlformats.org/drawingml/2006/chart" xmlns:r="http://schemas.openxmlformats.org/officeDocument/2006/relationships" r:id="rId3"/>
          </a:graphicData>
        </a:graphic>
      </p:graphicFrame>
      <p:cxnSp>
        <p:nvCxnSpPr>
          <p:cNvPr id="95" name="Straight Connector 94">
            <a:extLst>
              <a:ext uri="{FF2B5EF4-FFF2-40B4-BE49-F238E27FC236}">
                <a16:creationId xmlns:a16="http://schemas.microsoft.com/office/drawing/2014/main" id="{CF28BEA0-DCA7-0865-A59D-2019C1382063}"/>
              </a:ext>
            </a:extLst>
          </p:cNvPr>
          <p:cNvCxnSpPr>
            <a:cxnSpLocks/>
          </p:cNvCxnSpPr>
          <p:nvPr/>
        </p:nvCxnSpPr>
        <p:spPr>
          <a:xfrm>
            <a:off x="622300" y="3172296"/>
            <a:ext cx="6539718" cy="0"/>
          </a:xfrm>
          <a:prstGeom prst="line">
            <a:avLst/>
          </a:prstGeom>
          <a:noFill/>
          <a:ln w="9525" cap="flat">
            <a:solidFill>
              <a:schemeClr val="bg1">
                <a:lumMod val="65000"/>
              </a:schemeClr>
            </a:solidFill>
            <a:prstDash val="solid"/>
            <a:miter lim="400000"/>
          </a:ln>
          <a:effectLst/>
          <a:sp3d/>
        </p:spPr>
        <p:style>
          <a:lnRef idx="0">
            <a:scrgbClr r="0" g="0" b="0"/>
          </a:lnRef>
          <a:fillRef idx="0">
            <a:scrgbClr r="0" g="0" b="0"/>
          </a:fillRef>
          <a:effectRef idx="0">
            <a:scrgbClr r="0" g="0" b="0"/>
          </a:effectRef>
          <a:fontRef idx="none"/>
        </p:style>
      </p:cxnSp>
      <p:sp>
        <p:nvSpPr>
          <p:cNvPr id="101" name="Content Placeholder 2">
            <a:extLst>
              <a:ext uri="{FF2B5EF4-FFF2-40B4-BE49-F238E27FC236}">
                <a16:creationId xmlns:a16="http://schemas.microsoft.com/office/drawing/2014/main" id="{E8B53D09-725F-52F2-6A3C-7A9172DF0E74}"/>
              </a:ext>
            </a:extLst>
          </p:cNvPr>
          <p:cNvSpPr txBox="1">
            <a:spLocks/>
          </p:cNvSpPr>
          <p:nvPr/>
        </p:nvSpPr>
        <p:spPr>
          <a:xfrm>
            <a:off x="922378" y="3572933"/>
            <a:ext cx="2124858" cy="138499"/>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900" dirty="0">
                <a:solidFill>
                  <a:schemeClr val="tx1">
                    <a:lumMod val="65000"/>
                    <a:lumOff val="35000"/>
                  </a:schemeClr>
                </a:solidFill>
                <a:latin typeface="AvenirNext LT Com Regular" panose="020B0503020202020204" pitchFamily="34" charset="0"/>
              </a:rPr>
              <a:t>2023            2024e           2025e</a:t>
            </a:r>
          </a:p>
        </p:txBody>
      </p:sp>
      <p:sp>
        <p:nvSpPr>
          <p:cNvPr id="102" name="Rectangle 101">
            <a:extLst>
              <a:ext uri="{FF2B5EF4-FFF2-40B4-BE49-F238E27FC236}">
                <a16:creationId xmlns:a16="http://schemas.microsoft.com/office/drawing/2014/main" id="{40F98E51-DD6D-2802-5FB7-A5337E48EE9B}"/>
              </a:ext>
            </a:extLst>
          </p:cNvPr>
          <p:cNvSpPr/>
          <p:nvPr/>
        </p:nvSpPr>
        <p:spPr>
          <a:xfrm>
            <a:off x="779755" y="3595285"/>
            <a:ext cx="97520" cy="89188"/>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03" name="Rectangle 102">
            <a:extLst>
              <a:ext uri="{FF2B5EF4-FFF2-40B4-BE49-F238E27FC236}">
                <a16:creationId xmlns:a16="http://schemas.microsoft.com/office/drawing/2014/main" id="{1889B20C-9D3E-4753-B2DF-3E20894180B2}"/>
              </a:ext>
            </a:extLst>
          </p:cNvPr>
          <p:cNvSpPr/>
          <p:nvPr/>
        </p:nvSpPr>
        <p:spPr>
          <a:xfrm>
            <a:off x="1405334" y="3595285"/>
            <a:ext cx="97520" cy="89188"/>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05" name="Content Placeholder 2">
            <a:extLst>
              <a:ext uri="{FF2B5EF4-FFF2-40B4-BE49-F238E27FC236}">
                <a16:creationId xmlns:a16="http://schemas.microsoft.com/office/drawing/2014/main" id="{2B275398-A605-8A04-1184-AC68A4D1E366}"/>
              </a:ext>
            </a:extLst>
          </p:cNvPr>
          <p:cNvSpPr txBox="1">
            <a:spLocks/>
          </p:cNvSpPr>
          <p:nvPr/>
        </p:nvSpPr>
        <p:spPr>
          <a:xfrm>
            <a:off x="550314" y="2140417"/>
            <a:ext cx="1641900" cy="227755"/>
          </a:xfrm>
          <a:prstGeom prst="rect">
            <a:avLst/>
          </a:prstGeom>
          <a:solidFill>
            <a:schemeClr val="accent1"/>
          </a:solidFill>
        </p:spPr>
        <p:txBody>
          <a:bodyPr wrap="square" lIns="0" tIns="36576" rIns="0" bIns="36576"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r>
              <a:rPr lang="en-US" sz="1000" b="1" dirty="0">
                <a:solidFill>
                  <a:schemeClr val="bg1"/>
                </a:solidFill>
                <a:latin typeface="AvenirNext LT Com Regular" panose="020B0503020202020204" pitchFamily="34" charset="0"/>
              </a:rPr>
              <a:t>United States</a:t>
            </a:r>
          </a:p>
        </p:txBody>
      </p:sp>
      <p:sp>
        <p:nvSpPr>
          <p:cNvPr id="106" name="Content Placeholder 2">
            <a:extLst>
              <a:ext uri="{FF2B5EF4-FFF2-40B4-BE49-F238E27FC236}">
                <a16:creationId xmlns:a16="http://schemas.microsoft.com/office/drawing/2014/main" id="{E873EAF5-2323-C593-484C-8C2099B51F61}"/>
              </a:ext>
            </a:extLst>
          </p:cNvPr>
          <p:cNvSpPr txBox="1">
            <a:spLocks/>
          </p:cNvSpPr>
          <p:nvPr/>
        </p:nvSpPr>
        <p:spPr>
          <a:xfrm>
            <a:off x="3963625" y="2128601"/>
            <a:ext cx="1645920" cy="227755"/>
          </a:xfrm>
          <a:prstGeom prst="rect">
            <a:avLst/>
          </a:prstGeom>
          <a:solidFill>
            <a:schemeClr val="accent4"/>
          </a:solidFill>
        </p:spPr>
        <p:txBody>
          <a:bodyPr wrap="square" lIns="0" tIns="36576" rIns="0" bIns="36576"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r>
              <a:rPr lang="en-US" sz="1000" b="1" dirty="0">
                <a:solidFill>
                  <a:schemeClr val="bg1"/>
                </a:solidFill>
                <a:latin typeface="AvenirNext LT Com Regular" panose="020B0503020202020204" pitchFamily="34" charset="0"/>
              </a:rPr>
              <a:t>Japan</a:t>
            </a:r>
          </a:p>
        </p:txBody>
      </p:sp>
      <p:sp>
        <p:nvSpPr>
          <p:cNvPr id="107" name="Content Placeholder 2">
            <a:extLst>
              <a:ext uri="{FF2B5EF4-FFF2-40B4-BE49-F238E27FC236}">
                <a16:creationId xmlns:a16="http://schemas.microsoft.com/office/drawing/2014/main" id="{85A19AB5-D8D3-86FD-A2C1-BB8B31831B67}"/>
              </a:ext>
            </a:extLst>
          </p:cNvPr>
          <p:cNvSpPr txBox="1">
            <a:spLocks/>
          </p:cNvSpPr>
          <p:nvPr/>
        </p:nvSpPr>
        <p:spPr>
          <a:xfrm>
            <a:off x="5671286" y="2137673"/>
            <a:ext cx="1645920" cy="227755"/>
          </a:xfrm>
          <a:prstGeom prst="rect">
            <a:avLst/>
          </a:prstGeom>
          <a:solidFill>
            <a:schemeClr val="accent5"/>
          </a:solidFill>
        </p:spPr>
        <p:txBody>
          <a:bodyPr wrap="square" lIns="0" tIns="36576" rIns="0" bIns="36576"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r>
              <a:rPr lang="en-US" sz="1000" b="1" dirty="0">
                <a:solidFill>
                  <a:schemeClr val="bg1"/>
                </a:solidFill>
                <a:latin typeface="AvenirNext LT Com Regular" panose="020B0503020202020204" pitchFamily="34" charset="0"/>
              </a:rPr>
              <a:t>Emerging markets</a:t>
            </a:r>
          </a:p>
        </p:txBody>
      </p:sp>
      <p:sp>
        <p:nvSpPr>
          <p:cNvPr id="10" name="TextBox 9">
            <a:extLst>
              <a:ext uri="{FF2B5EF4-FFF2-40B4-BE49-F238E27FC236}">
                <a16:creationId xmlns:a16="http://schemas.microsoft.com/office/drawing/2014/main" id="{17B1072C-D598-4417-B5F1-15D7E88B14AD}"/>
              </a:ext>
            </a:extLst>
          </p:cNvPr>
          <p:cNvSpPr txBox="1"/>
          <p:nvPr/>
        </p:nvSpPr>
        <p:spPr>
          <a:xfrm>
            <a:off x="566928" y="1177612"/>
            <a:ext cx="11376807" cy="276999"/>
          </a:xfrm>
          <a:prstGeom prst="rect">
            <a:avLst/>
          </a:prstGeom>
          <a:noFill/>
          <a:ln w="12700">
            <a:miter lim="400000"/>
          </a:ln>
        </p:spPr>
        <p:txBody>
          <a:bodyPr wrap="square" lIns="0" tIns="0" rIns="0" bIns="0">
            <a:spAutoFit/>
          </a:bodyPr>
          <a:lstStyle/>
          <a:p>
            <a:pPr algn="l"/>
            <a:r>
              <a:rPr lang="en-US" sz="1800" b="0" i="0" dirty="0">
                <a:solidFill>
                  <a:schemeClr val="tx1">
                    <a:lumMod val="65000"/>
                    <a:lumOff val="35000"/>
                  </a:schemeClr>
                </a:solidFill>
                <a:effectLst/>
                <a:latin typeface="+mn-lt"/>
              </a:rPr>
              <a:t>Surprising resilience in the U.S., Japan and other regions is boosting global economic outlook</a:t>
            </a:r>
            <a:endParaRPr lang="en-US" sz="1800" dirty="0">
              <a:solidFill>
                <a:schemeClr val="tx1">
                  <a:lumMod val="65000"/>
                  <a:lumOff val="35000"/>
                </a:schemeClr>
              </a:solidFill>
              <a:latin typeface="+mn-lt"/>
            </a:endParaRPr>
          </a:p>
        </p:txBody>
      </p:sp>
      <p:grpSp>
        <p:nvGrpSpPr>
          <p:cNvPr id="58" name="Group 57">
            <a:extLst>
              <a:ext uri="{FF2B5EF4-FFF2-40B4-BE49-F238E27FC236}">
                <a16:creationId xmlns:a16="http://schemas.microsoft.com/office/drawing/2014/main" id="{A59AE029-5A2E-4235-3E66-C448B17841AB}"/>
              </a:ext>
            </a:extLst>
          </p:cNvPr>
          <p:cNvGrpSpPr/>
          <p:nvPr/>
        </p:nvGrpSpPr>
        <p:grpSpPr>
          <a:xfrm>
            <a:off x="576151" y="4478015"/>
            <a:ext cx="11044288" cy="2003351"/>
            <a:chOff x="574051" y="4478015"/>
            <a:chExt cx="12202416" cy="2104569"/>
          </a:xfrm>
        </p:grpSpPr>
        <p:sp>
          <p:nvSpPr>
            <p:cNvPr id="59" name="Rectangle 58">
              <a:extLst>
                <a:ext uri="{FF2B5EF4-FFF2-40B4-BE49-F238E27FC236}">
                  <a16:creationId xmlns:a16="http://schemas.microsoft.com/office/drawing/2014/main" id="{518BEC9E-B6E5-3936-5DE0-A29652CFB752}"/>
                </a:ext>
              </a:extLst>
            </p:cNvPr>
            <p:cNvSpPr/>
            <p:nvPr/>
          </p:nvSpPr>
          <p:spPr>
            <a:xfrm rot="10800000">
              <a:off x="10393421" y="4478016"/>
              <a:ext cx="1163846" cy="2104567"/>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0" name="Rectangle 59">
              <a:extLst>
                <a:ext uri="{FF2B5EF4-FFF2-40B4-BE49-F238E27FC236}">
                  <a16:creationId xmlns:a16="http://schemas.microsoft.com/office/drawing/2014/main" id="{098D898E-D4F7-FD0B-0C37-B1AFC1EE0249}"/>
                </a:ext>
              </a:extLst>
            </p:cNvPr>
            <p:cNvSpPr/>
            <p:nvPr/>
          </p:nvSpPr>
          <p:spPr>
            <a:xfrm rot="10800000">
              <a:off x="5493463" y="4478017"/>
              <a:ext cx="1163845" cy="2104567"/>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1" name="Rectangle 60">
              <a:extLst>
                <a:ext uri="{FF2B5EF4-FFF2-40B4-BE49-F238E27FC236}">
                  <a16:creationId xmlns:a16="http://schemas.microsoft.com/office/drawing/2014/main" id="{3EEFEFF7-4109-FD1E-E9B6-D9A508BEEFB3}"/>
                </a:ext>
              </a:extLst>
            </p:cNvPr>
            <p:cNvSpPr/>
            <p:nvPr/>
          </p:nvSpPr>
          <p:spPr>
            <a:xfrm rot="10800000">
              <a:off x="6710847" y="4478017"/>
              <a:ext cx="1161287" cy="2104567"/>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2" name="Rectangle 61">
              <a:extLst>
                <a:ext uri="{FF2B5EF4-FFF2-40B4-BE49-F238E27FC236}">
                  <a16:creationId xmlns:a16="http://schemas.microsoft.com/office/drawing/2014/main" id="{D587A4DF-BE58-08AC-4BD5-1FB5757F316F}"/>
                </a:ext>
              </a:extLst>
            </p:cNvPr>
            <p:cNvSpPr/>
            <p:nvPr/>
          </p:nvSpPr>
          <p:spPr>
            <a:xfrm rot="10800000">
              <a:off x="7950146" y="4478015"/>
              <a:ext cx="1163846" cy="2104567"/>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3" name="Rectangle 62">
              <a:extLst>
                <a:ext uri="{FF2B5EF4-FFF2-40B4-BE49-F238E27FC236}">
                  <a16:creationId xmlns:a16="http://schemas.microsoft.com/office/drawing/2014/main" id="{EE66DBE9-F0D9-CA43-25C8-50D1A0E09D37}"/>
                </a:ext>
              </a:extLst>
            </p:cNvPr>
            <p:cNvSpPr/>
            <p:nvPr/>
          </p:nvSpPr>
          <p:spPr>
            <a:xfrm rot="10800000">
              <a:off x="9184390" y="4478016"/>
              <a:ext cx="1163846" cy="2104567"/>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4" name="Rectangle 63">
              <a:extLst>
                <a:ext uri="{FF2B5EF4-FFF2-40B4-BE49-F238E27FC236}">
                  <a16:creationId xmlns:a16="http://schemas.microsoft.com/office/drawing/2014/main" id="{3F27C8C6-90D5-3ED0-4CFB-76AC42390745}"/>
                </a:ext>
              </a:extLst>
            </p:cNvPr>
            <p:cNvSpPr/>
            <p:nvPr/>
          </p:nvSpPr>
          <p:spPr>
            <a:xfrm rot="10800000">
              <a:off x="574051" y="4478017"/>
              <a:ext cx="1163845" cy="2104567"/>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5" name="Rectangle 64">
              <a:extLst>
                <a:ext uri="{FF2B5EF4-FFF2-40B4-BE49-F238E27FC236}">
                  <a16:creationId xmlns:a16="http://schemas.microsoft.com/office/drawing/2014/main" id="{BAA1A47D-7AEA-B140-ECF1-6FFAC3A63B98}"/>
                </a:ext>
              </a:extLst>
            </p:cNvPr>
            <p:cNvSpPr/>
            <p:nvPr/>
          </p:nvSpPr>
          <p:spPr>
            <a:xfrm rot="10800000">
              <a:off x="1814612" y="4478017"/>
              <a:ext cx="1161288" cy="2104567"/>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6" name="Rectangle 65">
              <a:extLst>
                <a:ext uri="{FF2B5EF4-FFF2-40B4-BE49-F238E27FC236}">
                  <a16:creationId xmlns:a16="http://schemas.microsoft.com/office/drawing/2014/main" id="{1297C8F0-6002-F1A4-C900-34D55FE90E36}"/>
                </a:ext>
              </a:extLst>
            </p:cNvPr>
            <p:cNvSpPr/>
            <p:nvPr/>
          </p:nvSpPr>
          <p:spPr>
            <a:xfrm rot="10800000">
              <a:off x="3041333" y="4478017"/>
              <a:ext cx="1161287" cy="2104567"/>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7" name="Rectangle 66">
              <a:extLst>
                <a:ext uri="{FF2B5EF4-FFF2-40B4-BE49-F238E27FC236}">
                  <a16:creationId xmlns:a16="http://schemas.microsoft.com/office/drawing/2014/main" id="{28763754-9376-6BEB-8B30-096BDDB55E8F}"/>
                </a:ext>
              </a:extLst>
            </p:cNvPr>
            <p:cNvSpPr/>
            <p:nvPr/>
          </p:nvSpPr>
          <p:spPr>
            <a:xfrm rot="10800000">
              <a:off x="4266384" y="4478017"/>
              <a:ext cx="1163846" cy="2104567"/>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68" name="Rectangle 67">
              <a:extLst>
                <a:ext uri="{FF2B5EF4-FFF2-40B4-BE49-F238E27FC236}">
                  <a16:creationId xmlns:a16="http://schemas.microsoft.com/office/drawing/2014/main" id="{2D027179-2A51-ABEE-02EC-B938C5081A5C}"/>
                </a:ext>
              </a:extLst>
            </p:cNvPr>
            <p:cNvSpPr/>
            <p:nvPr/>
          </p:nvSpPr>
          <p:spPr>
            <a:xfrm rot="10800000">
              <a:off x="11612621" y="4478016"/>
              <a:ext cx="1163846" cy="2104567"/>
            </a:xfrm>
            <a:prstGeom prst="rect">
              <a:avLst/>
            </a:prstGeom>
            <a:gradFill>
              <a:gsLst>
                <a:gs pos="0">
                  <a:schemeClr val="bg1">
                    <a:alpha val="70687"/>
                  </a:schemeClr>
                </a:gs>
                <a:gs pos="95000">
                  <a:schemeClr val="bg2">
                    <a:lumMod val="40000"/>
                    <a:lumOff val="60000"/>
                  </a:schemeClr>
                </a:gs>
              </a:gsLst>
              <a:lin ang="5400000" scaled="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70" name="Group 69">
            <a:extLst>
              <a:ext uri="{FF2B5EF4-FFF2-40B4-BE49-F238E27FC236}">
                <a16:creationId xmlns:a16="http://schemas.microsoft.com/office/drawing/2014/main" id="{B09C55EF-9C04-3EEA-CE1C-E3B11359FFF8}"/>
              </a:ext>
            </a:extLst>
          </p:cNvPr>
          <p:cNvGrpSpPr/>
          <p:nvPr/>
        </p:nvGrpSpPr>
        <p:grpSpPr>
          <a:xfrm>
            <a:off x="10347959" y="4264261"/>
            <a:ext cx="1686445" cy="138499"/>
            <a:chOff x="9793250" y="5586073"/>
            <a:chExt cx="1686445" cy="151437"/>
          </a:xfrm>
        </p:grpSpPr>
        <p:sp>
          <p:nvSpPr>
            <p:cNvPr id="71" name="Content Placeholder 2">
              <a:extLst>
                <a:ext uri="{FF2B5EF4-FFF2-40B4-BE49-F238E27FC236}">
                  <a16:creationId xmlns:a16="http://schemas.microsoft.com/office/drawing/2014/main" id="{8A954413-005E-37B0-E736-812220A0EC72}"/>
                </a:ext>
              </a:extLst>
            </p:cNvPr>
            <p:cNvSpPr txBox="1">
              <a:spLocks/>
            </p:cNvSpPr>
            <p:nvPr/>
          </p:nvSpPr>
          <p:spPr>
            <a:xfrm>
              <a:off x="9935873" y="5586073"/>
              <a:ext cx="1543822" cy="151437"/>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900" dirty="0">
                  <a:solidFill>
                    <a:schemeClr val="tx1">
                      <a:lumMod val="65000"/>
                      <a:lumOff val="35000"/>
                    </a:schemeClr>
                  </a:solidFill>
                  <a:latin typeface="AvenirNext LT Com Regular" panose="020B0503020202020204" pitchFamily="34" charset="0"/>
                </a:rPr>
                <a:t>2023                  2024e</a:t>
              </a:r>
            </a:p>
          </p:txBody>
        </p:sp>
        <p:sp>
          <p:nvSpPr>
            <p:cNvPr id="72" name="Rectangle 71">
              <a:extLst>
                <a:ext uri="{FF2B5EF4-FFF2-40B4-BE49-F238E27FC236}">
                  <a16:creationId xmlns:a16="http://schemas.microsoft.com/office/drawing/2014/main" id="{614C2AFD-6A10-4733-CEAC-B6AAB7C55F0D}"/>
                </a:ext>
              </a:extLst>
            </p:cNvPr>
            <p:cNvSpPr/>
            <p:nvPr/>
          </p:nvSpPr>
          <p:spPr>
            <a:xfrm>
              <a:off x="9793250" y="5605491"/>
              <a:ext cx="97520" cy="975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73" name="Rectangle 72">
              <a:extLst>
                <a:ext uri="{FF2B5EF4-FFF2-40B4-BE49-F238E27FC236}">
                  <a16:creationId xmlns:a16="http://schemas.microsoft.com/office/drawing/2014/main" id="{AE51A928-2C2A-4177-830E-0AB661E4DF29}"/>
                </a:ext>
              </a:extLst>
            </p:cNvPr>
            <p:cNvSpPr/>
            <p:nvPr/>
          </p:nvSpPr>
          <p:spPr>
            <a:xfrm>
              <a:off x="10569082" y="5605491"/>
              <a:ext cx="97520" cy="9752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sp>
        <p:nvSpPr>
          <p:cNvPr id="74" name="Content Placeholder 2">
            <a:extLst>
              <a:ext uri="{FF2B5EF4-FFF2-40B4-BE49-F238E27FC236}">
                <a16:creationId xmlns:a16="http://schemas.microsoft.com/office/drawing/2014/main" id="{B0B3797C-8EEF-DB8A-DE90-DC3861A189FB}"/>
              </a:ext>
            </a:extLst>
          </p:cNvPr>
          <p:cNvSpPr txBox="1">
            <a:spLocks/>
          </p:cNvSpPr>
          <p:nvPr/>
        </p:nvSpPr>
        <p:spPr>
          <a:xfrm>
            <a:off x="2838123" y="4542290"/>
            <a:ext cx="1027015" cy="153888"/>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r>
              <a:rPr lang="en-US" sz="1000" b="1" dirty="0">
                <a:solidFill>
                  <a:schemeClr val="tx1">
                    <a:lumMod val="65000"/>
                    <a:lumOff val="35000"/>
                  </a:schemeClr>
                </a:solidFill>
                <a:latin typeface="AvenirNext LT Com Regular" panose="020B0503020202020204" pitchFamily="34" charset="0"/>
              </a:rPr>
              <a:t>Health care</a:t>
            </a:r>
          </a:p>
        </p:txBody>
      </p:sp>
      <p:sp>
        <p:nvSpPr>
          <p:cNvPr id="75" name="Content Placeholder 2">
            <a:extLst>
              <a:ext uri="{FF2B5EF4-FFF2-40B4-BE49-F238E27FC236}">
                <a16:creationId xmlns:a16="http://schemas.microsoft.com/office/drawing/2014/main" id="{99102FBC-7845-5FFF-4707-D16EB739041E}"/>
              </a:ext>
            </a:extLst>
          </p:cNvPr>
          <p:cNvSpPr txBox="1">
            <a:spLocks/>
          </p:cNvSpPr>
          <p:nvPr/>
        </p:nvSpPr>
        <p:spPr>
          <a:xfrm>
            <a:off x="3915843" y="4542290"/>
            <a:ext cx="1041460" cy="307777"/>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r>
              <a:rPr lang="en-US" sz="1000" b="1" dirty="0">
                <a:solidFill>
                  <a:schemeClr val="tx1">
                    <a:lumMod val="65000"/>
                    <a:lumOff val="35000"/>
                  </a:schemeClr>
                </a:solidFill>
                <a:latin typeface="AvenirNext LT Com Regular" panose="020B0503020202020204" pitchFamily="34" charset="0"/>
              </a:rPr>
              <a:t>Consumer</a:t>
            </a:r>
            <a:br>
              <a:rPr lang="en-US" sz="1000" b="1" dirty="0">
                <a:solidFill>
                  <a:schemeClr val="tx1">
                    <a:lumMod val="65000"/>
                    <a:lumOff val="35000"/>
                  </a:schemeClr>
                </a:solidFill>
                <a:latin typeface="AvenirNext LT Com Regular" panose="020B0503020202020204" pitchFamily="34" charset="0"/>
              </a:rPr>
            </a:br>
            <a:r>
              <a:rPr lang="en-US" sz="1000" b="1" dirty="0">
                <a:solidFill>
                  <a:schemeClr val="tx1">
                    <a:lumMod val="65000"/>
                    <a:lumOff val="35000"/>
                  </a:schemeClr>
                </a:solidFill>
                <a:latin typeface="AvenirNext LT Com Regular" panose="020B0503020202020204" pitchFamily="34" charset="0"/>
              </a:rPr>
              <a:t>discretionary</a:t>
            </a:r>
          </a:p>
        </p:txBody>
      </p:sp>
      <p:sp>
        <p:nvSpPr>
          <p:cNvPr id="77" name="Content Placeholder 2">
            <a:extLst>
              <a:ext uri="{FF2B5EF4-FFF2-40B4-BE49-F238E27FC236}">
                <a16:creationId xmlns:a16="http://schemas.microsoft.com/office/drawing/2014/main" id="{817ECCF6-FBE8-A7DA-5832-DF845A6189D8}"/>
              </a:ext>
            </a:extLst>
          </p:cNvPr>
          <p:cNvSpPr txBox="1">
            <a:spLocks/>
          </p:cNvSpPr>
          <p:nvPr/>
        </p:nvSpPr>
        <p:spPr>
          <a:xfrm>
            <a:off x="9464756" y="4512062"/>
            <a:ext cx="1025826" cy="307777"/>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r>
              <a:rPr lang="en-US" sz="1000" b="1" dirty="0">
                <a:solidFill>
                  <a:schemeClr val="tx1">
                    <a:lumMod val="65000"/>
                    <a:lumOff val="35000"/>
                  </a:schemeClr>
                </a:solidFill>
                <a:latin typeface="AvenirNext LT Com Regular" panose="020B0503020202020204" pitchFamily="34" charset="0"/>
              </a:rPr>
              <a:t>Consumer</a:t>
            </a:r>
            <a:br>
              <a:rPr lang="en-US" sz="1000" b="1" dirty="0">
                <a:solidFill>
                  <a:schemeClr val="tx1">
                    <a:lumMod val="65000"/>
                    <a:lumOff val="35000"/>
                  </a:schemeClr>
                </a:solidFill>
                <a:latin typeface="AvenirNext LT Com Regular" panose="020B0503020202020204" pitchFamily="34" charset="0"/>
              </a:rPr>
            </a:br>
            <a:r>
              <a:rPr lang="en-US" sz="1000" b="1" dirty="0">
                <a:solidFill>
                  <a:schemeClr val="tx1">
                    <a:lumMod val="65000"/>
                    <a:lumOff val="35000"/>
                  </a:schemeClr>
                </a:solidFill>
                <a:latin typeface="AvenirNext LT Com Regular" panose="020B0503020202020204" pitchFamily="34" charset="0"/>
              </a:rPr>
              <a:t>staples</a:t>
            </a:r>
          </a:p>
        </p:txBody>
      </p:sp>
      <p:sp>
        <p:nvSpPr>
          <p:cNvPr id="78" name="Content Placeholder 2">
            <a:extLst>
              <a:ext uri="{FF2B5EF4-FFF2-40B4-BE49-F238E27FC236}">
                <a16:creationId xmlns:a16="http://schemas.microsoft.com/office/drawing/2014/main" id="{0AC14660-0F22-4B44-52DF-21D98A7B778B}"/>
              </a:ext>
            </a:extLst>
          </p:cNvPr>
          <p:cNvSpPr txBox="1">
            <a:spLocks/>
          </p:cNvSpPr>
          <p:nvPr/>
        </p:nvSpPr>
        <p:spPr>
          <a:xfrm>
            <a:off x="7288712" y="4542290"/>
            <a:ext cx="1041907" cy="127566"/>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lnSpc>
                <a:spcPts val="1000"/>
              </a:lnSpc>
            </a:pPr>
            <a:r>
              <a:rPr lang="en-US" sz="1000" b="1" dirty="0">
                <a:solidFill>
                  <a:schemeClr val="tx1">
                    <a:lumMod val="65000"/>
                    <a:lumOff val="35000"/>
                  </a:schemeClr>
                </a:solidFill>
                <a:latin typeface="AvenirNext LT Com Regular" panose="020B0503020202020204" pitchFamily="34" charset="0"/>
              </a:rPr>
              <a:t>Materials</a:t>
            </a:r>
          </a:p>
        </p:txBody>
      </p:sp>
      <p:sp>
        <p:nvSpPr>
          <p:cNvPr id="83" name="Content Placeholder 2">
            <a:extLst>
              <a:ext uri="{FF2B5EF4-FFF2-40B4-BE49-F238E27FC236}">
                <a16:creationId xmlns:a16="http://schemas.microsoft.com/office/drawing/2014/main" id="{585F245F-9E31-576C-DD50-CAD589594D49}"/>
              </a:ext>
            </a:extLst>
          </p:cNvPr>
          <p:cNvSpPr txBox="1">
            <a:spLocks/>
          </p:cNvSpPr>
          <p:nvPr/>
        </p:nvSpPr>
        <p:spPr>
          <a:xfrm>
            <a:off x="10573992" y="4554396"/>
            <a:ext cx="1051072" cy="128240"/>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lnSpc>
                <a:spcPts val="1000"/>
              </a:lnSpc>
            </a:pPr>
            <a:r>
              <a:rPr lang="en-US" sz="1000" b="1" dirty="0">
                <a:solidFill>
                  <a:schemeClr val="tx1">
                    <a:lumMod val="65000"/>
                    <a:lumOff val="35000"/>
                  </a:schemeClr>
                </a:solidFill>
                <a:latin typeface="AvenirNext LT Com Regular" panose="020B0503020202020204" pitchFamily="34" charset="0"/>
              </a:rPr>
              <a:t>Energy</a:t>
            </a:r>
          </a:p>
        </p:txBody>
      </p:sp>
      <p:sp>
        <p:nvSpPr>
          <p:cNvPr id="87" name="Content Placeholder 2">
            <a:extLst>
              <a:ext uri="{FF2B5EF4-FFF2-40B4-BE49-F238E27FC236}">
                <a16:creationId xmlns:a16="http://schemas.microsoft.com/office/drawing/2014/main" id="{58936773-1A39-405A-0AAF-9A13247FEC25}"/>
              </a:ext>
            </a:extLst>
          </p:cNvPr>
          <p:cNvSpPr txBox="1">
            <a:spLocks/>
          </p:cNvSpPr>
          <p:nvPr/>
        </p:nvSpPr>
        <p:spPr>
          <a:xfrm>
            <a:off x="5046777" y="4542290"/>
            <a:ext cx="1037584" cy="128240"/>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lnSpc>
                <a:spcPts val="1000"/>
              </a:lnSpc>
            </a:pPr>
            <a:r>
              <a:rPr lang="en-US" sz="1000" b="1" dirty="0">
                <a:solidFill>
                  <a:schemeClr val="tx1">
                    <a:lumMod val="65000"/>
                    <a:lumOff val="35000"/>
                  </a:schemeClr>
                </a:solidFill>
                <a:latin typeface="AvenirNext LT Com Regular" panose="020B0503020202020204" pitchFamily="34" charset="0"/>
              </a:rPr>
              <a:t>Utilities</a:t>
            </a:r>
          </a:p>
        </p:txBody>
      </p:sp>
      <p:sp>
        <p:nvSpPr>
          <p:cNvPr id="88" name="Content Placeholder 2">
            <a:extLst>
              <a:ext uri="{FF2B5EF4-FFF2-40B4-BE49-F238E27FC236}">
                <a16:creationId xmlns:a16="http://schemas.microsoft.com/office/drawing/2014/main" id="{E02AD72F-B7B9-6CD5-BF1F-DA2BC5408609}"/>
              </a:ext>
            </a:extLst>
          </p:cNvPr>
          <p:cNvSpPr txBox="1">
            <a:spLocks/>
          </p:cNvSpPr>
          <p:nvPr/>
        </p:nvSpPr>
        <p:spPr>
          <a:xfrm>
            <a:off x="1710691" y="4542290"/>
            <a:ext cx="1051072" cy="307777"/>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r>
              <a:rPr lang="en-US" sz="1000" b="1" dirty="0">
                <a:solidFill>
                  <a:schemeClr val="tx1">
                    <a:lumMod val="65000"/>
                    <a:lumOff val="35000"/>
                  </a:schemeClr>
                </a:solidFill>
                <a:latin typeface="AvenirNext LT Com Regular" panose="020B0503020202020204" pitchFamily="34" charset="0"/>
              </a:rPr>
              <a:t>Communication</a:t>
            </a:r>
            <a:br>
              <a:rPr lang="en-US" sz="1000" b="1" dirty="0">
                <a:solidFill>
                  <a:schemeClr val="tx1">
                    <a:lumMod val="65000"/>
                    <a:lumOff val="35000"/>
                  </a:schemeClr>
                </a:solidFill>
                <a:latin typeface="AvenirNext LT Com Regular" panose="020B0503020202020204" pitchFamily="34" charset="0"/>
              </a:rPr>
            </a:br>
            <a:r>
              <a:rPr lang="en-US" sz="1000" b="1" dirty="0">
                <a:solidFill>
                  <a:schemeClr val="tx1">
                    <a:lumMod val="65000"/>
                    <a:lumOff val="35000"/>
                  </a:schemeClr>
                </a:solidFill>
                <a:latin typeface="AvenirNext LT Com Regular" panose="020B0503020202020204" pitchFamily="34" charset="0"/>
              </a:rPr>
              <a:t>services</a:t>
            </a:r>
          </a:p>
        </p:txBody>
      </p:sp>
      <p:sp>
        <p:nvSpPr>
          <p:cNvPr id="89" name="Content Placeholder 2">
            <a:extLst>
              <a:ext uri="{FF2B5EF4-FFF2-40B4-BE49-F238E27FC236}">
                <a16:creationId xmlns:a16="http://schemas.microsoft.com/office/drawing/2014/main" id="{9CE635F2-A978-1659-ECE7-27490813F53B}"/>
              </a:ext>
            </a:extLst>
          </p:cNvPr>
          <p:cNvSpPr txBox="1">
            <a:spLocks/>
          </p:cNvSpPr>
          <p:nvPr/>
        </p:nvSpPr>
        <p:spPr>
          <a:xfrm>
            <a:off x="8383810" y="4542290"/>
            <a:ext cx="1043777" cy="128240"/>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lnSpc>
                <a:spcPts val="1000"/>
              </a:lnSpc>
            </a:pPr>
            <a:r>
              <a:rPr lang="en-US" sz="1000" b="1" dirty="0">
                <a:solidFill>
                  <a:schemeClr val="tx1">
                    <a:lumMod val="65000"/>
                    <a:lumOff val="35000"/>
                  </a:schemeClr>
                </a:solidFill>
                <a:latin typeface="AvenirNext LT Com Regular" panose="020B0503020202020204" pitchFamily="34" charset="0"/>
              </a:rPr>
              <a:t>Financials</a:t>
            </a:r>
          </a:p>
        </p:txBody>
      </p:sp>
      <p:sp>
        <p:nvSpPr>
          <p:cNvPr id="91" name="Content Placeholder 2">
            <a:extLst>
              <a:ext uri="{FF2B5EF4-FFF2-40B4-BE49-F238E27FC236}">
                <a16:creationId xmlns:a16="http://schemas.microsoft.com/office/drawing/2014/main" id="{CFEB711F-3B67-24E3-698A-872402D2344F}"/>
              </a:ext>
            </a:extLst>
          </p:cNvPr>
          <p:cNvSpPr txBox="1">
            <a:spLocks/>
          </p:cNvSpPr>
          <p:nvPr/>
        </p:nvSpPr>
        <p:spPr>
          <a:xfrm>
            <a:off x="590667" y="4542290"/>
            <a:ext cx="1044426" cy="307777"/>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r>
              <a:rPr lang="en-US" sz="1000" b="1" dirty="0">
                <a:solidFill>
                  <a:schemeClr val="tx1">
                    <a:lumMod val="65000"/>
                    <a:lumOff val="35000"/>
                  </a:schemeClr>
                </a:solidFill>
                <a:latin typeface="AvenirNext LT Com Regular" panose="020B0503020202020204" pitchFamily="34" charset="0"/>
              </a:rPr>
              <a:t>Information technology</a:t>
            </a:r>
          </a:p>
        </p:txBody>
      </p:sp>
      <p:graphicFrame>
        <p:nvGraphicFramePr>
          <p:cNvPr id="92" name="Chart 91">
            <a:extLst>
              <a:ext uri="{FF2B5EF4-FFF2-40B4-BE49-F238E27FC236}">
                <a16:creationId xmlns:a16="http://schemas.microsoft.com/office/drawing/2014/main" id="{49A0AA19-7674-2532-B7AC-542ACBBDEE50}"/>
              </a:ext>
            </a:extLst>
          </p:cNvPr>
          <p:cNvGraphicFramePr/>
          <p:nvPr/>
        </p:nvGraphicFramePr>
        <p:xfrm>
          <a:off x="494712" y="4831363"/>
          <a:ext cx="11232467" cy="1650003"/>
        </p:xfrm>
        <a:graphic>
          <a:graphicData uri="http://schemas.openxmlformats.org/drawingml/2006/chart">
            <c:chart xmlns:c="http://schemas.openxmlformats.org/drawingml/2006/chart" xmlns:r="http://schemas.openxmlformats.org/officeDocument/2006/relationships" r:id="rId4"/>
          </a:graphicData>
        </a:graphic>
      </p:graphicFrame>
      <p:sp>
        <p:nvSpPr>
          <p:cNvPr id="93" name="Content Placeholder 2">
            <a:extLst>
              <a:ext uri="{FF2B5EF4-FFF2-40B4-BE49-F238E27FC236}">
                <a16:creationId xmlns:a16="http://schemas.microsoft.com/office/drawing/2014/main" id="{0EB23C6B-3654-5AF5-0D06-419DD22075F3}"/>
              </a:ext>
            </a:extLst>
          </p:cNvPr>
          <p:cNvSpPr txBox="1">
            <a:spLocks/>
          </p:cNvSpPr>
          <p:nvPr/>
        </p:nvSpPr>
        <p:spPr>
          <a:xfrm>
            <a:off x="6110945" y="4542290"/>
            <a:ext cx="1073293" cy="128240"/>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lnSpc>
                <a:spcPts val="1000"/>
              </a:lnSpc>
            </a:pPr>
            <a:r>
              <a:rPr lang="en-US" sz="1000" b="1" dirty="0">
                <a:solidFill>
                  <a:schemeClr val="tx1">
                    <a:lumMod val="65000"/>
                    <a:lumOff val="35000"/>
                  </a:schemeClr>
                </a:solidFill>
                <a:latin typeface="AvenirNext LT Com Regular" panose="020B0503020202020204" pitchFamily="34" charset="0"/>
              </a:rPr>
              <a:t>Industrials</a:t>
            </a:r>
          </a:p>
        </p:txBody>
      </p:sp>
      <p:cxnSp>
        <p:nvCxnSpPr>
          <p:cNvPr id="94" name="Straight Connector 93">
            <a:extLst>
              <a:ext uri="{FF2B5EF4-FFF2-40B4-BE49-F238E27FC236}">
                <a16:creationId xmlns:a16="http://schemas.microsoft.com/office/drawing/2014/main" id="{319FE323-B8F0-4E85-2711-BA7C5A6C02A5}"/>
              </a:ext>
            </a:extLst>
          </p:cNvPr>
          <p:cNvCxnSpPr>
            <a:cxnSpLocks/>
          </p:cNvCxnSpPr>
          <p:nvPr/>
        </p:nvCxnSpPr>
        <p:spPr>
          <a:xfrm>
            <a:off x="709430" y="5656364"/>
            <a:ext cx="10832047" cy="0"/>
          </a:xfrm>
          <a:prstGeom prst="line">
            <a:avLst/>
          </a:prstGeom>
          <a:noFill/>
          <a:ln w="9525" cap="flat">
            <a:solidFill>
              <a:schemeClr val="bg1">
                <a:lumMod val="65000"/>
              </a:schemeClr>
            </a:solidFill>
            <a:prstDash val="solid"/>
            <a:miter lim="400000"/>
          </a:ln>
          <a:effectLst/>
          <a:sp3d/>
        </p:spPr>
        <p:style>
          <a:lnRef idx="0">
            <a:scrgbClr r="0" g="0" b="0"/>
          </a:lnRef>
          <a:fillRef idx="0">
            <a:scrgbClr r="0" g="0" b="0"/>
          </a:fillRef>
          <a:effectRef idx="0">
            <a:scrgbClr r="0" g="0" b="0"/>
          </a:effectRef>
          <a:fontRef idx="none"/>
        </p:style>
      </p:cxnSp>
      <p:sp>
        <p:nvSpPr>
          <p:cNvPr id="110" name="Content Placeholder 2">
            <a:extLst>
              <a:ext uri="{FF2B5EF4-FFF2-40B4-BE49-F238E27FC236}">
                <a16:creationId xmlns:a16="http://schemas.microsoft.com/office/drawing/2014/main" id="{7FCE7364-81A7-C697-7F3B-2F4C0969AE22}"/>
              </a:ext>
            </a:extLst>
          </p:cNvPr>
          <p:cNvSpPr txBox="1">
            <a:spLocks/>
          </p:cNvSpPr>
          <p:nvPr/>
        </p:nvSpPr>
        <p:spPr>
          <a:xfrm>
            <a:off x="577944" y="3980586"/>
            <a:ext cx="4617511" cy="215444"/>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defTabSz="914400">
              <a:spcBef>
                <a:spcPts val="500"/>
              </a:spcBef>
              <a:spcAft>
                <a:spcPts val="0"/>
              </a:spcAft>
              <a:defRPr/>
            </a:pPr>
            <a:r>
              <a:rPr lang="en-US" sz="1400" b="1" i="0" dirty="0">
                <a:solidFill>
                  <a:srgbClr val="222222"/>
                </a:solidFill>
                <a:effectLst/>
              </a:rPr>
              <a:t>Global sector earnings on the rise*</a:t>
            </a:r>
            <a:endParaRPr kumimoji="0" lang="en-GB" sz="1400" b="1" i="0" u="none" strike="noStrike" kern="1200" cap="none" spc="0" normalizeH="0" baseline="0" noProof="0" dirty="0">
              <a:ln>
                <a:noFill/>
              </a:ln>
              <a:solidFill>
                <a:prstClr val="black"/>
              </a:solidFill>
              <a:effectLst/>
              <a:uLnTx/>
              <a:uFillTx/>
              <a:ea typeface="+mn-ea"/>
              <a:cs typeface="AvenirNext LT Com Regular"/>
            </a:endParaRPr>
          </a:p>
        </p:txBody>
      </p:sp>
      <p:sp>
        <p:nvSpPr>
          <p:cNvPr id="69" name="Content Placeholder 2">
            <a:extLst>
              <a:ext uri="{FF2B5EF4-FFF2-40B4-BE49-F238E27FC236}">
                <a16:creationId xmlns:a16="http://schemas.microsoft.com/office/drawing/2014/main" id="{7AB7E227-ADFF-B085-4A73-C371D678AF34}"/>
              </a:ext>
            </a:extLst>
          </p:cNvPr>
          <p:cNvSpPr txBox="1">
            <a:spLocks/>
          </p:cNvSpPr>
          <p:nvPr/>
        </p:nvSpPr>
        <p:spPr>
          <a:xfrm>
            <a:off x="577945" y="4225467"/>
            <a:ext cx="4897438" cy="153888"/>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000" b="1" dirty="0">
                <a:solidFill>
                  <a:schemeClr val="tx1">
                    <a:lumMod val="65000"/>
                    <a:lumOff val="35000"/>
                  </a:schemeClr>
                </a:solidFill>
                <a:latin typeface="AvenirNext LT Com Regular" panose="020B0503020202020204" pitchFamily="34" charset="0"/>
              </a:rPr>
              <a:t>Annual earnings growth (% change YoY)</a:t>
            </a:r>
          </a:p>
        </p:txBody>
      </p:sp>
      <p:sp>
        <p:nvSpPr>
          <p:cNvPr id="16" name="Rectangle 15">
            <a:extLst>
              <a:ext uri="{FF2B5EF4-FFF2-40B4-BE49-F238E27FC236}">
                <a16:creationId xmlns:a16="http://schemas.microsoft.com/office/drawing/2014/main" id="{CA203E72-7B76-1A26-6203-C3E07C78219E}"/>
              </a:ext>
            </a:extLst>
          </p:cNvPr>
          <p:cNvSpPr/>
          <p:nvPr/>
        </p:nvSpPr>
        <p:spPr>
          <a:xfrm>
            <a:off x="2038381" y="3595285"/>
            <a:ext cx="97520" cy="89188"/>
          </a:xfrm>
          <a:prstGeom prst="rect">
            <a:avLst/>
          </a:prstGeom>
          <a:solidFill>
            <a:schemeClr val="accent3"/>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7" name="Content Placeholder 2">
            <a:extLst>
              <a:ext uri="{FF2B5EF4-FFF2-40B4-BE49-F238E27FC236}">
                <a16:creationId xmlns:a16="http://schemas.microsoft.com/office/drawing/2014/main" id="{8A2215F4-F100-AD75-698E-949D5BC1AC4C}"/>
              </a:ext>
            </a:extLst>
          </p:cNvPr>
          <p:cNvSpPr txBox="1">
            <a:spLocks/>
          </p:cNvSpPr>
          <p:nvPr/>
        </p:nvSpPr>
        <p:spPr>
          <a:xfrm>
            <a:off x="2250235" y="2128601"/>
            <a:ext cx="1645920" cy="227755"/>
          </a:xfrm>
          <a:prstGeom prst="rect">
            <a:avLst/>
          </a:prstGeom>
          <a:solidFill>
            <a:schemeClr val="accent2"/>
          </a:solidFill>
        </p:spPr>
        <p:txBody>
          <a:bodyPr wrap="square" lIns="0" tIns="36576" rIns="0" bIns="36576"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gn="ctr"/>
            <a:r>
              <a:rPr lang="en-US" sz="1000" b="1" dirty="0">
                <a:solidFill>
                  <a:schemeClr val="bg1"/>
                </a:solidFill>
                <a:latin typeface="AvenirNext LT Com Regular" panose="020B0503020202020204" pitchFamily="34" charset="0"/>
              </a:rPr>
              <a:t>Europe</a:t>
            </a:r>
          </a:p>
        </p:txBody>
      </p:sp>
    </p:spTree>
    <p:extLst>
      <p:ext uri="{BB962C8B-B14F-4D97-AF65-F5344CB8AC3E}">
        <p14:creationId xmlns:p14="http://schemas.microsoft.com/office/powerpoint/2010/main" val="2713638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05F3D9-801D-5F24-172F-89D362BE0C5B}"/>
              </a:ext>
            </a:extLst>
          </p:cNvPr>
          <p:cNvSpPr>
            <a:spLocks noGrp="1"/>
          </p:cNvSpPr>
          <p:nvPr>
            <p:ph type="sldNum" sz="quarter" idx="11"/>
          </p:nvPr>
        </p:nvSpPr>
        <p:spPr/>
        <p:txBody>
          <a:bodyPr/>
          <a:lstStyle/>
          <a:p>
            <a:pPr>
              <a:lnSpc>
                <a:spcPct val="110000"/>
              </a:lnSpc>
              <a:spcBef>
                <a:spcPts val="1200"/>
              </a:spcBef>
            </a:pPr>
            <a:fld id="{86CB4B4D-7CA3-9044-876B-883B54F8677D}" type="slidenum">
              <a:rPr lang="en-US" smtClean="0"/>
              <a:pPr>
                <a:lnSpc>
                  <a:spcPct val="110000"/>
                </a:lnSpc>
                <a:spcBef>
                  <a:spcPts val="1200"/>
                </a:spcBef>
              </a:pPr>
              <a:t>5</a:t>
            </a:fld>
            <a:endParaRPr lang="en-US" dirty="0"/>
          </a:p>
        </p:txBody>
      </p:sp>
      <p:sp>
        <p:nvSpPr>
          <p:cNvPr id="12" name="Title 4">
            <a:extLst>
              <a:ext uri="{FF2B5EF4-FFF2-40B4-BE49-F238E27FC236}">
                <a16:creationId xmlns:a16="http://schemas.microsoft.com/office/drawing/2014/main" id="{AA3AD1FE-D024-77C7-FAC0-FCE3590ED5A3}"/>
              </a:ext>
            </a:extLst>
          </p:cNvPr>
          <p:cNvSpPr>
            <a:spLocks noGrp="1"/>
          </p:cNvSpPr>
          <p:nvPr>
            <p:ph type="title"/>
          </p:nvPr>
        </p:nvSpPr>
        <p:spPr>
          <a:xfrm>
            <a:off x="566928" y="694944"/>
            <a:ext cx="11045952" cy="409343"/>
          </a:xfrm>
        </p:spPr>
        <p:txBody>
          <a:bodyPr/>
          <a:lstStyle/>
          <a:p>
            <a:r>
              <a:rPr lang="en-US" dirty="0"/>
              <a:t>The global leaders of today may not be the leaders of tomorrow</a:t>
            </a:r>
          </a:p>
        </p:txBody>
      </p:sp>
      <p:sp>
        <p:nvSpPr>
          <p:cNvPr id="19" name="TextBox 18">
            <a:extLst>
              <a:ext uri="{FF2B5EF4-FFF2-40B4-BE49-F238E27FC236}">
                <a16:creationId xmlns:a16="http://schemas.microsoft.com/office/drawing/2014/main" id="{FEFC83AD-6E99-D20B-B778-6A1E1404E67F}"/>
              </a:ext>
            </a:extLst>
          </p:cNvPr>
          <p:cNvSpPr txBox="1"/>
          <p:nvPr/>
        </p:nvSpPr>
        <p:spPr>
          <a:xfrm>
            <a:off x="3047968" y="-224589"/>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2" name="TextBox 1">
            <a:extLst>
              <a:ext uri="{FF2B5EF4-FFF2-40B4-BE49-F238E27FC236}">
                <a16:creationId xmlns:a16="http://schemas.microsoft.com/office/drawing/2014/main" id="{F63F3D59-0D8F-8545-B9D2-25968474F467}"/>
              </a:ext>
            </a:extLst>
          </p:cNvPr>
          <p:cNvSpPr txBox="1"/>
          <p:nvPr/>
        </p:nvSpPr>
        <p:spPr>
          <a:xfrm>
            <a:off x="593766" y="1247743"/>
            <a:ext cx="7670555" cy="216335"/>
          </a:xfrm>
          <a:prstGeom prst="rect">
            <a:avLst/>
          </a:prstGeom>
          <a:ln w="12700">
            <a:miter lim="400000"/>
          </a:ln>
        </p:spPr>
        <p:txBody>
          <a:bodyPr wrap="square" lIns="0" tIns="0" rIns="0" bIns="0" rtlCol="0">
            <a:spAutoFit/>
          </a:bodyPr>
          <a:lstStyle/>
          <a:p>
            <a:pPr algn="l"/>
            <a:r>
              <a:rPr lang="en-US" sz="1400" b="1" dirty="0">
                <a:latin typeface="+mn-lt"/>
              </a:rPr>
              <a:t>The world’s top 10 largest companies by market capitalization (ex Aramco)</a:t>
            </a:r>
          </a:p>
        </p:txBody>
      </p:sp>
      <p:graphicFrame>
        <p:nvGraphicFramePr>
          <p:cNvPr id="6" name="Table 5">
            <a:extLst>
              <a:ext uri="{FF2B5EF4-FFF2-40B4-BE49-F238E27FC236}">
                <a16:creationId xmlns:a16="http://schemas.microsoft.com/office/drawing/2014/main" id="{A8F90C8B-DBD7-3DC0-7880-63193F49C450}"/>
              </a:ext>
            </a:extLst>
          </p:cNvPr>
          <p:cNvGraphicFramePr>
            <a:graphicFrameLocks noGrp="1"/>
          </p:cNvGraphicFramePr>
          <p:nvPr>
            <p:extLst>
              <p:ext uri="{D42A27DB-BD31-4B8C-83A1-F6EECF244321}">
                <p14:modId xmlns:p14="http://schemas.microsoft.com/office/powerpoint/2010/main" val="2617178074"/>
              </p:ext>
            </p:extLst>
          </p:nvPr>
        </p:nvGraphicFramePr>
        <p:xfrm>
          <a:off x="593766" y="1565366"/>
          <a:ext cx="11053512" cy="4271251"/>
        </p:xfrm>
        <a:graphic>
          <a:graphicData uri="http://schemas.openxmlformats.org/drawingml/2006/table">
            <a:tbl>
              <a:tblPr/>
              <a:tblGrid>
                <a:gridCol w="1842252">
                  <a:extLst>
                    <a:ext uri="{9D8B030D-6E8A-4147-A177-3AD203B41FA5}">
                      <a16:colId xmlns:a16="http://schemas.microsoft.com/office/drawing/2014/main" val="3121961842"/>
                    </a:ext>
                  </a:extLst>
                </a:gridCol>
                <a:gridCol w="1842252">
                  <a:extLst>
                    <a:ext uri="{9D8B030D-6E8A-4147-A177-3AD203B41FA5}">
                      <a16:colId xmlns:a16="http://schemas.microsoft.com/office/drawing/2014/main" val="20002"/>
                    </a:ext>
                  </a:extLst>
                </a:gridCol>
                <a:gridCol w="1842252">
                  <a:extLst>
                    <a:ext uri="{9D8B030D-6E8A-4147-A177-3AD203B41FA5}">
                      <a16:colId xmlns:a16="http://schemas.microsoft.com/office/drawing/2014/main" val="3891920022"/>
                    </a:ext>
                  </a:extLst>
                </a:gridCol>
                <a:gridCol w="1842252">
                  <a:extLst>
                    <a:ext uri="{9D8B030D-6E8A-4147-A177-3AD203B41FA5}">
                      <a16:colId xmlns:a16="http://schemas.microsoft.com/office/drawing/2014/main" val="20004"/>
                    </a:ext>
                  </a:extLst>
                </a:gridCol>
                <a:gridCol w="1842252">
                  <a:extLst>
                    <a:ext uri="{9D8B030D-6E8A-4147-A177-3AD203B41FA5}">
                      <a16:colId xmlns:a16="http://schemas.microsoft.com/office/drawing/2014/main" val="20006"/>
                    </a:ext>
                  </a:extLst>
                </a:gridCol>
                <a:gridCol w="1842252">
                  <a:extLst>
                    <a:ext uri="{9D8B030D-6E8A-4147-A177-3AD203B41FA5}">
                      <a16:colId xmlns:a16="http://schemas.microsoft.com/office/drawing/2014/main" val="4018396876"/>
                    </a:ext>
                  </a:extLst>
                </a:gridCol>
              </a:tblGrid>
              <a:tr h="248815">
                <a:tc>
                  <a:txBody>
                    <a:bodyPr/>
                    <a:lstStyle/>
                    <a:p>
                      <a:pPr algn="ctr" fontAlgn="b">
                        <a:lnSpc>
                          <a:spcPts val="1300"/>
                        </a:lnSpc>
                      </a:pPr>
                      <a:r>
                        <a:rPr lang="en-US" sz="1400" b="1" i="0" u="none" strike="noStrike" dirty="0">
                          <a:solidFill>
                            <a:schemeClr val="bg1"/>
                          </a:solidFill>
                          <a:effectLst/>
                          <a:latin typeface="+mn-lt"/>
                        </a:rPr>
                        <a:t>1980</a:t>
                      </a:r>
                    </a:p>
                  </a:txBody>
                  <a:tcPr marL="45720" marR="0" marT="73152" marB="0">
                    <a:lnL w="6350" cap="flat" cmpd="sng" algn="ctr">
                      <a:solidFill>
                        <a:srgbClr val="002D72"/>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2D72"/>
                    </a:solidFill>
                  </a:tcPr>
                </a:tc>
                <a:tc>
                  <a:txBody>
                    <a:bodyPr/>
                    <a:lstStyle/>
                    <a:p>
                      <a:pPr algn="ctr" fontAlgn="b">
                        <a:lnSpc>
                          <a:spcPts val="1340"/>
                        </a:lnSpc>
                      </a:pPr>
                      <a:r>
                        <a:rPr lang="en-US" sz="1400" b="1" i="0" u="none" strike="noStrike" dirty="0">
                          <a:solidFill>
                            <a:schemeClr val="bg1"/>
                          </a:solidFill>
                          <a:effectLst/>
                          <a:latin typeface="+mn-lt"/>
                        </a:rPr>
                        <a:t>1990</a:t>
                      </a: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228600" eaLnBrk="1" fontAlgn="b" latinLnBrk="0" hangingPunct="1">
                        <a:lnSpc>
                          <a:spcPts val="1300"/>
                        </a:lnSpc>
                        <a:spcBef>
                          <a:spcPts val="600"/>
                        </a:spcBef>
                        <a:spcAft>
                          <a:spcPts val="0"/>
                        </a:spcAft>
                        <a:buClrTx/>
                        <a:buSzTx/>
                        <a:buFontTx/>
                        <a:buNone/>
                        <a:tabLst/>
                        <a:defRPr/>
                      </a:pPr>
                      <a:r>
                        <a:rPr lang="en-US" sz="1400" b="1" i="0" u="none" strike="noStrike" dirty="0">
                          <a:solidFill>
                            <a:schemeClr val="bg1"/>
                          </a:solidFill>
                          <a:effectLst/>
                          <a:latin typeface="+mn-lt"/>
                        </a:rPr>
                        <a:t>2000</a:t>
                      </a: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solidFill>
                  </a:tcPr>
                </a:tc>
                <a:tc>
                  <a:txBody>
                    <a:bodyPr/>
                    <a:lstStyle/>
                    <a:p>
                      <a:pPr marL="0" marR="0" lvl="0" indent="0" algn="ctr" defTabSz="228600" eaLnBrk="1" fontAlgn="b" latinLnBrk="0" hangingPunct="1">
                        <a:lnSpc>
                          <a:spcPts val="1340"/>
                        </a:lnSpc>
                        <a:spcBef>
                          <a:spcPts val="600"/>
                        </a:spcBef>
                        <a:spcAft>
                          <a:spcPts val="0"/>
                        </a:spcAft>
                        <a:buClrTx/>
                        <a:buSzTx/>
                        <a:buFontTx/>
                        <a:buNone/>
                        <a:tabLst/>
                        <a:defRPr/>
                      </a:pPr>
                      <a:r>
                        <a:rPr lang="en-US" sz="1400" b="1" i="0" u="none" strike="noStrike" dirty="0">
                          <a:solidFill>
                            <a:schemeClr val="bg1"/>
                          </a:solidFill>
                          <a:effectLst/>
                          <a:latin typeface="+mn-lt"/>
                        </a:rPr>
                        <a:t>2010</a:t>
                      </a: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75000"/>
                      </a:schemeClr>
                    </a:solidFill>
                  </a:tcPr>
                </a:tc>
                <a:tc>
                  <a:txBody>
                    <a:bodyPr/>
                    <a:lstStyle/>
                    <a:p>
                      <a:pPr algn="ctr" fontAlgn="b">
                        <a:lnSpc>
                          <a:spcPts val="1340"/>
                        </a:lnSpc>
                      </a:pPr>
                      <a:r>
                        <a:rPr lang="en-US" sz="1400" b="1" i="0" u="none" strike="noStrike" dirty="0">
                          <a:solidFill>
                            <a:schemeClr val="bg1"/>
                          </a:solidFill>
                          <a:effectLst/>
                          <a:latin typeface="+mn-lt"/>
                        </a:rPr>
                        <a:t>2020</a:t>
                      </a:r>
                    </a:p>
                  </a:txBody>
                  <a:tcPr marL="45720" marR="0" marT="73152" marB="0">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solidFill>
                  </a:tcPr>
                </a:tc>
                <a:tc>
                  <a:txBody>
                    <a:bodyPr/>
                    <a:lstStyle/>
                    <a:p>
                      <a:pPr algn="ctr" fontAlgn="b">
                        <a:lnSpc>
                          <a:spcPts val="1340"/>
                        </a:lnSpc>
                      </a:pPr>
                      <a:r>
                        <a:rPr lang="en-US" sz="1400" b="1" i="0" u="none" strike="noStrike" dirty="0">
                          <a:solidFill>
                            <a:schemeClr val="bg1"/>
                          </a:solidFill>
                          <a:effectLst/>
                          <a:latin typeface="+mn-lt"/>
                        </a:rPr>
                        <a:t>2023</a:t>
                      </a:r>
                    </a:p>
                  </a:txBody>
                  <a:tcPr marL="45720" marR="0" marT="73152" marB="0">
                    <a:lnL w="19050" cap="flat" cmpd="sng" algn="ctr">
                      <a:solidFill>
                        <a:schemeClr val="bg1"/>
                      </a:solidFill>
                      <a:prstDash val="solid"/>
                      <a:round/>
                      <a:headEnd type="none" w="med" len="med"/>
                      <a:tailEnd type="none" w="med" len="med"/>
                    </a:lnL>
                    <a:lnR w="6350" cap="flat" cmpd="sng" algn="ctr">
                      <a:solidFill>
                        <a:srgbClr val="00ADCD"/>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ADCD"/>
                    </a:solidFill>
                  </a:tcPr>
                </a:tc>
                <a:extLst>
                  <a:ext uri="{0D108BD9-81ED-4DB2-BD59-A6C34878D82A}">
                    <a16:rowId xmlns:a16="http://schemas.microsoft.com/office/drawing/2014/main" val="2296309936"/>
                  </a:ext>
                </a:extLst>
              </a:tr>
              <a:tr h="365697">
                <a:tc>
                  <a:txBody>
                    <a:bodyPr/>
                    <a:lstStyle/>
                    <a:p>
                      <a:pPr algn="ctr" fontAlgn="b">
                        <a:lnSpc>
                          <a:spcPts val="1200"/>
                        </a:lnSpc>
                      </a:pPr>
                      <a:r>
                        <a:rPr lang="en-US" sz="1100" b="1" i="0" u="none" strike="noStrike" cap="none" spc="0" baseline="0" dirty="0">
                          <a:ln>
                            <a:noFill/>
                          </a:ln>
                          <a:solidFill>
                            <a:schemeClr val="bg1"/>
                          </a:solidFill>
                          <a:effectLst/>
                          <a:uFillTx/>
                          <a:latin typeface="+mn-lt"/>
                          <a:ea typeface="+mn-ea"/>
                          <a:cs typeface="+mn-cs"/>
                          <a:sym typeface="Avenir Next LT Com Regular"/>
                        </a:rPr>
                        <a:t>Oil is crowned</a:t>
                      </a:r>
                      <a:br>
                        <a:rPr lang="en-US" sz="1100" b="1" i="0" u="none" strike="noStrike" cap="none" spc="0" baseline="0" dirty="0">
                          <a:ln>
                            <a:noFill/>
                          </a:ln>
                          <a:solidFill>
                            <a:schemeClr val="bg1"/>
                          </a:solidFill>
                          <a:effectLst/>
                          <a:uFillTx/>
                          <a:latin typeface="+mn-lt"/>
                          <a:ea typeface="+mn-ea"/>
                          <a:cs typeface="+mn-cs"/>
                          <a:sym typeface="Avenir Next LT Com Regular"/>
                        </a:rPr>
                      </a:br>
                      <a:r>
                        <a:rPr lang="en-US" sz="1100" b="1" i="0" u="none" strike="noStrike" cap="none" spc="0" baseline="0" dirty="0">
                          <a:ln>
                            <a:noFill/>
                          </a:ln>
                          <a:solidFill>
                            <a:schemeClr val="bg1"/>
                          </a:solidFill>
                          <a:effectLst/>
                          <a:uFillTx/>
                          <a:latin typeface="+mn-lt"/>
                          <a:ea typeface="+mn-ea"/>
                          <a:cs typeface="+mn-cs"/>
                          <a:sym typeface="Avenir Next LT Com Regular"/>
                        </a:rPr>
                        <a:t>king</a:t>
                      </a:r>
                      <a:endParaRPr lang="en-US" sz="1100" b="0" i="0" u="none" strike="noStrike" dirty="0">
                        <a:solidFill>
                          <a:srgbClr val="000000"/>
                        </a:solidFill>
                        <a:effectLst/>
                        <a:latin typeface="AvenirNext LT Com Regular" panose="020B0503020202020204" pitchFamily="34" charset="0"/>
                      </a:endParaRPr>
                    </a:p>
                  </a:txBody>
                  <a:tcPr marL="45720" marR="0" marT="36576">
                    <a:lnL w="6350" cap="flat" cmpd="sng" algn="ctr">
                      <a:solidFill>
                        <a:srgbClr val="002D72"/>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2D72">
                        <a:alpha val="74163"/>
                      </a:srgbClr>
                    </a:solidFill>
                  </a:tcPr>
                </a:tc>
                <a:tc>
                  <a:txBody>
                    <a:bodyPr/>
                    <a:lstStyle/>
                    <a:p>
                      <a:pPr algn="ctr" fontAlgn="b">
                        <a:lnSpc>
                          <a:spcPts val="1200"/>
                        </a:lnSpc>
                      </a:pPr>
                      <a:r>
                        <a:rPr lang="en-US" sz="1100" b="1" i="0" u="none" strike="noStrike" dirty="0">
                          <a:solidFill>
                            <a:schemeClr val="bg1"/>
                          </a:solidFill>
                          <a:effectLst/>
                          <a:latin typeface="+mn-lt"/>
                        </a:rPr>
                        <a:t>Japan leads </a:t>
                      </a:r>
                      <a:br>
                        <a:rPr lang="en-US" sz="1100" b="1" i="0" u="none" strike="noStrike" dirty="0">
                          <a:solidFill>
                            <a:schemeClr val="bg1"/>
                          </a:solidFill>
                          <a:effectLst/>
                          <a:latin typeface="+mn-lt"/>
                        </a:rPr>
                      </a:br>
                      <a:r>
                        <a:rPr lang="en-US" sz="1100" b="1" i="0" u="none" strike="noStrike" dirty="0">
                          <a:solidFill>
                            <a:schemeClr val="bg1"/>
                          </a:solidFill>
                          <a:effectLst/>
                          <a:latin typeface="+mn-lt"/>
                        </a:rPr>
                        <a:t>the way</a:t>
                      </a:r>
                      <a:endParaRPr lang="en-US" sz="1100" b="0" i="0" u="none" strike="noStrike" dirty="0">
                        <a:solidFill>
                          <a:srgbClr val="000000"/>
                        </a:solidFill>
                        <a:effectLst/>
                        <a:latin typeface="AvenirNext LT Com Regular" panose="020B0503020202020204" pitchFamily="34" charset="0"/>
                      </a:endParaRP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alpha val="68000"/>
                      </a:schemeClr>
                    </a:solidFill>
                  </a:tcPr>
                </a:tc>
                <a:tc>
                  <a:txBody>
                    <a:bodyPr/>
                    <a:lstStyle/>
                    <a:p>
                      <a:pPr marL="0" marR="0" lvl="0" indent="0" algn="ctr" defTabSz="228600" eaLnBrk="1" fontAlgn="b" latinLnBrk="0" hangingPunct="1">
                        <a:lnSpc>
                          <a:spcPts val="1200"/>
                        </a:lnSpc>
                        <a:spcBef>
                          <a:spcPts val="600"/>
                        </a:spcBef>
                        <a:spcAft>
                          <a:spcPts val="0"/>
                        </a:spcAft>
                        <a:buClrTx/>
                        <a:buSzTx/>
                        <a:buFontTx/>
                        <a:buNone/>
                        <a:tabLst/>
                        <a:defRPr/>
                      </a:pPr>
                      <a:r>
                        <a:rPr lang="en-US" sz="1100" b="1" i="0" u="none" strike="noStrike" dirty="0">
                          <a:solidFill>
                            <a:schemeClr val="bg1"/>
                          </a:solidFill>
                          <a:effectLst/>
                          <a:latin typeface="+mn-lt"/>
                        </a:rPr>
                        <a:t>Dot-com bubbles</a:t>
                      </a:r>
                      <a:br>
                        <a:rPr lang="en-US" sz="1100" b="1" i="0" u="none" strike="noStrike" dirty="0">
                          <a:solidFill>
                            <a:schemeClr val="bg1"/>
                          </a:solidFill>
                          <a:effectLst/>
                          <a:latin typeface="+mn-lt"/>
                        </a:rPr>
                      </a:br>
                      <a:r>
                        <a:rPr lang="en-US" sz="1100" b="1" i="0" u="none" strike="noStrike" dirty="0">
                          <a:solidFill>
                            <a:schemeClr val="bg1"/>
                          </a:solidFill>
                          <a:effectLst/>
                          <a:latin typeface="+mn-lt"/>
                        </a:rPr>
                        <a:t>over</a:t>
                      </a: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4">
                        <a:alpha val="67168"/>
                      </a:schemeClr>
                    </a:solidFill>
                  </a:tcPr>
                </a:tc>
                <a:tc>
                  <a:txBody>
                    <a:bodyPr/>
                    <a:lstStyle/>
                    <a:p>
                      <a:pPr marL="0" marR="0" lvl="0" indent="0" algn="ctr" defTabSz="228600" eaLnBrk="1" fontAlgn="b" latinLnBrk="0" hangingPunct="1">
                        <a:lnSpc>
                          <a:spcPts val="1200"/>
                        </a:lnSpc>
                        <a:spcBef>
                          <a:spcPts val="600"/>
                        </a:spcBef>
                        <a:spcAft>
                          <a:spcPts val="0"/>
                        </a:spcAft>
                        <a:buClrTx/>
                        <a:buSzTx/>
                        <a:buFontTx/>
                        <a:buNone/>
                        <a:tabLst/>
                        <a:defRPr/>
                      </a:pPr>
                      <a:r>
                        <a:rPr lang="en-US" sz="1100" b="1" i="0" u="none" strike="noStrike" dirty="0">
                          <a:solidFill>
                            <a:schemeClr val="bg1"/>
                          </a:solidFill>
                          <a:effectLst/>
                          <a:latin typeface="+mn-lt"/>
                        </a:rPr>
                        <a:t>China dominates</a:t>
                      </a:r>
                      <a:br>
                        <a:rPr lang="en-US" sz="1100" b="1" i="0" u="none" strike="noStrike" dirty="0">
                          <a:solidFill>
                            <a:schemeClr val="bg1"/>
                          </a:solidFill>
                          <a:effectLst/>
                          <a:latin typeface="+mn-lt"/>
                        </a:rPr>
                      </a:br>
                      <a:r>
                        <a:rPr lang="en-US" sz="1100" b="1" i="0" u="none" strike="noStrike" dirty="0">
                          <a:solidFill>
                            <a:schemeClr val="bg1"/>
                          </a:solidFill>
                          <a:effectLst/>
                          <a:latin typeface="+mn-lt"/>
                        </a:rPr>
                        <a:t>global trade</a:t>
                      </a:r>
                      <a:endParaRPr lang="en-US" sz="1100" b="0" i="0" u="none" strike="noStrike" dirty="0">
                        <a:solidFill>
                          <a:schemeClr val="tx1"/>
                        </a:solidFill>
                        <a:effectLst/>
                        <a:latin typeface="+mn-lt"/>
                      </a:endParaRP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5">
                        <a:lumMod val="75000"/>
                        <a:alpha val="70000"/>
                      </a:schemeClr>
                    </a:solidFill>
                  </a:tcPr>
                </a:tc>
                <a:tc>
                  <a:txBody>
                    <a:bodyPr/>
                    <a:lstStyle/>
                    <a:p>
                      <a:pPr algn="ctr" fontAlgn="b">
                        <a:lnSpc>
                          <a:spcPts val="1200"/>
                        </a:lnSpc>
                      </a:pPr>
                      <a:r>
                        <a:rPr lang="en-US" sz="1100" b="1" i="0" u="none" strike="noStrike" dirty="0">
                          <a:solidFill>
                            <a:schemeClr val="bg1"/>
                          </a:solidFill>
                          <a:effectLst/>
                          <a:latin typeface="+mn-lt"/>
                        </a:rPr>
                        <a:t>Tech offers a</a:t>
                      </a:r>
                      <a:br>
                        <a:rPr lang="en-US" sz="1100" b="1" i="0" u="none" strike="noStrike" dirty="0">
                          <a:solidFill>
                            <a:schemeClr val="bg1"/>
                          </a:solidFill>
                          <a:effectLst/>
                          <a:latin typeface="+mn-lt"/>
                        </a:rPr>
                      </a:br>
                      <a:r>
                        <a:rPr lang="en-US" sz="1100" b="1" i="0" u="none" strike="noStrike" dirty="0">
                          <a:solidFill>
                            <a:schemeClr val="bg1"/>
                          </a:solidFill>
                          <a:effectLst/>
                          <a:latin typeface="+mn-lt"/>
                        </a:rPr>
                        <a:t>new frontier</a:t>
                      </a:r>
                      <a:endParaRPr lang="en-US" sz="1100" b="0" i="0" u="none" strike="noStrike" dirty="0">
                        <a:solidFill>
                          <a:schemeClr val="tx1"/>
                        </a:solidFill>
                        <a:effectLst/>
                        <a:latin typeface="+mn-lt"/>
                      </a:endParaRPr>
                    </a:p>
                  </a:txBody>
                  <a:tcPr marL="45720" marR="0" marT="36576">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6">
                        <a:alpha val="73230"/>
                      </a:schemeClr>
                    </a:solidFill>
                  </a:tcPr>
                </a:tc>
                <a:tc>
                  <a:txBody>
                    <a:bodyPr/>
                    <a:lstStyle/>
                    <a:p>
                      <a:pPr marL="0" marR="0" lvl="0" indent="0" algn="ctr" defTabSz="228600" eaLnBrk="1" fontAlgn="b" latinLnBrk="0" hangingPunct="1">
                        <a:lnSpc>
                          <a:spcPts val="1200"/>
                        </a:lnSpc>
                        <a:spcBef>
                          <a:spcPts val="600"/>
                        </a:spcBef>
                        <a:spcAft>
                          <a:spcPts val="0"/>
                        </a:spcAft>
                        <a:buClrTx/>
                        <a:buSzTx/>
                        <a:buFontTx/>
                        <a:buNone/>
                        <a:tabLst/>
                        <a:defRPr/>
                      </a:pPr>
                      <a:r>
                        <a:rPr lang="en-US" sz="1100" b="1" i="0" u="none" strike="noStrike" dirty="0">
                          <a:solidFill>
                            <a:schemeClr val="bg1"/>
                          </a:solidFill>
                          <a:effectLst/>
                          <a:latin typeface="+mn-lt"/>
                        </a:rPr>
                        <a:t>U.S. leads</a:t>
                      </a:r>
                      <a:br>
                        <a:rPr lang="en-US" sz="1100" b="1" i="0" u="none" strike="noStrike" dirty="0">
                          <a:solidFill>
                            <a:schemeClr val="bg1"/>
                          </a:solidFill>
                          <a:effectLst/>
                          <a:latin typeface="+mn-lt"/>
                        </a:rPr>
                      </a:br>
                      <a:r>
                        <a:rPr lang="en-US" sz="1100" b="1" i="0" u="none" strike="noStrike" dirty="0">
                          <a:solidFill>
                            <a:schemeClr val="bg1"/>
                          </a:solidFill>
                          <a:effectLst/>
                          <a:latin typeface="+mn-lt"/>
                        </a:rPr>
                        <a:t>innovation</a:t>
                      </a:r>
                      <a:endParaRPr lang="en-US" sz="1100" b="0" i="0" u="none" strike="noStrike" dirty="0">
                        <a:solidFill>
                          <a:schemeClr val="tx1"/>
                        </a:solidFill>
                        <a:effectLst/>
                        <a:latin typeface="+mn-lt"/>
                      </a:endParaRPr>
                    </a:p>
                  </a:txBody>
                  <a:tcPr marL="45720" marR="0" marT="36576">
                    <a:lnL w="19050" cap="flat" cmpd="sng" algn="ctr">
                      <a:solidFill>
                        <a:schemeClr val="bg1"/>
                      </a:solidFill>
                      <a:prstDash val="solid"/>
                      <a:round/>
                      <a:headEnd type="none" w="med" len="med"/>
                      <a:tailEnd type="none" w="med" len="med"/>
                    </a:lnL>
                    <a:lnR w="6350" cap="flat" cmpd="sng" algn="ctr">
                      <a:solidFill>
                        <a:srgbClr val="00ADCD"/>
                      </a:solid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ADCD">
                        <a:alpha val="62000"/>
                      </a:srgbClr>
                    </a:solidFill>
                  </a:tcPr>
                </a:tc>
                <a:extLst>
                  <a:ext uri="{0D108BD9-81ED-4DB2-BD59-A6C34878D82A}">
                    <a16:rowId xmlns:a16="http://schemas.microsoft.com/office/drawing/2014/main" val="3789193644"/>
                  </a:ext>
                </a:extLst>
              </a:tr>
              <a:tr h="363534">
                <a:tc>
                  <a:txBody>
                    <a:bodyPr/>
                    <a:lstStyle/>
                    <a:p>
                      <a:pPr algn="l" fontAlgn="b">
                        <a:lnSpc>
                          <a:spcPts val="1100"/>
                        </a:lnSpc>
                      </a:pPr>
                      <a:r>
                        <a:rPr lang="en-US" sz="1000" b="0" i="0" u="none" strike="noStrike" dirty="0">
                          <a:solidFill>
                            <a:srgbClr val="000000"/>
                          </a:solidFill>
                          <a:effectLst/>
                          <a:latin typeface="+mn-lt"/>
                        </a:rPr>
                        <a:t>IBM</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IBM</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Microsoft</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Exxon Mobil</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Apple</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Apple</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3534">
                <a:tc>
                  <a:txBody>
                    <a:bodyPr/>
                    <a:lstStyle/>
                    <a:p>
                      <a:pPr algn="l" fontAlgn="b">
                        <a:lnSpc>
                          <a:spcPts val="1100"/>
                        </a:lnSpc>
                      </a:pPr>
                      <a:r>
                        <a:rPr lang="en-US" sz="1000" b="0" i="0" u="none" strike="noStrike" dirty="0">
                          <a:solidFill>
                            <a:srgbClr val="000000"/>
                          </a:solidFill>
                          <a:effectLst/>
                          <a:latin typeface="+mn-lt"/>
                        </a:rPr>
                        <a:t>Exxon </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Exxon </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Cisco Systems</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PetroChina</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Microsoft</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Microsoft</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63534">
                <a:tc>
                  <a:txBody>
                    <a:bodyPr/>
                    <a:lstStyle/>
                    <a:p>
                      <a:pPr algn="l" fontAlgn="b">
                        <a:lnSpc>
                          <a:spcPts val="1100"/>
                        </a:lnSpc>
                      </a:pPr>
                      <a:r>
                        <a:rPr lang="en-US" sz="1000" b="0" i="0" u="none" strike="noStrike" dirty="0">
                          <a:solidFill>
                            <a:srgbClr val="000000"/>
                          </a:solidFill>
                          <a:effectLst/>
                          <a:latin typeface="+mn-lt"/>
                        </a:rPr>
                        <a:t>AT&amp;T</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Industrial Bank of</a:t>
                      </a:r>
                      <a:br>
                        <a:rPr lang="en-US" sz="1000" b="0" i="0" u="none" strike="noStrike" dirty="0">
                          <a:solidFill>
                            <a:srgbClr val="000000"/>
                          </a:solidFill>
                          <a:effectLst/>
                          <a:latin typeface="+mn-lt"/>
                        </a:rPr>
                      </a:br>
                      <a:r>
                        <a:rPr lang="en-US" sz="1000" b="0" i="0" u="none" strike="noStrike" dirty="0">
                          <a:solidFill>
                            <a:srgbClr val="000000"/>
                          </a:solidFill>
                          <a:effectLst/>
                          <a:latin typeface="+mn-lt"/>
                        </a:rPr>
                        <a:t>Japan</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General Electric</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a:solidFill>
                            <a:srgbClr val="000000"/>
                          </a:solidFill>
                          <a:effectLst/>
                          <a:latin typeface="+mn-lt"/>
                        </a:rPr>
                        <a:t>Apple</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Amazon</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Alphabet</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297609"/>
                  </a:ext>
                </a:extLst>
              </a:tr>
              <a:tr h="363534">
                <a:tc>
                  <a:txBody>
                    <a:bodyPr/>
                    <a:lstStyle/>
                    <a:p>
                      <a:pPr algn="l" fontAlgn="b">
                        <a:lnSpc>
                          <a:spcPts val="1100"/>
                        </a:lnSpc>
                      </a:pPr>
                      <a:r>
                        <a:rPr lang="en-US" sz="1000" b="0" i="0" u="none" strike="noStrike" dirty="0">
                          <a:solidFill>
                            <a:srgbClr val="000000"/>
                          </a:solidFill>
                          <a:effectLst/>
                          <a:latin typeface="+mn-lt"/>
                        </a:rPr>
                        <a:t>Standard Oil of </a:t>
                      </a:r>
                      <a:br>
                        <a:rPr lang="en-US" sz="1000" b="0" i="0" u="none" strike="noStrike" dirty="0">
                          <a:solidFill>
                            <a:srgbClr val="000000"/>
                          </a:solidFill>
                          <a:effectLst/>
                          <a:latin typeface="+mn-lt"/>
                        </a:rPr>
                      </a:br>
                      <a:r>
                        <a:rPr lang="en-US" sz="1000" b="0" i="0" u="none" strike="noStrike" dirty="0">
                          <a:solidFill>
                            <a:srgbClr val="000000"/>
                          </a:solidFill>
                          <a:effectLst/>
                          <a:latin typeface="+mn-lt"/>
                        </a:rPr>
                        <a:t>Indiana</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Fuji Bank</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Intel </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BHP Group</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Alphabet</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Amazon</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3774645"/>
                  </a:ext>
                </a:extLst>
              </a:tr>
              <a:tr h="363534">
                <a:tc>
                  <a:txBody>
                    <a:bodyPr/>
                    <a:lstStyle/>
                    <a:p>
                      <a:pPr algn="l" fontAlgn="b">
                        <a:lnSpc>
                          <a:spcPts val="1100"/>
                        </a:lnSpc>
                      </a:pPr>
                      <a:r>
                        <a:rPr lang="en-US" sz="1000" b="0" i="0" u="none" strike="noStrike" dirty="0">
                          <a:solidFill>
                            <a:srgbClr val="000000"/>
                          </a:solidFill>
                          <a:effectLst/>
                          <a:latin typeface="+mn-lt"/>
                        </a:rPr>
                        <a:t>First Quantum</a:t>
                      </a:r>
                      <a:br>
                        <a:rPr lang="en-US" sz="1000" b="0" i="0" u="none" strike="noStrike" dirty="0">
                          <a:solidFill>
                            <a:srgbClr val="000000"/>
                          </a:solidFill>
                          <a:effectLst/>
                          <a:latin typeface="+mn-lt"/>
                        </a:rPr>
                      </a:br>
                      <a:r>
                        <a:rPr lang="en-US" sz="1000" b="0" i="0" u="none" strike="noStrike" dirty="0">
                          <a:solidFill>
                            <a:srgbClr val="000000"/>
                          </a:solidFill>
                          <a:effectLst/>
                          <a:latin typeface="+mn-lt"/>
                        </a:rPr>
                        <a:t>Minerals*</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General Electric</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Vodafone Group</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Microsoft</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Tencent</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NVIDIA</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5823039"/>
                  </a:ext>
                </a:extLst>
              </a:tr>
              <a:tr h="363534">
                <a:tc>
                  <a:txBody>
                    <a:bodyPr/>
                    <a:lstStyle/>
                    <a:p>
                      <a:pPr algn="l" fontAlgn="b">
                        <a:lnSpc>
                          <a:spcPts val="1100"/>
                        </a:lnSpc>
                      </a:pPr>
                      <a:r>
                        <a:rPr lang="en-US" sz="1000" b="0" i="0" u="none" strike="noStrike" dirty="0">
                          <a:solidFill>
                            <a:srgbClr val="000000"/>
                          </a:solidFill>
                          <a:effectLst/>
                          <a:latin typeface="+mn-lt"/>
                        </a:rPr>
                        <a:t>Standard Oil of California</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Philip Morris</a:t>
                      </a:r>
                      <a:br>
                        <a:rPr lang="en-US" sz="1000" b="0" i="0" u="none" strike="noStrike" dirty="0">
                          <a:solidFill>
                            <a:srgbClr val="000000"/>
                          </a:solidFill>
                          <a:effectLst/>
                          <a:latin typeface="+mn-lt"/>
                        </a:rPr>
                      </a:br>
                      <a:r>
                        <a:rPr lang="en-US" sz="1000" b="0" i="0" u="none" strike="noStrike" dirty="0">
                          <a:solidFill>
                            <a:srgbClr val="000000"/>
                          </a:solidFill>
                          <a:effectLst/>
                          <a:latin typeface="+mn-lt"/>
                        </a:rPr>
                        <a:t>Companies</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Exxon Mobil</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ICBC</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Tesla</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Tesla</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5601179"/>
                  </a:ext>
                </a:extLst>
              </a:tr>
              <a:tr h="363534">
                <a:tc>
                  <a:txBody>
                    <a:bodyPr/>
                    <a:lstStyle/>
                    <a:p>
                      <a:pPr algn="l" fontAlgn="b">
                        <a:lnSpc>
                          <a:spcPts val="1100"/>
                        </a:lnSpc>
                      </a:pPr>
                      <a:r>
                        <a:rPr lang="en-US" sz="1000" b="0" i="0" u="none" strike="noStrike" dirty="0">
                          <a:solidFill>
                            <a:srgbClr val="000000"/>
                          </a:solidFill>
                          <a:effectLst/>
                          <a:latin typeface="+mn-lt"/>
                        </a:rPr>
                        <a:t>British Petroleum</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a:solidFill>
                            <a:srgbClr val="000000"/>
                          </a:solidFill>
                          <a:effectLst/>
                          <a:latin typeface="+mn-lt"/>
                        </a:rPr>
                        <a:t>Sakura Bank</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Deutsche Telekom</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Petrobras</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Facebook</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Meta</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39347913"/>
                  </a:ext>
                </a:extLst>
              </a:tr>
              <a:tr h="363534">
                <a:tc>
                  <a:txBody>
                    <a:bodyPr/>
                    <a:lstStyle/>
                    <a:p>
                      <a:pPr algn="l" fontAlgn="b">
                        <a:lnSpc>
                          <a:spcPts val="1100"/>
                        </a:lnSpc>
                      </a:pPr>
                      <a:r>
                        <a:rPr lang="en-US" sz="1000" b="0" i="0" u="none" strike="noStrike" dirty="0">
                          <a:solidFill>
                            <a:srgbClr val="000000"/>
                          </a:solidFill>
                          <a:effectLst/>
                          <a:latin typeface="+mn-lt"/>
                        </a:rPr>
                        <a:t>Atlantic Richfield</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a:solidFill>
                            <a:srgbClr val="000000"/>
                          </a:solidFill>
                          <a:effectLst/>
                          <a:latin typeface="+mn-lt"/>
                        </a:rPr>
                        <a:t>Sumitomo Mitsui Banking</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Nokia</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China Construction Bank</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Alibaba</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Eli Lilly</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15163012"/>
                  </a:ext>
                </a:extLst>
              </a:tr>
              <a:tr h="363534">
                <a:tc>
                  <a:txBody>
                    <a:bodyPr/>
                    <a:lstStyle/>
                    <a:p>
                      <a:pPr algn="l" fontAlgn="b">
                        <a:lnSpc>
                          <a:spcPts val="1100"/>
                        </a:lnSpc>
                      </a:pPr>
                      <a:r>
                        <a:rPr lang="en-US" sz="1000" b="0" i="0" u="none" strike="noStrike" dirty="0">
                          <a:solidFill>
                            <a:srgbClr val="000000"/>
                          </a:solidFill>
                          <a:effectLst/>
                          <a:latin typeface="+mn-lt"/>
                        </a:rPr>
                        <a:t>General Electric</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Dai-Ichi Kangyo Bank</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NTT</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Shell</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Samsung</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Broadcom</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39294"/>
                  </a:ext>
                </a:extLst>
              </a:tr>
              <a:tr h="363534">
                <a:tc>
                  <a:txBody>
                    <a:bodyPr/>
                    <a:lstStyle/>
                    <a:p>
                      <a:pPr algn="l" fontAlgn="b">
                        <a:lnSpc>
                          <a:spcPts val="1100"/>
                        </a:lnSpc>
                      </a:pPr>
                      <a:r>
                        <a:rPr lang="en-US" sz="1000" b="0" i="0" u="none" strike="noStrike" dirty="0">
                          <a:solidFill>
                            <a:srgbClr val="000000"/>
                          </a:solidFill>
                          <a:effectLst/>
                          <a:latin typeface="+mn-lt"/>
                        </a:rPr>
                        <a:t>General Motors</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Toyota</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Wal-Mart</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Nestlé</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TSMC</a:t>
                      </a:r>
                    </a:p>
                  </a:txBody>
                  <a:tcPr marL="457200" marR="0" marT="0" marB="0" anchor="ctr">
                    <a:lnL w="6350" cap="flat" cmpd="sng" algn="ctr">
                      <a:solidFill>
                        <a:schemeClr val="bg2"/>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lnSpc>
                          <a:spcPts val="1100"/>
                        </a:lnSpc>
                      </a:pPr>
                      <a:r>
                        <a:rPr lang="en-US" sz="1000" b="0" i="0" u="none" strike="noStrike" dirty="0">
                          <a:solidFill>
                            <a:srgbClr val="000000"/>
                          </a:solidFill>
                          <a:effectLst/>
                          <a:latin typeface="+mn-lt"/>
                        </a:rPr>
                        <a:t>TSMC</a:t>
                      </a:r>
                    </a:p>
                  </a:txBody>
                  <a:tcPr marL="457200" marR="0" marT="0" marB="0" anchor="ctr">
                    <a:lnL w="6350" cap="flat" cmpd="sng" algn="ctr">
                      <a:solidFill>
                        <a:schemeClr val="bg1">
                          <a:lumMod val="65000"/>
                        </a:schemeClr>
                      </a:solidFill>
                      <a:prstDash val="solid"/>
                      <a:round/>
                      <a:headEnd type="none" w="med" len="med"/>
                      <a:tailEnd type="none" w="med" len="med"/>
                    </a:lnL>
                    <a:lnR w="635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7146953"/>
                  </a:ext>
                </a:extLst>
              </a:tr>
            </a:tbl>
          </a:graphicData>
        </a:graphic>
      </p:graphicFrame>
      <p:pic>
        <p:nvPicPr>
          <p:cNvPr id="7" name="Picture 6" descr="A group of flags in circles&#10;&#10;Description automatically generated">
            <a:extLst>
              <a:ext uri="{FF2B5EF4-FFF2-40B4-BE49-F238E27FC236}">
                <a16:creationId xmlns:a16="http://schemas.microsoft.com/office/drawing/2014/main" id="{D7AE8BD6-8169-BDCE-DF6D-32C66464A767}"/>
              </a:ext>
            </a:extLst>
          </p:cNvPr>
          <p:cNvPicPr>
            <a:picLocks noChangeAspect="1"/>
          </p:cNvPicPr>
          <p:nvPr/>
        </p:nvPicPr>
        <p:blipFill rotWithShape="1">
          <a:blip r:embed="rId3">
            <a:extLst>
              <a:ext uri="{28A0092B-C50C-407E-A947-70E740481C1C}">
                <a14:useLocalDpi xmlns:a14="http://schemas.microsoft.com/office/drawing/2010/main" val="0"/>
              </a:ext>
            </a:extLst>
          </a:blip>
          <a:srcRect l="2472" t="25241" r="91437" b="61959"/>
          <a:stretch/>
        </p:blipFill>
        <p:spPr>
          <a:xfrm>
            <a:off x="635969" y="2610592"/>
            <a:ext cx="311776" cy="257079"/>
          </a:xfrm>
          <a:prstGeom prst="rect">
            <a:avLst/>
          </a:prstGeom>
        </p:spPr>
      </p:pic>
      <p:pic>
        <p:nvPicPr>
          <p:cNvPr id="28" name="Picture 27" descr="A group of flags in circles&#10;&#10;Description automatically generated">
            <a:extLst>
              <a:ext uri="{FF2B5EF4-FFF2-40B4-BE49-F238E27FC236}">
                <a16:creationId xmlns:a16="http://schemas.microsoft.com/office/drawing/2014/main" id="{257192D4-23A0-B65D-552F-791D4B133413}"/>
              </a:ext>
            </a:extLst>
          </p:cNvPr>
          <p:cNvPicPr>
            <a:picLocks noChangeAspect="1"/>
          </p:cNvPicPr>
          <p:nvPr/>
        </p:nvPicPr>
        <p:blipFill rotWithShape="1">
          <a:blip r:embed="rId3">
            <a:extLst>
              <a:ext uri="{28A0092B-C50C-407E-A947-70E740481C1C}">
                <a14:useLocalDpi xmlns:a14="http://schemas.microsoft.com/office/drawing/2010/main" val="0"/>
              </a:ext>
            </a:extLst>
          </a:blip>
          <a:srcRect l="2472" t="25241" r="91437" b="61959"/>
          <a:stretch/>
        </p:blipFill>
        <p:spPr>
          <a:xfrm>
            <a:off x="635969" y="2251236"/>
            <a:ext cx="311776" cy="257079"/>
          </a:xfrm>
          <a:prstGeom prst="rect">
            <a:avLst/>
          </a:prstGeom>
        </p:spPr>
      </p:pic>
      <p:pic>
        <p:nvPicPr>
          <p:cNvPr id="29" name="Picture 28" descr="A group of flags in circles&#10;&#10;Description automatically generated">
            <a:extLst>
              <a:ext uri="{FF2B5EF4-FFF2-40B4-BE49-F238E27FC236}">
                <a16:creationId xmlns:a16="http://schemas.microsoft.com/office/drawing/2014/main" id="{87A6562E-89C4-DA24-552E-EAC4959B426E}"/>
              </a:ext>
            </a:extLst>
          </p:cNvPr>
          <p:cNvPicPr>
            <a:picLocks noChangeAspect="1"/>
          </p:cNvPicPr>
          <p:nvPr/>
        </p:nvPicPr>
        <p:blipFill rotWithShape="1">
          <a:blip r:embed="rId3">
            <a:extLst>
              <a:ext uri="{28A0092B-C50C-407E-A947-70E740481C1C}">
                <a14:useLocalDpi xmlns:a14="http://schemas.microsoft.com/office/drawing/2010/main" val="0"/>
              </a:ext>
            </a:extLst>
          </a:blip>
          <a:srcRect l="2472" t="25241" r="91437" b="61959"/>
          <a:stretch/>
        </p:blipFill>
        <p:spPr>
          <a:xfrm>
            <a:off x="635969" y="2969948"/>
            <a:ext cx="311776" cy="257079"/>
          </a:xfrm>
          <a:prstGeom prst="rect">
            <a:avLst/>
          </a:prstGeom>
        </p:spPr>
      </p:pic>
      <p:pic>
        <p:nvPicPr>
          <p:cNvPr id="30" name="Picture 29" descr="A group of flags in circles&#10;&#10;Description automatically generated">
            <a:extLst>
              <a:ext uri="{FF2B5EF4-FFF2-40B4-BE49-F238E27FC236}">
                <a16:creationId xmlns:a16="http://schemas.microsoft.com/office/drawing/2014/main" id="{13E0A087-7262-D718-8543-8FA48E1309E0}"/>
              </a:ext>
            </a:extLst>
          </p:cNvPr>
          <p:cNvPicPr>
            <a:picLocks noChangeAspect="1"/>
          </p:cNvPicPr>
          <p:nvPr/>
        </p:nvPicPr>
        <p:blipFill rotWithShape="1">
          <a:blip r:embed="rId3">
            <a:extLst>
              <a:ext uri="{28A0092B-C50C-407E-A947-70E740481C1C}">
                <a14:useLocalDpi xmlns:a14="http://schemas.microsoft.com/office/drawing/2010/main" val="0"/>
              </a:ext>
            </a:extLst>
          </a:blip>
          <a:srcRect l="2472" t="25241" r="91437" b="61959"/>
          <a:stretch/>
        </p:blipFill>
        <p:spPr>
          <a:xfrm>
            <a:off x="635969" y="3329304"/>
            <a:ext cx="311776" cy="257079"/>
          </a:xfrm>
          <a:prstGeom prst="rect">
            <a:avLst/>
          </a:prstGeom>
        </p:spPr>
      </p:pic>
      <p:pic>
        <p:nvPicPr>
          <p:cNvPr id="31" name="Picture 30" descr="A group of flags in circles&#10;&#10;Description automatically generated">
            <a:extLst>
              <a:ext uri="{FF2B5EF4-FFF2-40B4-BE49-F238E27FC236}">
                <a16:creationId xmlns:a16="http://schemas.microsoft.com/office/drawing/2014/main" id="{601011E5-F734-1383-1A1F-F192D750743B}"/>
              </a:ext>
            </a:extLst>
          </p:cNvPr>
          <p:cNvPicPr>
            <a:picLocks noChangeAspect="1"/>
          </p:cNvPicPr>
          <p:nvPr/>
        </p:nvPicPr>
        <p:blipFill rotWithShape="1">
          <a:blip r:embed="rId3">
            <a:extLst>
              <a:ext uri="{28A0092B-C50C-407E-A947-70E740481C1C}">
                <a14:useLocalDpi xmlns:a14="http://schemas.microsoft.com/office/drawing/2010/main" val="0"/>
              </a:ext>
            </a:extLst>
          </a:blip>
          <a:srcRect l="2472" t="25241" r="91437" b="61959"/>
          <a:stretch/>
        </p:blipFill>
        <p:spPr>
          <a:xfrm>
            <a:off x="635969" y="3688660"/>
            <a:ext cx="311776" cy="257079"/>
          </a:xfrm>
          <a:prstGeom prst="rect">
            <a:avLst/>
          </a:prstGeom>
        </p:spPr>
      </p:pic>
      <p:pic>
        <p:nvPicPr>
          <p:cNvPr id="32" name="Picture 31" descr="A group of flags in circles&#10;&#10;Description automatically generated">
            <a:extLst>
              <a:ext uri="{FF2B5EF4-FFF2-40B4-BE49-F238E27FC236}">
                <a16:creationId xmlns:a16="http://schemas.microsoft.com/office/drawing/2014/main" id="{8292D83C-F394-708A-85E9-193D5A597ED6}"/>
              </a:ext>
            </a:extLst>
          </p:cNvPr>
          <p:cNvPicPr>
            <a:picLocks noChangeAspect="1"/>
          </p:cNvPicPr>
          <p:nvPr/>
        </p:nvPicPr>
        <p:blipFill rotWithShape="1">
          <a:blip r:embed="rId3">
            <a:extLst>
              <a:ext uri="{28A0092B-C50C-407E-A947-70E740481C1C}">
                <a14:useLocalDpi xmlns:a14="http://schemas.microsoft.com/office/drawing/2010/main" val="0"/>
              </a:ext>
            </a:extLst>
          </a:blip>
          <a:srcRect l="2472" t="25241" r="91437" b="61959"/>
          <a:stretch/>
        </p:blipFill>
        <p:spPr>
          <a:xfrm>
            <a:off x="635969" y="4048016"/>
            <a:ext cx="311776" cy="257079"/>
          </a:xfrm>
          <a:prstGeom prst="rect">
            <a:avLst/>
          </a:prstGeom>
        </p:spPr>
      </p:pic>
      <p:pic>
        <p:nvPicPr>
          <p:cNvPr id="33" name="Picture 32" descr="A group of flags in circles&#10;&#10;Description automatically generated">
            <a:extLst>
              <a:ext uri="{FF2B5EF4-FFF2-40B4-BE49-F238E27FC236}">
                <a16:creationId xmlns:a16="http://schemas.microsoft.com/office/drawing/2014/main" id="{A7167FCA-8C74-CFB0-D7A8-82CEAB0426D2}"/>
              </a:ext>
            </a:extLst>
          </p:cNvPr>
          <p:cNvPicPr>
            <a:picLocks noChangeAspect="1"/>
          </p:cNvPicPr>
          <p:nvPr/>
        </p:nvPicPr>
        <p:blipFill rotWithShape="1">
          <a:blip r:embed="rId3">
            <a:extLst>
              <a:ext uri="{28A0092B-C50C-407E-A947-70E740481C1C}">
                <a14:useLocalDpi xmlns:a14="http://schemas.microsoft.com/office/drawing/2010/main" val="0"/>
              </a:ext>
            </a:extLst>
          </a:blip>
          <a:srcRect l="2472" t="25241" r="91437" b="61959"/>
          <a:stretch/>
        </p:blipFill>
        <p:spPr>
          <a:xfrm>
            <a:off x="635969" y="5169362"/>
            <a:ext cx="311776" cy="257079"/>
          </a:xfrm>
          <a:prstGeom prst="rect">
            <a:avLst/>
          </a:prstGeom>
        </p:spPr>
      </p:pic>
      <p:pic>
        <p:nvPicPr>
          <p:cNvPr id="34" name="Picture 33" descr="A group of flags in circles&#10;&#10;Description automatically generated">
            <a:extLst>
              <a:ext uri="{FF2B5EF4-FFF2-40B4-BE49-F238E27FC236}">
                <a16:creationId xmlns:a16="http://schemas.microsoft.com/office/drawing/2014/main" id="{2967A421-7397-B44E-55B5-4307BAB9C77B}"/>
              </a:ext>
            </a:extLst>
          </p:cNvPr>
          <p:cNvPicPr>
            <a:picLocks noChangeAspect="1"/>
          </p:cNvPicPr>
          <p:nvPr/>
        </p:nvPicPr>
        <p:blipFill rotWithShape="1">
          <a:blip r:embed="rId3">
            <a:extLst>
              <a:ext uri="{28A0092B-C50C-407E-A947-70E740481C1C}">
                <a14:useLocalDpi xmlns:a14="http://schemas.microsoft.com/office/drawing/2010/main" val="0"/>
              </a:ext>
            </a:extLst>
          </a:blip>
          <a:srcRect l="2472" t="25241" r="91437" b="61959"/>
          <a:stretch/>
        </p:blipFill>
        <p:spPr>
          <a:xfrm>
            <a:off x="635969" y="5528720"/>
            <a:ext cx="311776" cy="257079"/>
          </a:xfrm>
          <a:prstGeom prst="rect">
            <a:avLst/>
          </a:prstGeom>
        </p:spPr>
      </p:pic>
      <p:pic>
        <p:nvPicPr>
          <p:cNvPr id="35" name="Picture 34" descr="A group of flags in circles&#10;&#10;Description automatically generated">
            <a:extLst>
              <a:ext uri="{FF2B5EF4-FFF2-40B4-BE49-F238E27FC236}">
                <a16:creationId xmlns:a16="http://schemas.microsoft.com/office/drawing/2014/main" id="{6FC9142D-B1CB-ACAE-F655-1D4F4DBB9DBC}"/>
              </a:ext>
            </a:extLst>
          </p:cNvPr>
          <p:cNvPicPr>
            <a:picLocks noChangeAspect="1"/>
          </p:cNvPicPr>
          <p:nvPr/>
        </p:nvPicPr>
        <p:blipFill rotWithShape="1">
          <a:blip r:embed="rId3">
            <a:extLst>
              <a:ext uri="{28A0092B-C50C-407E-A947-70E740481C1C}">
                <a14:useLocalDpi xmlns:a14="http://schemas.microsoft.com/office/drawing/2010/main" val="0"/>
              </a:ext>
            </a:extLst>
          </a:blip>
          <a:srcRect l="2472" t="25241" r="91437" b="61959"/>
          <a:stretch/>
        </p:blipFill>
        <p:spPr>
          <a:xfrm>
            <a:off x="635969" y="4802257"/>
            <a:ext cx="311776" cy="257079"/>
          </a:xfrm>
          <a:prstGeom prst="rect">
            <a:avLst/>
          </a:prstGeom>
        </p:spPr>
      </p:pic>
      <p:pic>
        <p:nvPicPr>
          <p:cNvPr id="71" name="Picture 70">
            <a:extLst>
              <a:ext uri="{FF2B5EF4-FFF2-40B4-BE49-F238E27FC236}">
                <a16:creationId xmlns:a16="http://schemas.microsoft.com/office/drawing/2014/main" id="{CD1C152E-E0D4-AE86-19B0-7B6192027FD1}"/>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2526048" y="2244628"/>
            <a:ext cx="276738" cy="283544"/>
          </a:xfrm>
          <a:prstGeom prst="rect">
            <a:avLst/>
          </a:prstGeom>
        </p:spPr>
      </p:pic>
      <p:pic>
        <p:nvPicPr>
          <p:cNvPr id="98" name="Picture 97">
            <a:extLst>
              <a:ext uri="{FF2B5EF4-FFF2-40B4-BE49-F238E27FC236}">
                <a16:creationId xmlns:a16="http://schemas.microsoft.com/office/drawing/2014/main" id="{564CEBC1-BA67-98EF-786B-0B1FF8ABB79F}"/>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2526048" y="2604702"/>
            <a:ext cx="276738" cy="283544"/>
          </a:xfrm>
          <a:prstGeom prst="rect">
            <a:avLst/>
          </a:prstGeom>
        </p:spPr>
      </p:pic>
      <p:pic>
        <p:nvPicPr>
          <p:cNvPr id="99" name="Picture 98">
            <a:extLst>
              <a:ext uri="{FF2B5EF4-FFF2-40B4-BE49-F238E27FC236}">
                <a16:creationId xmlns:a16="http://schemas.microsoft.com/office/drawing/2014/main" id="{495C22DD-CC89-9531-DC09-AAC42AEBDF0C}"/>
              </a:ext>
            </a:extLst>
          </p:cNvPr>
          <p:cNvPicPr>
            <a:picLocks noChangeAspect="1"/>
          </p:cNvPicPr>
          <p:nvPr/>
        </p:nvPicPr>
        <p:blipFill rotWithShape="1">
          <a:blip r:embed="rId4">
            <a:extLst>
              <a:ext uri="{28A0092B-C50C-407E-A947-70E740481C1C}">
                <a14:useLocalDpi xmlns:a14="http://schemas.microsoft.com/office/drawing/2010/main" val="0"/>
              </a:ext>
            </a:extLst>
          </a:blip>
          <a:srcRect l="43902" t="25458" r="50639" b="61997"/>
          <a:stretch/>
        </p:blipFill>
        <p:spPr>
          <a:xfrm>
            <a:off x="4347621" y="3698841"/>
            <a:ext cx="311776" cy="283544"/>
          </a:xfrm>
          <a:prstGeom prst="rect">
            <a:avLst/>
          </a:prstGeom>
        </p:spPr>
      </p:pic>
      <p:pic>
        <p:nvPicPr>
          <p:cNvPr id="100" name="Picture 99">
            <a:extLst>
              <a:ext uri="{FF2B5EF4-FFF2-40B4-BE49-F238E27FC236}">
                <a16:creationId xmlns:a16="http://schemas.microsoft.com/office/drawing/2014/main" id="{23F87B06-E7F0-E938-51B1-5E5940CAAC2C}"/>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4369061" y="2604702"/>
            <a:ext cx="276738" cy="283544"/>
          </a:xfrm>
          <a:prstGeom prst="rect">
            <a:avLst/>
          </a:prstGeom>
        </p:spPr>
      </p:pic>
      <p:pic>
        <p:nvPicPr>
          <p:cNvPr id="101" name="Picture 100">
            <a:extLst>
              <a:ext uri="{FF2B5EF4-FFF2-40B4-BE49-F238E27FC236}">
                <a16:creationId xmlns:a16="http://schemas.microsoft.com/office/drawing/2014/main" id="{EFB70D1C-7E7C-D5E0-1282-4AFE0C510F46}"/>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4369061" y="2974253"/>
            <a:ext cx="276738" cy="283544"/>
          </a:xfrm>
          <a:prstGeom prst="rect">
            <a:avLst/>
          </a:prstGeom>
        </p:spPr>
      </p:pic>
      <p:pic>
        <p:nvPicPr>
          <p:cNvPr id="102" name="Picture 101">
            <a:extLst>
              <a:ext uri="{FF2B5EF4-FFF2-40B4-BE49-F238E27FC236}">
                <a16:creationId xmlns:a16="http://schemas.microsoft.com/office/drawing/2014/main" id="{7A14FEFF-87DF-0BFC-1DCD-703A878F9003}"/>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4369061" y="3334327"/>
            <a:ext cx="276738" cy="283544"/>
          </a:xfrm>
          <a:prstGeom prst="rect">
            <a:avLst/>
          </a:prstGeom>
        </p:spPr>
      </p:pic>
      <p:pic>
        <p:nvPicPr>
          <p:cNvPr id="103" name="Picture 102">
            <a:extLst>
              <a:ext uri="{FF2B5EF4-FFF2-40B4-BE49-F238E27FC236}">
                <a16:creationId xmlns:a16="http://schemas.microsoft.com/office/drawing/2014/main" id="{9D18D9D4-0AFE-3994-D216-2EB06651BDC4}"/>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8059826" y="2244628"/>
            <a:ext cx="276738" cy="283544"/>
          </a:xfrm>
          <a:prstGeom prst="rect">
            <a:avLst/>
          </a:prstGeom>
        </p:spPr>
      </p:pic>
      <p:pic>
        <p:nvPicPr>
          <p:cNvPr id="104" name="Picture 103">
            <a:extLst>
              <a:ext uri="{FF2B5EF4-FFF2-40B4-BE49-F238E27FC236}">
                <a16:creationId xmlns:a16="http://schemas.microsoft.com/office/drawing/2014/main" id="{DFB38948-B21A-5ECF-3134-13394F7BA84C}"/>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8059826" y="2604702"/>
            <a:ext cx="276738" cy="283544"/>
          </a:xfrm>
          <a:prstGeom prst="rect">
            <a:avLst/>
          </a:prstGeom>
        </p:spPr>
      </p:pic>
      <p:pic>
        <p:nvPicPr>
          <p:cNvPr id="105" name="Picture 104">
            <a:extLst>
              <a:ext uri="{FF2B5EF4-FFF2-40B4-BE49-F238E27FC236}">
                <a16:creationId xmlns:a16="http://schemas.microsoft.com/office/drawing/2014/main" id="{99D2363E-3667-2C42-87DE-6BEB916B866D}"/>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8059826" y="2974253"/>
            <a:ext cx="276738" cy="283544"/>
          </a:xfrm>
          <a:prstGeom prst="rect">
            <a:avLst/>
          </a:prstGeom>
        </p:spPr>
      </p:pic>
      <p:pic>
        <p:nvPicPr>
          <p:cNvPr id="106" name="Picture 105">
            <a:extLst>
              <a:ext uri="{FF2B5EF4-FFF2-40B4-BE49-F238E27FC236}">
                <a16:creationId xmlns:a16="http://schemas.microsoft.com/office/drawing/2014/main" id="{E6E4B4FB-A93E-E460-FC97-314198D34D4C}"/>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8059826" y="3334327"/>
            <a:ext cx="276738" cy="283544"/>
          </a:xfrm>
          <a:prstGeom prst="rect">
            <a:avLst/>
          </a:prstGeom>
        </p:spPr>
      </p:pic>
      <p:pic>
        <p:nvPicPr>
          <p:cNvPr id="107" name="Picture 106">
            <a:extLst>
              <a:ext uri="{FF2B5EF4-FFF2-40B4-BE49-F238E27FC236}">
                <a16:creationId xmlns:a16="http://schemas.microsoft.com/office/drawing/2014/main" id="{CD33D716-E1EA-6DED-7441-74DA79A63C1C}"/>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9898101" y="2251236"/>
            <a:ext cx="276738" cy="283544"/>
          </a:xfrm>
          <a:prstGeom prst="rect">
            <a:avLst/>
          </a:prstGeom>
        </p:spPr>
      </p:pic>
      <p:pic>
        <p:nvPicPr>
          <p:cNvPr id="108" name="Picture 107">
            <a:extLst>
              <a:ext uri="{FF2B5EF4-FFF2-40B4-BE49-F238E27FC236}">
                <a16:creationId xmlns:a16="http://schemas.microsoft.com/office/drawing/2014/main" id="{313B30A8-4D09-08BA-BD26-51834A2266DD}"/>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9898101" y="2604702"/>
            <a:ext cx="276738" cy="283544"/>
          </a:xfrm>
          <a:prstGeom prst="rect">
            <a:avLst/>
          </a:prstGeom>
        </p:spPr>
      </p:pic>
      <p:pic>
        <p:nvPicPr>
          <p:cNvPr id="109" name="Picture 108">
            <a:extLst>
              <a:ext uri="{FF2B5EF4-FFF2-40B4-BE49-F238E27FC236}">
                <a16:creationId xmlns:a16="http://schemas.microsoft.com/office/drawing/2014/main" id="{C02BF579-6161-9AC1-5371-535D581E572D}"/>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9898101" y="2980861"/>
            <a:ext cx="276738" cy="283544"/>
          </a:xfrm>
          <a:prstGeom prst="rect">
            <a:avLst/>
          </a:prstGeom>
        </p:spPr>
      </p:pic>
      <p:pic>
        <p:nvPicPr>
          <p:cNvPr id="110" name="Picture 109">
            <a:extLst>
              <a:ext uri="{FF2B5EF4-FFF2-40B4-BE49-F238E27FC236}">
                <a16:creationId xmlns:a16="http://schemas.microsoft.com/office/drawing/2014/main" id="{EB706638-656A-B5BF-E81C-5B5C7B7B1ACD}"/>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9898101" y="3340935"/>
            <a:ext cx="276738" cy="283544"/>
          </a:xfrm>
          <a:prstGeom prst="rect">
            <a:avLst/>
          </a:prstGeom>
        </p:spPr>
      </p:pic>
      <p:pic>
        <p:nvPicPr>
          <p:cNvPr id="111" name="Picture 110">
            <a:extLst>
              <a:ext uri="{FF2B5EF4-FFF2-40B4-BE49-F238E27FC236}">
                <a16:creationId xmlns:a16="http://schemas.microsoft.com/office/drawing/2014/main" id="{F2C171CB-8F68-5494-D14E-AED6F680F738}"/>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9898101" y="3701010"/>
            <a:ext cx="276738" cy="283544"/>
          </a:xfrm>
          <a:prstGeom prst="rect">
            <a:avLst/>
          </a:prstGeom>
        </p:spPr>
      </p:pic>
      <p:pic>
        <p:nvPicPr>
          <p:cNvPr id="112" name="Picture 111">
            <a:extLst>
              <a:ext uri="{FF2B5EF4-FFF2-40B4-BE49-F238E27FC236}">
                <a16:creationId xmlns:a16="http://schemas.microsoft.com/office/drawing/2014/main" id="{91AC6AAA-0AC1-FF70-FC19-C6580B2B24EA}"/>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9898101" y="4061084"/>
            <a:ext cx="276738" cy="283544"/>
          </a:xfrm>
          <a:prstGeom prst="rect">
            <a:avLst/>
          </a:prstGeom>
        </p:spPr>
      </p:pic>
      <p:pic>
        <p:nvPicPr>
          <p:cNvPr id="113" name="Picture 112">
            <a:extLst>
              <a:ext uri="{FF2B5EF4-FFF2-40B4-BE49-F238E27FC236}">
                <a16:creationId xmlns:a16="http://schemas.microsoft.com/office/drawing/2014/main" id="{90D1DFE4-1356-7965-C807-31A30EEE5347}"/>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9898101" y="4425897"/>
            <a:ext cx="276738" cy="283544"/>
          </a:xfrm>
          <a:prstGeom prst="rect">
            <a:avLst/>
          </a:prstGeom>
        </p:spPr>
      </p:pic>
      <p:pic>
        <p:nvPicPr>
          <p:cNvPr id="114" name="Picture 113">
            <a:extLst>
              <a:ext uri="{FF2B5EF4-FFF2-40B4-BE49-F238E27FC236}">
                <a16:creationId xmlns:a16="http://schemas.microsoft.com/office/drawing/2014/main" id="{5D8781DA-3B4F-7028-8D5A-3D76FF3AAE56}"/>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9898101" y="4785971"/>
            <a:ext cx="276738" cy="283544"/>
          </a:xfrm>
          <a:prstGeom prst="rect">
            <a:avLst/>
          </a:prstGeom>
        </p:spPr>
      </p:pic>
      <p:pic>
        <p:nvPicPr>
          <p:cNvPr id="115" name="Picture 114">
            <a:extLst>
              <a:ext uri="{FF2B5EF4-FFF2-40B4-BE49-F238E27FC236}">
                <a16:creationId xmlns:a16="http://schemas.microsoft.com/office/drawing/2014/main" id="{1D4FF30F-D7C3-B6D9-5BE1-8C6B3517BB93}"/>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9898101" y="5146045"/>
            <a:ext cx="276738" cy="283544"/>
          </a:xfrm>
          <a:prstGeom prst="rect">
            <a:avLst/>
          </a:prstGeom>
        </p:spPr>
      </p:pic>
      <p:pic>
        <p:nvPicPr>
          <p:cNvPr id="116" name="Picture 115">
            <a:extLst>
              <a:ext uri="{FF2B5EF4-FFF2-40B4-BE49-F238E27FC236}">
                <a16:creationId xmlns:a16="http://schemas.microsoft.com/office/drawing/2014/main" id="{D25D4F8A-662E-C717-241F-A328444E1278}"/>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8059826" y="4059214"/>
            <a:ext cx="276738" cy="283544"/>
          </a:xfrm>
          <a:prstGeom prst="rect">
            <a:avLst/>
          </a:prstGeom>
        </p:spPr>
      </p:pic>
      <p:pic>
        <p:nvPicPr>
          <p:cNvPr id="117" name="Picture 116">
            <a:extLst>
              <a:ext uri="{FF2B5EF4-FFF2-40B4-BE49-F238E27FC236}">
                <a16:creationId xmlns:a16="http://schemas.microsoft.com/office/drawing/2014/main" id="{1AFB1141-689C-EB10-ADD9-94772AFC6E68}"/>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8059826" y="4424026"/>
            <a:ext cx="276738" cy="283544"/>
          </a:xfrm>
          <a:prstGeom prst="rect">
            <a:avLst/>
          </a:prstGeom>
        </p:spPr>
      </p:pic>
      <p:pic>
        <p:nvPicPr>
          <p:cNvPr id="118" name="Picture 117">
            <a:extLst>
              <a:ext uri="{FF2B5EF4-FFF2-40B4-BE49-F238E27FC236}">
                <a16:creationId xmlns:a16="http://schemas.microsoft.com/office/drawing/2014/main" id="{2180D807-9609-F73A-E62C-E7991F6EE6EA}"/>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4369061" y="5508988"/>
            <a:ext cx="276738" cy="283544"/>
          </a:xfrm>
          <a:prstGeom prst="rect">
            <a:avLst/>
          </a:prstGeom>
        </p:spPr>
      </p:pic>
      <p:pic>
        <p:nvPicPr>
          <p:cNvPr id="119" name="Picture 118">
            <a:extLst>
              <a:ext uri="{FF2B5EF4-FFF2-40B4-BE49-F238E27FC236}">
                <a16:creationId xmlns:a16="http://schemas.microsoft.com/office/drawing/2014/main" id="{076C0E7A-A2A2-D607-9988-7B9593AB0F26}"/>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4369061" y="4054476"/>
            <a:ext cx="276738" cy="283544"/>
          </a:xfrm>
          <a:prstGeom prst="rect">
            <a:avLst/>
          </a:prstGeom>
        </p:spPr>
      </p:pic>
      <p:pic>
        <p:nvPicPr>
          <p:cNvPr id="120" name="Picture 119">
            <a:extLst>
              <a:ext uri="{FF2B5EF4-FFF2-40B4-BE49-F238E27FC236}">
                <a16:creationId xmlns:a16="http://schemas.microsoft.com/office/drawing/2014/main" id="{FE6819DD-A3B5-CF58-84A6-E4281E17BD46}"/>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2526048" y="3694402"/>
            <a:ext cx="276738" cy="283544"/>
          </a:xfrm>
          <a:prstGeom prst="rect">
            <a:avLst/>
          </a:prstGeom>
        </p:spPr>
      </p:pic>
      <p:pic>
        <p:nvPicPr>
          <p:cNvPr id="121" name="Picture 120">
            <a:extLst>
              <a:ext uri="{FF2B5EF4-FFF2-40B4-BE49-F238E27FC236}">
                <a16:creationId xmlns:a16="http://schemas.microsoft.com/office/drawing/2014/main" id="{9A5757F9-DF46-D2A6-8E8C-637583DC3319}"/>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2526048" y="4054476"/>
            <a:ext cx="276738" cy="283544"/>
          </a:xfrm>
          <a:prstGeom prst="rect">
            <a:avLst/>
          </a:prstGeom>
        </p:spPr>
      </p:pic>
      <p:pic>
        <p:nvPicPr>
          <p:cNvPr id="122" name="Picture 121">
            <a:extLst>
              <a:ext uri="{FF2B5EF4-FFF2-40B4-BE49-F238E27FC236}">
                <a16:creationId xmlns:a16="http://schemas.microsoft.com/office/drawing/2014/main" id="{C3621083-4D17-B003-97E6-F73BB0D216EF}"/>
              </a:ext>
            </a:extLst>
          </p:cNvPr>
          <p:cNvPicPr>
            <a:picLocks noChangeAspect="1"/>
          </p:cNvPicPr>
          <p:nvPr/>
        </p:nvPicPr>
        <p:blipFill rotWithShape="1">
          <a:blip r:embed="rId4">
            <a:extLst>
              <a:ext uri="{28A0092B-C50C-407E-A947-70E740481C1C}">
                <a14:useLocalDpi xmlns:a14="http://schemas.microsoft.com/office/drawing/2010/main" val="0"/>
              </a:ext>
            </a:extLst>
          </a:blip>
          <a:srcRect l="16443" t="25095" r="78098" b="61300"/>
          <a:stretch/>
        </p:blipFill>
        <p:spPr>
          <a:xfrm>
            <a:off x="6186316" y="2601780"/>
            <a:ext cx="311776" cy="307520"/>
          </a:xfrm>
          <a:prstGeom prst="rect">
            <a:avLst/>
          </a:prstGeom>
        </p:spPr>
      </p:pic>
      <p:pic>
        <p:nvPicPr>
          <p:cNvPr id="123" name="Picture 122">
            <a:extLst>
              <a:ext uri="{FF2B5EF4-FFF2-40B4-BE49-F238E27FC236}">
                <a16:creationId xmlns:a16="http://schemas.microsoft.com/office/drawing/2014/main" id="{EC8950BC-38E9-6FF1-CA3D-0D70AD0E3B84}"/>
              </a:ext>
            </a:extLst>
          </p:cNvPr>
          <p:cNvPicPr>
            <a:picLocks noChangeAspect="1"/>
          </p:cNvPicPr>
          <p:nvPr/>
        </p:nvPicPr>
        <p:blipFill rotWithShape="1">
          <a:blip r:embed="rId4">
            <a:extLst>
              <a:ext uri="{28A0092B-C50C-407E-A947-70E740481C1C}">
                <a14:useLocalDpi xmlns:a14="http://schemas.microsoft.com/office/drawing/2010/main" val="0"/>
              </a:ext>
            </a:extLst>
          </a:blip>
          <a:srcRect l="16443" t="25095" r="78098" b="61300"/>
          <a:stretch/>
        </p:blipFill>
        <p:spPr>
          <a:xfrm>
            <a:off x="6186316" y="4057811"/>
            <a:ext cx="311776" cy="307520"/>
          </a:xfrm>
          <a:prstGeom prst="rect">
            <a:avLst/>
          </a:prstGeom>
        </p:spPr>
      </p:pic>
      <p:pic>
        <p:nvPicPr>
          <p:cNvPr id="124" name="Picture 123">
            <a:extLst>
              <a:ext uri="{FF2B5EF4-FFF2-40B4-BE49-F238E27FC236}">
                <a16:creationId xmlns:a16="http://schemas.microsoft.com/office/drawing/2014/main" id="{7DE7C480-1956-6E9A-3C4A-D9B02134337C}"/>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6204233" y="2244628"/>
            <a:ext cx="276738" cy="283544"/>
          </a:xfrm>
          <a:prstGeom prst="rect">
            <a:avLst/>
          </a:prstGeom>
        </p:spPr>
      </p:pic>
      <p:pic>
        <p:nvPicPr>
          <p:cNvPr id="125" name="Picture 124">
            <a:extLst>
              <a:ext uri="{FF2B5EF4-FFF2-40B4-BE49-F238E27FC236}">
                <a16:creationId xmlns:a16="http://schemas.microsoft.com/office/drawing/2014/main" id="{999A8213-65E6-6EA2-2EBD-72C1C2566E63}"/>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6204233" y="2980608"/>
            <a:ext cx="276738" cy="283544"/>
          </a:xfrm>
          <a:prstGeom prst="rect">
            <a:avLst/>
          </a:prstGeom>
        </p:spPr>
      </p:pic>
      <p:pic>
        <p:nvPicPr>
          <p:cNvPr id="126" name="Picture 125">
            <a:extLst>
              <a:ext uri="{FF2B5EF4-FFF2-40B4-BE49-F238E27FC236}">
                <a16:creationId xmlns:a16="http://schemas.microsoft.com/office/drawing/2014/main" id="{28FBA29F-91C9-1326-13A4-354760F3E7C8}"/>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6204233" y="3703844"/>
            <a:ext cx="276738" cy="283544"/>
          </a:xfrm>
          <a:prstGeom prst="rect">
            <a:avLst/>
          </a:prstGeom>
        </p:spPr>
      </p:pic>
      <p:pic>
        <p:nvPicPr>
          <p:cNvPr id="127" name="Picture 126">
            <a:extLst>
              <a:ext uri="{FF2B5EF4-FFF2-40B4-BE49-F238E27FC236}">
                <a16:creationId xmlns:a16="http://schemas.microsoft.com/office/drawing/2014/main" id="{505AB67E-1964-CC08-7519-54F733C5C423}"/>
              </a:ext>
            </a:extLst>
          </p:cNvPr>
          <p:cNvPicPr>
            <a:picLocks noChangeAspect="1"/>
          </p:cNvPicPr>
          <p:nvPr/>
        </p:nvPicPr>
        <p:blipFill rotWithShape="1">
          <a:blip r:embed="rId4">
            <a:extLst>
              <a:ext uri="{28A0092B-C50C-407E-A947-70E740481C1C}">
                <a14:useLocalDpi xmlns:a14="http://schemas.microsoft.com/office/drawing/2010/main" val="0"/>
              </a:ext>
            </a:extLst>
          </a:blip>
          <a:srcRect l="16443" t="25095" r="78098" b="61300"/>
          <a:stretch/>
        </p:blipFill>
        <p:spPr>
          <a:xfrm>
            <a:off x="6186316" y="4784233"/>
            <a:ext cx="311776" cy="307520"/>
          </a:xfrm>
          <a:prstGeom prst="rect">
            <a:avLst/>
          </a:prstGeom>
        </p:spPr>
      </p:pic>
      <p:pic>
        <p:nvPicPr>
          <p:cNvPr id="128" name="Picture 127">
            <a:extLst>
              <a:ext uri="{FF2B5EF4-FFF2-40B4-BE49-F238E27FC236}">
                <a16:creationId xmlns:a16="http://schemas.microsoft.com/office/drawing/2014/main" id="{BA77605F-CE93-A6C8-FB1D-C31D9C371A51}"/>
              </a:ext>
            </a:extLst>
          </p:cNvPr>
          <p:cNvPicPr>
            <a:picLocks noChangeAspect="1"/>
          </p:cNvPicPr>
          <p:nvPr/>
        </p:nvPicPr>
        <p:blipFill rotWithShape="1">
          <a:blip r:embed="rId4">
            <a:extLst>
              <a:ext uri="{28A0092B-C50C-407E-A947-70E740481C1C}">
                <a14:useLocalDpi xmlns:a14="http://schemas.microsoft.com/office/drawing/2010/main" val="0"/>
              </a:ext>
            </a:extLst>
          </a:blip>
          <a:srcRect l="16443" t="25095" r="78098" b="61300"/>
          <a:stretch/>
        </p:blipFill>
        <p:spPr>
          <a:xfrm>
            <a:off x="8034214" y="4787010"/>
            <a:ext cx="311776" cy="307520"/>
          </a:xfrm>
          <a:prstGeom prst="rect">
            <a:avLst/>
          </a:prstGeom>
        </p:spPr>
      </p:pic>
      <p:pic>
        <p:nvPicPr>
          <p:cNvPr id="129" name="Picture 128">
            <a:extLst>
              <a:ext uri="{FF2B5EF4-FFF2-40B4-BE49-F238E27FC236}">
                <a16:creationId xmlns:a16="http://schemas.microsoft.com/office/drawing/2014/main" id="{DAD6E70B-C424-F02F-DD3C-27D89149CC0E}"/>
              </a:ext>
            </a:extLst>
          </p:cNvPr>
          <p:cNvPicPr>
            <a:picLocks noChangeAspect="1"/>
          </p:cNvPicPr>
          <p:nvPr/>
        </p:nvPicPr>
        <p:blipFill rotWithShape="1">
          <a:blip r:embed="rId4">
            <a:extLst>
              <a:ext uri="{28A0092B-C50C-407E-A947-70E740481C1C}">
                <a14:useLocalDpi xmlns:a14="http://schemas.microsoft.com/office/drawing/2010/main" val="0"/>
              </a:ext>
            </a:extLst>
          </a:blip>
          <a:srcRect l="16443" t="25095" r="78098" b="61300"/>
          <a:stretch/>
        </p:blipFill>
        <p:spPr>
          <a:xfrm>
            <a:off x="8043791" y="3697785"/>
            <a:ext cx="311776" cy="307520"/>
          </a:xfrm>
          <a:prstGeom prst="rect">
            <a:avLst/>
          </a:prstGeom>
        </p:spPr>
      </p:pic>
      <p:pic>
        <p:nvPicPr>
          <p:cNvPr id="130" name="Picture 129">
            <a:extLst>
              <a:ext uri="{FF2B5EF4-FFF2-40B4-BE49-F238E27FC236}">
                <a16:creationId xmlns:a16="http://schemas.microsoft.com/office/drawing/2014/main" id="{FCD889D3-4332-FF20-FB62-9DE67C33D625}"/>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30257" t="25117" r="64278" b="61595"/>
          <a:stretch/>
        </p:blipFill>
        <p:spPr>
          <a:xfrm>
            <a:off x="4367024" y="4421756"/>
            <a:ext cx="311776" cy="300357"/>
          </a:xfrm>
          <a:prstGeom prst="rect">
            <a:avLst/>
          </a:prstGeom>
        </p:spPr>
      </p:pic>
      <p:grpSp>
        <p:nvGrpSpPr>
          <p:cNvPr id="131" name="Group 130">
            <a:extLst>
              <a:ext uri="{FF2B5EF4-FFF2-40B4-BE49-F238E27FC236}">
                <a16:creationId xmlns:a16="http://schemas.microsoft.com/office/drawing/2014/main" id="{074FFD7B-3158-A1AA-3238-C71CBDD0DDE1}"/>
              </a:ext>
            </a:extLst>
          </p:cNvPr>
          <p:cNvGrpSpPr/>
          <p:nvPr/>
        </p:nvGrpSpPr>
        <p:grpSpPr>
          <a:xfrm>
            <a:off x="2498870" y="2962265"/>
            <a:ext cx="311776" cy="307519"/>
            <a:chOff x="3724303" y="3097189"/>
            <a:chExt cx="311776" cy="307519"/>
          </a:xfrm>
        </p:grpSpPr>
        <p:pic>
          <p:nvPicPr>
            <p:cNvPr id="132" name="Picture 131">
              <a:extLst>
                <a:ext uri="{FF2B5EF4-FFF2-40B4-BE49-F238E27FC236}">
                  <a16:creationId xmlns:a16="http://schemas.microsoft.com/office/drawing/2014/main" id="{4A463EFE-1EA3-A8E3-BB12-CE3CA08947A5}"/>
                </a:ext>
              </a:extLst>
            </p:cNvPr>
            <p:cNvPicPr>
              <a:picLocks noChangeAspect="1"/>
            </p:cNvPicPr>
            <p:nvPr/>
          </p:nvPicPr>
          <p:blipFill rotWithShape="1">
            <a:blip r:embed="rId4">
              <a:extLst>
                <a:ext uri="{28A0092B-C50C-407E-A947-70E740481C1C}">
                  <a14:useLocalDpi xmlns:a14="http://schemas.microsoft.com/office/drawing/2010/main" val="0"/>
                </a:ext>
              </a:extLst>
            </a:blip>
            <a:srcRect l="23352" t="24767" r="71188" b="61628"/>
            <a:stretch/>
          </p:blipFill>
          <p:spPr>
            <a:xfrm>
              <a:off x="3724303" y="3097189"/>
              <a:ext cx="311776" cy="307519"/>
            </a:xfrm>
            <a:prstGeom prst="rect">
              <a:avLst/>
            </a:prstGeom>
          </p:spPr>
        </p:pic>
        <p:sp>
          <p:nvSpPr>
            <p:cNvPr id="134" name="Oval 133">
              <a:extLst>
                <a:ext uri="{FF2B5EF4-FFF2-40B4-BE49-F238E27FC236}">
                  <a16:creationId xmlns:a16="http://schemas.microsoft.com/office/drawing/2014/main" id="{52E08949-3779-6BA5-1A9E-2BB378C42A08}"/>
                </a:ext>
              </a:extLst>
            </p:cNvPr>
            <p:cNvSpPr/>
            <p:nvPr/>
          </p:nvSpPr>
          <p:spPr>
            <a:xfrm>
              <a:off x="3750045" y="3120802"/>
              <a:ext cx="259612" cy="259612"/>
            </a:xfrm>
            <a:prstGeom prst="ellipse">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135" name="Group 134">
            <a:extLst>
              <a:ext uri="{FF2B5EF4-FFF2-40B4-BE49-F238E27FC236}">
                <a16:creationId xmlns:a16="http://schemas.microsoft.com/office/drawing/2014/main" id="{624C1FC5-A1F9-703B-9BC4-6D9F8EAB90C2}"/>
              </a:ext>
            </a:extLst>
          </p:cNvPr>
          <p:cNvGrpSpPr/>
          <p:nvPr/>
        </p:nvGrpSpPr>
        <p:grpSpPr>
          <a:xfrm>
            <a:off x="2498870" y="3314658"/>
            <a:ext cx="311776" cy="307519"/>
            <a:chOff x="3724303" y="3097189"/>
            <a:chExt cx="311776" cy="307519"/>
          </a:xfrm>
        </p:grpSpPr>
        <p:pic>
          <p:nvPicPr>
            <p:cNvPr id="136" name="Picture 135">
              <a:extLst>
                <a:ext uri="{FF2B5EF4-FFF2-40B4-BE49-F238E27FC236}">
                  <a16:creationId xmlns:a16="http://schemas.microsoft.com/office/drawing/2014/main" id="{9E7D2894-2476-B43D-2C4E-D5B4D7DBA619}"/>
                </a:ext>
              </a:extLst>
            </p:cNvPr>
            <p:cNvPicPr>
              <a:picLocks noChangeAspect="1"/>
            </p:cNvPicPr>
            <p:nvPr/>
          </p:nvPicPr>
          <p:blipFill rotWithShape="1">
            <a:blip r:embed="rId4">
              <a:extLst>
                <a:ext uri="{28A0092B-C50C-407E-A947-70E740481C1C}">
                  <a14:useLocalDpi xmlns:a14="http://schemas.microsoft.com/office/drawing/2010/main" val="0"/>
                </a:ext>
              </a:extLst>
            </a:blip>
            <a:srcRect l="23352" t="24767" r="71188" b="61628"/>
            <a:stretch/>
          </p:blipFill>
          <p:spPr>
            <a:xfrm>
              <a:off x="3724303" y="3097189"/>
              <a:ext cx="311776" cy="307519"/>
            </a:xfrm>
            <a:prstGeom prst="rect">
              <a:avLst/>
            </a:prstGeom>
          </p:spPr>
        </p:pic>
        <p:sp>
          <p:nvSpPr>
            <p:cNvPr id="137" name="Oval 136">
              <a:extLst>
                <a:ext uri="{FF2B5EF4-FFF2-40B4-BE49-F238E27FC236}">
                  <a16:creationId xmlns:a16="http://schemas.microsoft.com/office/drawing/2014/main" id="{F4852E8A-CA7E-0D1C-0522-8370107D7843}"/>
                </a:ext>
              </a:extLst>
            </p:cNvPr>
            <p:cNvSpPr/>
            <p:nvPr/>
          </p:nvSpPr>
          <p:spPr>
            <a:xfrm>
              <a:off x="3750045" y="3120802"/>
              <a:ext cx="259612" cy="259612"/>
            </a:xfrm>
            <a:prstGeom prst="ellipse">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138" name="Group 137">
            <a:extLst>
              <a:ext uri="{FF2B5EF4-FFF2-40B4-BE49-F238E27FC236}">
                <a16:creationId xmlns:a16="http://schemas.microsoft.com/office/drawing/2014/main" id="{61AEA133-B4AF-118F-8C3C-18F6F01B18BB}"/>
              </a:ext>
            </a:extLst>
          </p:cNvPr>
          <p:cNvGrpSpPr/>
          <p:nvPr/>
        </p:nvGrpSpPr>
        <p:grpSpPr>
          <a:xfrm>
            <a:off x="2498870" y="4416415"/>
            <a:ext cx="311776" cy="307519"/>
            <a:chOff x="3724303" y="3097189"/>
            <a:chExt cx="311776" cy="307519"/>
          </a:xfrm>
        </p:grpSpPr>
        <p:pic>
          <p:nvPicPr>
            <p:cNvPr id="139" name="Picture 138">
              <a:extLst>
                <a:ext uri="{FF2B5EF4-FFF2-40B4-BE49-F238E27FC236}">
                  <a16:creationId xmlns:a16="http://schemas.microsoft.com/office/drawing/2014/main" id="{FBD6C9C5-49C0-DFCE-2B82-5B58F71CC05C}"/>
                </a:ext>
              </a:extLst>
            </p:cNvPr>
            <p:cNvPicPr>
              <a:picLocks noChangeAspect="1"/>
            </p:cNvPicPr>
            <p:nvPr/>
          </p:nvPicPr>
          <p:blipFill rotWithShape="1">
            <a:blip r:embed="rId4">
              <a:extLst>
                <a:ext uri="{28A0092B-C50C-407E-A947-70E740481C1C}">
                  <a14:useLocalDpi xmlns:a14="http://schemas.microsoft.com/office/drawing/2010/main" val="0"/>
                </a:ext>
              </a:extLst>
            </a:blip>
            <a:srcRect l="23352" t="24767" r="71188" b="61628"/>
            <a:stretch/>
          </p:blipFill>
          <p:spPr>
            <a:xfrm>
              <a:off x="3724303" y="3097189"/>
              <a:ext cx="311776" cy="307519"/>
            </a:xfrm>
            <a:prstGeom prst="rect">
              <a:avLst/>
            </a:prstGeom>
          </p:spPr>
        </p:pic>
        <p:sp>
          <p:nvSpPr>
            <p:cNvPr id="140" name="Oval 139">
              <a:extLst>
                <a:ext uri="{FF2B5EF4-FFF2-40B4-BE49-F238E27FC236}">
                  <a16:creationId xmlns:a16="http://schemas.microsoft.com/office/drawing/2014/main" id="{C66C39EC-ECDA-2607-D005-8B8C041223F7}"/>
                </a:ext>
              </a:extLst>
            </p:cNvPr>
            <p:cNvSpPr/>
            <p:nvPr/>
          </p:nvSpPr>
          <p:spPr>
            <a:xfrm>
              <a:off x="3750045" y="3120802"/>
              <a:ext cx="259612" cy="259612"/>
            </a:xfrm>
            <a:prstGeom prst="ellipse">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141" name="Group 140">
            <a:extLst>
              <a:ext uri="{FF2B5EF4-FFF2-40B4-BE49-F238E27FC236}">
                <a16:creationId xmlns:a16="http://schemas.microsoft.com/office/drawing/2014/main" id="{5CE8859F-C2A3-3CDD-48E7-7DA989C77216}"/>
              </a:ext>
            </a:extLst>
          </p:cNvPr>
          <p:cNvGrpSpPr/>
          <p:nvPr/>
        </p:nvGrpSpPr>
        <p:grpSpPr>
          <a:xfrm>
            <a:off x="2498870" y="4768808"/>
            <a:ext cx="311776" cy="307519"/>
            <a:chOff x="3724303" y="3097189"/>
            <a:chExt cx="311776" cy="307519"/>
          </a:xfrm>
        </p:grpSpPr>
        <p:pic>
          <p:nvPicPr>
            <p:cNvPr id="142" name="Picture 141">
              <a:extLst>
                <a:ext uri="{FF2B5EF4-FFF2-40B4-BE49-F238E27FC236}">
                  <a16:creationId xmlns:a16="http://schemas.microsoft.com/office/drawing/2014/main" id="{D449CCB1-F98F-6D91-7747-ED0CD1AACF32}"/>
                </a:ext>
              </a:extLst>
            </p:cNvPr>
            <p:cNvPicPr>
              <a:picLocks noChangeAspect="1"/>
            </p:cNvPicPr>
            <p:nvPr/>
          </p:nvPicPr>
          <p:blipFill rotWithShape="1">
            <a:blip r:embed="rId4">
              <a:extLst>
                <a:ext uri="{28A0092B-C50C-407E-A947-70E740481C1C}">
                  <a14:useLocalDpi xmlns:a14="http://schemas.microsoft.com/office/drawing/2010/main" val="0"/>
                </a:ext>
              </a:extLst>
            </a:blip>
            <a:srcRect l="23352" t="24767" r="71188" b="61628"/>
            <a:stretch/>
          </p:blipFill>
          <p:spPr>
            <a:xfrm>
              <a:off x="3724303" y="3097189"/>
              <a:ext cx="311776" cy="307519"/>
            </a:xfrm>
            <a:prstGeom prst="rect">
              <a:avLst/>
            </a:prstGeom>
          </p:spPr>
        </p:pic>
        <p:sp>
          <p:nvSpPr>
            <p:cNvPr id="143" name="Oval 142">
              <a:extLst>
                <a:ext uri="{FF2B5EF4-FFF2-40B4-BE49-F238E27FC236}">
                  <a16:creationId xmlns:a16="http://schemas.microsoft.com/office/drawing/2014/main" id="{A8032BAC-6207-CC20-F077-A68871B475D3}"/>
                </a:ext>
              </a:extLst>
            </p:cNvPr>
            <p:cNvSpPr/>
            <p:nvPr/>
          </p:nvSpPr>
          <p:spPr>
            <a:xfrm>
              <a:off x="3750045" y="3120802"/>
              <a:ext cx="259612" cy="259612"/>
            </a:xfrm>
            <a:prstGeom prst="ellipse">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144" name="Group 143">
            <a:extLst>
              <a:ext uri="{FF2B5EF4-FFF2-40B4-BE49-F238E27FC236}">
                <a16:creationId xmlns:a16="http://schemas.microsoft.com/office/drawing/2014/main" id="{9BCE6926-8C21-0884-5419-43F2BA37253D}"/>
              </a:ext>
            </a:extLst>
          </p:cNvPr>
          <p:cNvGrpSpPr/>
          <p:nvPr/>
        </p:nvGrpSpPr>
        <p:grpSpPr>
          <a:xfrm>
            <a:off x="2498870" y="5149840"/>
            <a:ext cx="311776" cy="307519"/>
            <a:chOff x="3724303" y="3097189"/>
            <a:chExt cx="311776" cy="307519"/>
          </a:xfrm>
        </p:grpSpPr>
        <p:pic>
          <p:nvPicPr>
            <p:cNvPr id="145" name="Picture 144">
              <a:extLst>
                <a:ext uri="{FF2B5EF4-FFF2-40B4-BE49-F238E27FC236}">
                  <a16:creationId xmlns:a16="http://schemas.microsoft.com/office/drawing/2014/main" id="{E0B33593-406E-E64D-F483-6A993D89700C}"/>
                </a:ext>
              </a:extLst>
            </p:cNvPr>
            <p:cNvPicPr>
              <a:picLocks noChangeAspect="1"/>
            </p:cNvPicPr>
            <p:nvPr/>
          </p:nvPicPr>
          <p:blipFill rotWithShape="1">
            <a:blip r:embed="rId4">
              <a:extLst>
                <a:ext uri="{28A0092B-C50C-407E-A947-70E740481C1C}">
                  <a14:useLocalDpi xmlns:a14="http://schemas.microsoft.com/office/drawing/2010/main" val="0"/>
                </a:ext>
              </a:extLst>
            </a:blip>
            <a:srcRect l="23352" t="24767" r="71188" b="61628"/>
            <a:stretch/>
          </p:blipFill>
          <p:spPr>
            <a:xfrm>
              <a:off x="3724303" y="3097189"/>
              <a:ext cx="311776" cy="307519"/>
            </a:xfrm>
            <a:prstGeom prst="rect">
              <a:avLst/>
            </a:prstGeom>
          </p:spPr>
        </p:pic>
        <p:sp>
          <p:nvSpPr>
            <p:cNvPr id="146" name="Oval 145">
              <a:extLst>
                <a:ext uri="{FF2B5EF4-FFF2-40B4-BE49-F238E27FC236}">
                  <a16:creationId xmlns:a16="http://schemas.microsoft.com/office/drawing/2014/main" id="{D76EAD93-239A-1022-98C4-79133FAA4483}"/>
                </a:ext>
              </a:extLst>
            </p:cNvPr>
            <p:cNvSpPr/>
            <p:nvPr/>
          </p:nvSpPr>
          <p:spPr>
            <a:xfrm>
              <a:off x="3750045" y="3120802"/>
              <a:ext cx="259612" cy="259612"/>
            </a:xfrm>
            <a:prstGeom prst="ellipse">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grpSp>
        <p:nvGrpSpPr>
          <p:cNvPr id="147" name="Group 146">
            <a:extLst>
              <a:ext uri="{FF2B5EF4-FFF2-40B4-BE49-F238E27FC236}">
                <a16:creationId xmlns:a16="http://schemas.microsoft.com/office/drawing/2014/main" id="{B5D56768-6E97-DB7E-C02E-B07CD03E639F}"/>
              </a:ext>
            </a:extLst>
          </p:cNvPr>
          <p:cNvGrpSpPr/>
          <p:nvPr/>
        </p:nvGrpSpPr>
        <p:grpSpPr>
          <a:xfrm>
            <a:off x="2498870" y="5502233"/>
            <a:ext cx="311776" cy="307519"/>
            <a:chOff x="3724303" y="3097189"/>
            <a:chExt cx="311776" cy="307519"/>
          </a:xfrm>
        </p:grpSpPr>
        <p:pic>
          <p:nvPicPr>
            <p:cNvPr id="148" name="Picture 147">
              <a:extLst>
                <a:ext uri="{FF2B5EF4-FFF2-40B4-BE49-F238E27FC236}">
                  <a16:creationId xmlns:a16="http://schemas.microsoft.com/office/drawing/2014/main" id="{50865F33-7F3A-8186-25A1-4CA3ACD5969D}"/>
                </a:ext>
              </a:extLst>
            </p:cNvPr>
            <p:cNvPicPr>
              <a:picLocks noChangeAspect="1"/>
            </p:cNvPicPr>
            <p:nvPr/>
          </p:nvPicPr>
          <p:blipFill rotWithShape="1">
            <a:blip r:embed="rId4">
              <a:extLst>
                <a:ext uri="{28A0092B-C50C-407E-A947-70E740481C1C}">
                  <a14:useLocalDpi xmlns:a14="http://schemas.microsoft.com/office/drawing/2010/main" val="0"/>
                </a:ext>
              </a:extLst>
            </a:blip>
            <a:srcRect l="23352" t="24767" r="71188" b="61628"/>
            <a:stretch/>
          </p:blipFill>
          <p:spPr>
            <a:xfrm>
              <a:off x="3724303" y="3097189"/>
              <a:ext cx="311776" cy="307519"/>
            </a:xfrm>
            <a:prstGeom prst="rect">
              <a:avLst/>
            </a:prstGeom>
          </p:spPr>
        </p:pic>
        <p:sp>
          <p:nvSpPr>
            <p:cNvPr id="149" name="Oval 148">
              <a:extLst>
                <a:ext uri="{FF2B5EF4-FFF2-40B4-BE49-F238E27FC236}">
                  <a16:creationId xmlns:a16="http://schemas.microsoft.com/office/drawing/2014/main" id="{9EB0F578-8FB0-330F-4673-1A4F311B4F33}"/>
                </a:ext>
              </a:extLst>
            </p:cNvPr>
            <p:cNvSpPr/>
            <p:nvPr/>
          </p:nvSpPr>
          <p:spPr>
            <a:xfrm>
              <a:off x="3750045" y="3120802"/>
              <a:ext cx="259612" cy="259612"/>
            </a:xfrm>
            <a:prstGeom prst="ellipse">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pic>
        <p:nvPicPr>
          <p:cNvPr id="150" name="Picture 149">
            <a:extLst>
              <a:ext uri="{FF2B5EF4-FFF2-40B4-BE49-F238E27FC236}">
                <a16:creationId xmlns:a16="http://schemas.microsoft.com/office/drawing/2014/main" id="{B813CE2F-B4DC-7A5E-DC9B-878525749B48}"/>
              </a:ext>
            </a:extLst>
          </p:cNvPr>
          <p:cNvPicPr>
            <a:picLocks noChangeAspect="1"/>
          </p:cNvPicPr>
          <p:nvPr/>
        </p:nvPicPr>
        <p:blipFill rotWithShape="1">
          <a:blip r:embed="rId4">
            <a:extLst>
              <a:ext uri="{28A0092B-C50C-407E-A947-70E740481C1C}">
                <a14:useLocalDpi xmlns:a14="http://schemas.microsoft.com/office/drawing/2010/main" val="0"/>
              </a:ext>
            </a:extLst>
          </a:blip>
          <a:srcRect l="9591" t="76862" r="84951" b="9533"/>
          <a:stretch/>
        </p:blipFill>
        <p:spPr>
          <a:xfrm>
            <a:off x="4353180" y="4781222"/>
            <a:ext cx="311776" cy="307519"/>
          </a:xfrm>
          <a:prstGeom prst="rect">
            <a:avLst/>
          </a:prstGeom>
        </p:spPr>
      </p:pic>
      <p:grpSp>
        <p:nvGrpSpPr>
          <p:cNvPr id="152" name="Group 151">
            <a:extLst>
              <a:ext uri="{FF2B5EF4-FFF2-40B4-BE49-F238E27FC236}">
                <a16:creationId xmlns:a16="http://schemas.microsoft.com/office/drawing/2014/main" id="{C692D770-C6CA-04EF-2280-B617C4CCB275}"/>
              </a:ext>
            </a:extLst>
          </p:cNvPr>
          <p:cNvGrpSpPr/>
          <p:nvPr/>
        </p:nvGrpSpPr>
        <p:grpSpPr>
          <a:xfrm>
            <a:off x="4348519" y="5136588"/>
            <a:ext cx="311776" cy="307519"/>
            <a:chOff x="4361771" y="5420181"/>
            <a:chExt cx="311776" cy="307519"/>
          </a:xfrm>
        </p:grpSpPr>
        <p:pic>
          <p:nvPicPr>
            <p:cNvPr id="153" name="Picture 152">
              <a:extLst>
                <a:ext uri="{FF2B5EF4-FFF2-40B4-BE49-F238E27FC236}">
                  <a16:creationId xmlns:a16="http://schemas.microsoft.com/office/drawing/2014/main" id="{839EDF0C-3984-8435-C7A7-8E4B581AB7DE}"/>
                </a:ext>
              </a:extLst>
            </p:cNvPr>
            <p:cNvPicPr>
              <a:picLocks noChangeAspect="1"/>
            </p:cNvPicPr>
            <p:nvPr/>
          </p:nvPicPr>
          <p:blipFill rotWithShape="1">
            <a:blip r:embed="rId4">
              <a:extLst>
                <a:ext uri="{28A0092B-C50C-407E-A947-70E740481C1C}">
                  <a14:useLocalDpi xmlns:a14="http://schemas.microsoft.com/office/drawing/2010/main" val="0"/>
                </a:ext>
              </a:extLst>
            </a:blip>
            <a:srcRect l="23352" t="24767" r="71188" b="61628"/>
            <a:stretch/>
          </p:blipFill>
          <p:spPr>
            <a:xfrm>
              <a:off x="4361771" y="5420181"/>
              <a:ext cx="311776" cy="307519"/>
            </a:xfrm>
            <a:prstGeom prst="rect">
              <a:avLst/>
            </a:prstGeom>
          </p:spPr>
        </p:pic>
        <p:sp>
          <p:nvSpPr>
            <p:cNvPr id="154" name="Oval 153">
              <a:extLst>
                <a:ext uri="{FF2B5EF4-FFF2-40B4-BE49-F238E27FC236}">
                  <a16:creationId xmlns:a16="http://schemas.microsoft.com/office/drawing/2014/main" id="{A7E66134-B5A7-D54A-762E-EEE00AE9B803}"/>
                </a:ext>
              </a:extLst>
            </p:cNvPr>
            <p:cNvSpPr/>
            <p:nvPr/>
          </p:nvSpPr>
          <p:spPr>
            <a:xfrm>
              <a:off x="4387513" y="5443794"/>
              <a:ext cx="259612" cy="259612"/>
            </a:xfrm>
            <a:prstGeom prst="ellipse">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sp>
        <p:nvSpPr>
          <p:cNvPr id="155" name="Oval 154">
            <a:extLst>
              <a:ext uri="{FF2B5EF4-FFF2-40B4-BE49-F238E27FC236}">
                <a16:creationId xmlns:a16="http://schemas.microsoft.com/office/drawing/2014/main" id="{55C5095B-4B51-FC6B-FE88-BAABC701E202}"/>
              </a:ext>
            </a:extLst>
          </p:cNvPr>
          <p:cNvSpPr>
            <a:spLocks/>
          </p:cNvSpPr>
          <p:nvPr/>
        </p:nvSpPr>
        <p:spPr>
          <a:xfrm>
            <a:off x="4372068" y="4798306"/>
            <a:ext cx="265176" cy="264877"/>
          </a:xfrm>
          <a:prstGeom prst="ellipse">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pic>
        <p:nvPicPr>
          <p:cNvPr id="156" name="Picture 155">
            <a:extLst>
              <a:ext uri="{FF2B5EF4-FFF2-40B4-BE49-F238E27FC236}">
                <a16:creationId xmlns:a16="http://schemas.microsoft.com/office/drawing/2014/main" id="{7AAFFD6B-D1F5-5581-7F20-2B8260141C62}"/>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64362" t="25118" r="30173" b="61875"/>
          <a:stretch/>
        </p:blipFill>
        <p:spPr>
          <a:xfrm>
            <a:off x="6186316" y="4416415"/>
            <a:ext cx="311776" cy="294012"/>
          </a:xfrm>
          <a:prstGeom prst="rect">
            <a:avLst/>
          </a:prstGeom>
        </p:spPr>
      </p:pic>
      <p:grpSp>
        <p:nvGrpSpPr>
          <p:cNvPr id="157" name="Group 156">
            <a:extLst>
              <a:ext uri="{FF2B5EF4-FFF2-40B4-BE49-F238E27FC236}">
                <a16:creationId xmlns:a16="http://schemas.microsoft.com/office/drawing/2014/main" id="{8F5BD56E-F1E4-95CC-EE37-ADEFA96F84AD}"/>
              </a:ext>
            </a:extLst>
          </p:cNvPr>
          <p:cNvGrpSpPr/>
          <p:nvPr/>
        </p:nvGrpSpPr>
        <p:grpSpPr>
          <a:xfrm>
            <a:off x="8035868" y="5161369"/>
            <a:ext cx="310991" cy="278719"/>
            <a:chOff x="8044576" y="5632006"/>
            <a:chExt cx="310991" cy="278719"/>
          </a:xfrm>
        </p:grpSpPr>
        <p:pic>
          <p:nvPicPr>
            <p:cNvPr id="158" name="Picture 157">
              <a:extLst>
                <a:ext uri="{FF2B5EF4-FFF2-40B4-BE49-F238E27FC236}">
                  <a16:creationId xmlns:a16="http://schemas.microsoft.com/office/drawing/2014/main" id="{B987B84D-44BD-D17C-109B-ADF890DC5CA8}"/>
                </a:ext>
              </a:extLst>
            </p:cNvPr>
            <p:cNvPicPr preferRelativeResize="0">
              <a:picLocks/>
            </p:cNvPicPr>
            <p:nvPr/>
          </p:nvPicPr>
          <p:blipFill rotWithShape="1">
            <a:blip r:embed="rId4">
              <a:extLst>
                <a:ext uri="{28A0092B-C50C-407E-A947-70E740481C1C}">
                  <a14:useLocalDpi xmlns:a14="http://schemas.microsoft.com/office/drawing/2010/main" val="0"/>
                </a:ext>
              </a:extLst>
            </a:blip>
            <a:srcRect l="77814" t="25204" r="16311" b="61508"/>
            <a:stretch/>
          </p:blipFill>
          <p:spPr>
            <a:xfrm>
              <a:off x="8044576" y="5632006"/>
              <a:ext cx="310991" cy="278719"/>
            </a:xfrm>
            <a:prstGeom prst="rect">
              <a:avLst/>
            </a:prstGeom>
          </p:spPr>
        </p:pic>
        <p:sp>
          <p:nvSpPr>
            <p:cNvPr id="159" name="Oval 158">
              <a:extLst>
                <a:ext uri="{FF2B5EF4-FFF2-40B4-BE49-F238E27FC236}">
                  <a16:creationId xmlns:a16="http://schemas.microsoft.com/office/drawing/2014/main" id="{1D18D40B-7CB6-7DF3-CDCB-E0D50D1137CF}"/>
                </a:ext>
              </a:extLst>
            </p:cNvPr>
            <p:cNvSpPr>
              <a:spLocks/>
            </p:cNvSpPr>
            <p:nvPr/>
          </p:nvSpPr>
          <p:spPr>
            <a:xfrm>
              <a:off x="8071184" y="5632006"/>
              <a:ext cx="265176" cy="264877"/>
            </a:xfrm>
            <a:prstGeom prst="ellipse">
              <a:avLst/>
            </a:prstGeom>
            <a:noFill/>
            <a:ln w="3175" cap="flat">
              <a:solidFill>
                <a:schemeClr val="bg1">
                  <a:lumMod val="50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grpSp>
      <p:pic>
        <p:nvPicPr>
          <p:cNvPr id="160" name="Picture 159">
            <a:extLst>
              <a:ext uri="{FF2B5EF4-FFF2-40B4-BE49-F238E27FC236}">
                <a16:creationId xmlns:a16="http://schemas.microsoft.com/office/drawing/2014/main" id="{113BF975-7F23-2C43-52CD-D17928C53315}"/>
              </a:ext>
            </a:extLst>
          </p:cNvPr>
          <p:cNvPicPr>
            <a:picLocks noChangeAspect="1"/>
          </p:cNvPicPr>
          <p:nvPr/>
        </p:nvPicPr>
        <p:blipFill rotWithShape="1">
          <a:blip r:embed="rId4">
            <a:extLst>
              <a:ext uri="{28A0092B-C50C-407E-A947-70E740481C1C}">
                <a14:useLocalDpi xmlns:a14="http://schemas.microsoft.com/office/drawing/2010/main" val="0"/>
              </a:ext>
            </a:extLst>
          </a:blip>
          <a:srcRect l="2600" t="42133" r="91942" b="44493"/>
          <a:stretch/>
        </p:blipFill>
        <p:spPr>
          <a:xfrm>
            <a:off x="6174778" y="3324385"/>
            <a:ext cx="311776" cy="302311"/>
          </a:xfrm>
          <a:prstGeom prst="rect">
            <a:avLst/>
          </a:prstGeom>
        </p:spPr>
      </p:pic>
      <p:pic>
        <p:nvPicPr>
          <p:cNvPr id="161" name="Picture 160">
            <a:extLst>
              <a:ext uri="{FF2B5EF4-FFF2-40B4-BE49-F238E27FC236}">
                <a16:creationId xmlns:a16="http://schemas.microsoft.com/office/drawing/2014/main" id="{BFC75D3A-A82D-F164-01A8-E432649D57E3}"/>
              </a:ext>
            </a:extLst>
          </p:cNvPr>
          <p:cNvPicPr>
            <a:picLocks noChangeAspect="1"/>
          </p:cNvPicPr>
          <p:nvPr/>
        </p:nvPicPr>
        <p:blipFill rotWithShape="1">
          <a:blip r:embed="rId4">
            <a:extLst>
              <a:ext uri="{28A0092B-C50C-407E-A947-70E740481C1C}">
                <a14:useLocalDpi xmlns:a14="http://schemas.microsoft.com/office/drawing/2010/main" val="0"/>
              </a:ext>
            </a:extLst>
          </a:blip>
          <a:srcRect l="43933" t="42236" r="50608" b="44160"/>
          <a:stretch/>
        </p:blipFill>
        <p:spPr>
          <a:xfrm>
            <a:off x="6176511" y="5513842"/>
            <a:ext cx="311776" cy="307520"/>
          </a:xfrm>
          <a:prstGeom prst="rect">
            <a:avLst/>
          </a:prstGeom>
        </p:spPr>
      </p:pic>
      <p:pic>
        <p:nvPicPr>
          <p:cNvPr id="162" name="Picture 161">
            <a:extLst>
              <a:ext uri="{FF2B5EF4-FFF2-40B4-BE49-F238E27FC236}">
                <a16:creationId xmlns:a16="http://schemas.microsoft.com/office/drawing/2014/main" id="{68E7E3C6-25E1-C983-DF45-6BB6F5990747}"/>
              </a:ext>
            </a:extLst>
          </p:cNvPr>
          <p:cNvPicPr>
            <a:picLocks noChangeAspect="1"/>
          </p:cNvPicPr>
          <p:nvPr/>
        </p:nvPicPr>
        <p:blipFill rotWithShape="1">
          <a:blip r:embed="rId4">
            <a:extLst>
              <a:ext uri="{28A0092B-C50C-407E-A947-70E740481C1C}">
                <a14:useLocalDpi xmlns:a14="http://schemas.microsoft.com/office/drawing/2010/main" val="0"/>
              </a:ext>
            </a:extLst>
          </a:blip>
          <a:srcRect l="3076" t="25117" r="92079" b="62339"/>
          <a:stretch/>
        </p:blipFill>
        <p:spPr>
          <a:xfrm>
            <a:off x="4369061" y="2239577"/>
            <a:ext cx="276738" cy="283544"/>
          </a:xfrm>
          <a:prstGeom prst="rect">
            <a:avLst/>
          </a:prstGeom>
        </p:spPr>
      </p:pic>
      <p:pic>
        <p:nvPicPr>
          <p:cNvPr id="163" name="Picture 162">
            <a:extLst>
              <a:ext uri="{FF2B5EF4-FFF2-40B4-BE49-F238E27FC236}">
                <a16:creationId xmlns:a16="http://schemas.microsoft.com/office/drawing/2014/main" id="{AB35A61C-4849-04DE-7178-6855D1F59E9D}"/>
              </a:ext>
            </a:extLst>
          </p:cNvPr>
          <p:cNvPicPr>
            <a:picLocks noChangeAspect="1"/>
          </p:cNvPicPr>
          <p:nvPr/>
        </p:nvPicPr>
        <p:blipFill rotWithShape="1">
          <a:blip r:embed="rId4">
            <a:extLst>
              <a:ext uri="{28A0092B-C50C-407E-A947-70E740481C1C}">
                <a14:useLocalDpi xmlns:a14="http://schemas.microsoft.com/office/drawing/2010/main" val="0"/>
              </a:ext>
            </a:extLst>
          </a:blip>
          <a:srcRect l="43902" t="25458" r="50639" b="61997"/>
          <a:stretch/>
        </p:blipFill>
        <p:spPr>
          <a:xfrm>
            <a:off x="649154" y="4435692"/>
            <a:ext cx="311776" cy="283544"/>
          </a:xfrm>
          <a:prstGeom prst="rect">
            <a:avLst/>
          </a:prstGeom>
        </p:spPr>
      </p:pic>
      <p:pic>
        <p:nvPicPr>
          <p:cNvPr id="164" name="Picture 163">
            <a:extLst>
              <a:ext uri="{FF2B5EF4-FFF2-40B4-BE49-F238E27FC236}">
                <a16:creationId xmlns:a16="http://schemas.microsoft.com/office/drawing/2014/main" id="{704B1310-D2BD-DA6E-E5A8-69A21B6AC15D}"/>
              </a:ext>
            </a:extLst>
          </p:cNvPr>
          <p:cNvPicPr>
            <a:picLocks noChangeAspect="1"/>
          </p:cNvPicPr>
          <p:nvPr/>
        </p:nvPicPr>
        <p:blipFill rotWithShape="1">
          <a:blip r:embed="rId4">
            <a:extLst>
              <a:ext uri="{28A0092B-C50C-407E-A947-70E740481C1C}">
                <a14:useLocalDpi xmlns:a14="http://schemas.microsoft.com/office/drawing/2010/main" val="0"/>
              </a:ext>
            </a:extLst>
          </a:blip>
          <a:srcRect l="43902" t="25458" r="50639" b="61997"/>
          <a:stretch/>
        </p:blipFill>
        <p:spPr>
          <a:xfrm>
            <a:off x="6186316" y="5149521"/>
            <a:ext cx="311776" cy="283544"/>
          </a:xfrm>
          <a:prstGeom prst="rect">
            <a:avLst/>
          </a:prstGeom>
        </p:spPr>
      </p:pic>
      <p:pic>
        <p:nvPicPr>
          <p:cNvPr id="165" name="Picture 164">
            <a:extLst>
              <a:ext uri="{FF2B5EF4-FFF2-40B4-BE49-F238E27FC236}">
                <a16:creationId xmlns:a16="http://schemas.microsoft.com/office/drawing/2014/main" id="{6762E222-47C6-C22A-6920-7DBD07EF0D1B}"/>
              </a:ext>
            </a:extLst>
          </p:cNvPr>
          <p:cNvPicPr>
            <a:picLocks noChangeAspect="1"/>
          </p:cNvPicPr>
          <p:nvPr/>
        </p:nvPicPr>
        <p:blipFill rotWithShape="1">
          <a:blip r:embed="rId4">
            <a:extLst>
              <a:ext uri="{28A0092B-C50C-407E-A947-70E740481C1C}">
                <a14:useLocalDpi xmlns:a14="http://schemas.microsoft.com/office/drawing/2010/main" val="0"/>
              </a:ext>
            </a:extLst>
          </a:blip>
          <a:srcRect l="57492" t="42333" r="37049" b="44061"/>
          <a:stretch/>
        </p:blipFill>
        <p:spPr>
          <a:xfrm>
            <a:off x="8039662" y="5508242"/>
            <a:ext cx="311777" cy="307519"/>
          </a:xfrm>
          <a:prstGeom prst="rect">
            <a:avLst/>
          </a:prstGeom>
        </p:spPr>
      </p:pic>
      <p:pic>
        <p:nvPicPr>
          <p:cNvPr id="166" name="Picture 165">
            <a:extLst>
              <a:ext uri="{FF2B5EF4-FFF2-40B4-BE49-F238E27FC236}">
                <a16:creationId xmlns:a16="http://schemas.microsoft.com/office/drawing/2014/main" id="{290A0892-7A24-1759-D547-CF4588ABBF56}"/>
              </a:ext>
            </a:extLst>
          </p:cNvPr>
          <p:cNvPicPr>
            <a:picLocks noChangeAspect="1"/>
          </p:cNvPicPr>
          <p:nvPr/>
        </p:nvPicPr>
        <p:blipFill rotWithShape="1">
          <a:blip r:embed="rId4">
            <a:extLst>
              <a:ext uri="{28A0092B-C50C-407E-A947-70E740481C1C}">
                <a14:useLocalDpi xmlns:a14="http://schemas.microsoft.com/office/drawing/2010/main" val="0"/>
              </a:ext>
            </a:extLst>
          </a:blip>
          <a:srcRect l="57492" t="42333" r="37049" b="44061"/>
          <a:stretch/>
        </p:blipFill>
        <p:spPr>
          <a:xfrm>
            <a:off x="9885212" y="5505067"/>
            <a:ext cx="311777" cy="307519"/>
          </a:xfrm>
          <a:prstGeom prst="rect">
            <a:avLst/>
          </a:prstGeom>
        </p:spPr>
      </p:pic>
      <p:sp>
        <p:nvSpPr>
          <p:cNvPr id="167" name="Footer Placeholder 1">
            <a:extLst>
              <a:ext uri="{FF2B5EF4-FFF2-40B4-BE49-F238E27FC236}">
                <a16:creationId xmlns:a16="http://schemas.microsoft.com/office/drawing/2014/main" id="{A6AC93F8-9771-091B-BE61-161DA699D1DB}"/>
              </a:ext>
            </a:extLst>
          </p:cNvPr>
          <p:cNvSpPr>
            <a:spLocks noGrp="1"/>
          </p:cNvSpPr>
          <p:nvPr>
            <p:ph type="ftr" sz="quarter" idx="10"/>
          </p:nvPr>
        </p:nvSpPr>
        <p:spPr>
          <a:xfrm>
            <a:off x="534507" y="6062328"/>
            <a:ext cx="11048941" cy="427373"/>
          </a:xfrm>
        </p:spPr>
        <p:txBody>
          <a:bodyPr/>
          <a:lstStyle/>
          <a:p>
            <a:pPr marL="45720" indent="-45720"/>
            <a:r>
              <a:rPr lang="en-US" b="0" i="0" dirty="0">
                <a:solidFill>
                  <a:srgbClr val="222222"/>
                </a:solidFill>
                <a:effectLst/>
                <a:latin typeface="+mn-lt"/>
              </a:rPr>
              <a:t>*As listed in FactSet. First Quantum Minerals was officially incorporated in 1983 and renamed Xenium Resources. </a:t>
            </a:r>
          </a:p>
          <a:p>
            <a:pPr marL="45720"/>
            <a:r>
              <a:rPr lang="en-US" b="0" i="0" dirty="0">
                <a:solidFill>
                  <a:srgbClr val="222222"/>
                </a:solidFill>
                <a:effectLst/>
                <a:latin typeface="+mn-lt"/>
              </a:rPr>
              <a:t>Observation date for each set of holdings is December 31 of the year. For example, for 1980, the observation date for the largest companies is 12/31/1980. The exception is for 2000, which uses the observation date of 2/28/2000, as it reflects the closest month-end peak of the tech bubble.</a:t>
            </a:r>
            <a:endParaRPr lang="en-US" dirty="0">
              <a:latin typeface="+mn-lt"/>
            </a:endParaRPr>
          </a:p>
          <a:p>
            <a:pPr marL="45720"/>
            <a:r>
              <a:rPr lang="en-US" dirty="0"/>
              <a:t>Source: Capital Group. As of December 31, 2023.</a:t>
            </a:r>
          </a:p>
        </p:txBody>
      </p:sp>
    </p:spTree>
    <p:extLst>
      <p:ext uri="{BB962C8B-B14F-4D97-AF65-F5344CB8AC3E}">
        <p14:creationId xmlns:p14="http://schemas.microsoft.com/office/powerpoint/2010/main" val="380792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57E2BC-55A9-1DE5-C355-8BF2EA7BA1C0}"/>
              </a:ext>
            </a:extLst>
          </p:cNvPr>
          <p:cNvSpPr>
            <a:spLocks noGrp="1"/>
          </p:cNvSpPr>
          <p:nvPr>
            <p:ph type="title"/>
          </p:nvPr>
        </p:nvSpPr>
        <p:spPr>
          <a:xfrm>
            <a:off x="566738" y="695325"/>
            <a:ext cx="11045825" cy="409343"/>
          </a:xfrm>
        </p:spPr>
        <p:txBody>
          <a:bodyPr/>
          <a:lstStyle/>
          <a:p>
            <a:r>
              <a:rPr lang="en-US" i="0" dirty="0">
                <a:effectLst/>
                <a:latin typeface="+mn-lt"/>
              </a:rPr>
              <a:t>Dividends may be relevant for the first time in decades</a:t>
            </a:r>
            <a:endParaRPr lang="en-US" dirty="0">
              <a:latin typeface="+mn-lt"/>
            </a:endParaRPr>
          </a:p>
        </p:txBody>
      </p:sp>
      <p:sp>
        <p:nvSpPr>
          <p:cNvPr id="8" name="Triangle 7">
            <a:extLst>
              <a:ext uri="{FF2B5EF4-FFF2-40B4-BE49-F238E27FC236}">
                <a16:creationId xmlns:a16="http://schemas.microsoft.com/office/drawing/2014/main" id="{D28D475A-F67E-A9E5-66F7-99CA45865627}"/>
              </a:ext>
            </a:extLst>
          </p:cNvPr>
          <p:cNvSpPr/>
          <p:nvPr/>
        </p:nvSpPr>
        <p:spPr>
          <a:xfrm rot="10800000">
            <a:off x="687425" y="275537"/>
            <a:ext cx="213360" cy="8688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9" name="TextBox 8">
            <a:extLst>
              <a:ext uri="{FF2B5EF4-FFF2-40B4-BE49-F238E27FC236}">
                <a16:creationId xmlns:a16="http://schemas.microsoft.com/office/drawing/2014/main" id="{C00321AA-B039-2E92-3704-D612C58EDCDD}"/>
              </a:ext>
            </a:extLst>
          </p:cNvPr>
          <p:cNvSpPr txBox="1"/>
          <p:nvPr/>
        </p:nvSpPr>
        <p:spPr>
          <a:xfrm>
            <a:off x="567279" y="107390"/>
            <a:ext cx="1127241" cy="153888"/>
          </a:xfrm>
          <a:prstGeom prst="rect">
            <a:avLst/>
          </a:prstGeom>
          <a:ln w="12700">
            <a:miter lim="400000"/>
          </a:ln>
        </p:spPr>
        <p:txBody>
          <a:bodyPr wrap="square" lIns="0" tIns="0" rIns="0" bIns="0" rtlCol="0">
            <a:spAutoFit/>
          </a:bodyPr>
          <a:lstStyle/>
          <a:p>
            <a:pPr algn="l"/>
            <a:r>
              <a:rPr lang="en-US" sz="1000" b="1" spc="170" dirty="0">
                <a:latin typeface="+mn-lt"/>
              </a:rPr>
              <a:t>DIVIDENDS</a:t>
            </a:r>
          </a:p>
        </p:txBody>
      </p:sp>
      <p:graphicFrame>
        <p:nvGraphicFramePr>
          <p:cNvPr id="17" name="Table 8">
            <a:extLst>
              <a:ext uri="{FF2B5EF4-FFF2-40B4-BE49-F238E27FC236}">
                <a16:creationId xmlns:a16="http://schemas.microsoft.com/office/drawing/2014/main" id="{57319161-4CC9-5E16-D266-6CB0117A7E18}"/>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508868059"/>
                  </a:ext>
                </a:extLst>
              </a:tr>
            </a:tbl>
          </a:graphicData>
        </a:graphic>
      </p:graphicFrame>
      <p:sp>
        <p:nvSpPr>
          <p:cNvPr id="58" name="TextBox 57">
            <a:extLst>
              <a:ext uri="{FF2B5EF4-FFF2-40B4-BE49-F238E27FC236}">
                <a16:creationId xmlns:a16="http://schemas.microsoft.com/office/drawing/2014/main" id="{CF6C9CFF-8E0E-4D08-43AE-1A5CAF0E6681}"/>
              </a:ext>
            </a:extLst>
          </p:cNvPr>
          <p:cNvSpPr txBox="1"/>
          <p:nvPr/>
        </p:nvSpPr>
        <p:spPr>
          <a:xfrm>
            <a:off x="3855531" y="7871381"/>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59" name="TextBox 58">
            <a:extLst>
              <a:ext uri="{FF2B5EF4-FFF2-40B4-BE49-F238E27FC236}">
                <a16:creationId xmlns:a16="http://schemas.microsoft.com/office/drawing/2014/main" id="{25E2746A-8E0C-69E6-6AD0-3963C0F4B75E}"/>
              </a:ext>
            </a:extLst>
          </p:cNvPr>
          <p:cNvSpPr txBox="1"/>
          <p:nvPr/>
        </p:nvSpPr>
        <p:spPr>
          <a:xfrm>
            <a:off x="637277" y="-1634836"/>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3" name="Slide Number Placeholder 4">
            <a:extLst>
              <a:ext uri="{FF2B5EF4-FFF2-40B4-BE49-F238E27FC236}">
                <a16:creationId xmlns:a16="http://schemas.microsoft.com/office/drawing/2014/main" id="{AE9148E0-9FA9-03F2-D5C6-ED4D01577AF3}"/>
              </a:ext>
            </a:extLst>
          </p:cNvPr>
          <p:cNvSpPr txBox="1">
            <a:spLocks/>
          </p:cNvSpPr>
          <p:nvPr/>
        </p:nvSpPr>
        <p:spPr>
          <a:xfrm>
            <a:off x="10799306" y="6492240"/>
            <a:ext cx="821194" cy="100584"/>
          </a:xfrm>
          <a:prstGeom prst="rect">
            <a:avLst/>
          </a:prstGeom>
        </p:spPr>
        <p:txBody>
          <a:bodyPr lIns="0" tIns="0" rIns="0" bIns="0" anchor="b" anchorCtr="0"/>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r"/>
            <a:fld id="{86CB4B4D-7CA3-9044-876B-883B54F8677D}" type="slidenum">
              <a:rPr lang="en-US" sz="800" smtClean="0"/>
              <a:pPr algn="r"/>
              <a:t>6</a:t>
            </a:fld>
            <a:endParaRPr lang="en-US" sz="800" dirty="0"/>
          </a:p>
        </p:txBody>
      </p:sp>
      <p:sp>
        <p:nvSpPr>
          <p:cNvPr id="29" name="Footer Placeholder 15">
            <a:extLst>
              <a:ext uri="{FF2B5EF4-FFF2-40B4-BE49-F238E27FC236}">
                <a16:creationId xmlns:a16="http://schemas.microsoft.com/office/drawing/2014/main" id="{03145F50-63FA-846E-0288-10386D01BD71}"/>
              </a:ext>
            </a:extLst>
          </p:cNvPr>
          <p:cNvSpPr>
            <a:spLocks noGrp="1"/>
          </p:cNvSpPr>
          <p:nvPr>
            <p:ph type="ftr" sz="quarter" idx="10"/>
          </p:nvPr>
        </p:nvSpPr>
        <p:spPr>
          <a:xfrm>
            <a:off x="539687" y="5969558"/>
            <a:ext cx="5403653" cy="520142"/>
          </a:xfrm>
        </p:spPr>
        <p:txBody>
          <a:bodyPr wrap="square">
            <a:spAutoFit/>
          </a:bodyPr>
          <a:lstStyle/>
          <a:p>
            <a:pPr marL="45720" indent="-45720"/>
            <a:r>
              <a:rPr lang="en-US" dirty="0"/>
              <a:t>	Source: Capital Group. </a:t>
            </a:r>
            <a:r>
              <a:rPr lang="en-US" sz="800" dirty="0">
                <a:solidFill>
                  <a:schemeClr val="tx1"/>
                </a:solidFill>
                <a:latin typeface="AvenirNext LT Com Regular" panose="020B0503020202020204" pitchFamily="34" charset="0"/>
              </a:rPr>
              <a:t>Data as of 12/31/23</a:t>
            </a:r>
            <a:r>
              <a:rPr lang="en-US" dirty="0"/>
              <a:t>.</a:t>
            </a:r>
          </a:p>
          <a:p>
            <a:pPr marL="45720" indent="-45720"/>
            <a:r>
              <a:rPr lang="en-US" dirty="0"/>
              <a:t>*Total return for the S&amp;P 500 Index was negative for the 2000s. Dividends provided a 1.8% annualized return over the decade.</a:t>
            </a:r>
          </a:p>
          <a:p>
            <a:pPr marL="45720" indent="-45720"/>
            <a:r>
              <a:rPr lang="en-US" dirty="0"/>
              <a:t>	Past results are not predictive of results in future periods. </a:t>
            </a:r>
          </a:p>
        </p:txBody>
      </p:sp>
      <p:sp>
        <p:nvSpPr>
          <p:cNvPr id="16" name="TextBox 15">
            <a:extLst>
              <a:ext uri="{FF2B5EF4-FFF2-40B4-BE49-F238E27FC236}">
                <a16:creationId xmlns:a16="http://schemas.microsoft.com/office/drawing/2014/main" id="{A6E8BA45-2DD5-0EF9-A30A-D7C5DAF31DC9}"/>
              </a:ext>
            </a:extLst>
          </p:cNvPr>
          <p:cNvSpPr txBox="1"/>
          <p:nvPr/>
        </p:nvSpPr>
        <p:spPr>
          <a:xfrm>
            <a:off x="566928" y="1177612"/>
            <a:ext cx="11376807" cy="276999"/>
          </a:xfrm>
          <a:prstGeom prst="rect">
            <a:avLst/>
          </a:prstGeom>
          <a:noFill/>
          <a:ln w="12700">
            <a:miter lim="400000"/>
          </a:ln>
        </p:spPr>
        <p:txBody>
          <a:bodyPr wrap="square" lIns="0" tIns="0" rIns="0" bIns="0">
            <a:spAutoFit/>
          </a:bodyPr>
          <a:lstStyle/>
          <a:p>
            <a:pPr algn="l"/>
            <a:r>
              <a:rPr lang="en-US" sz="1800" b="0" i="0" dirty="0">
                <a:solidFill>
                  <a:schemeClr val="tx1">
                    <a:lumMod val="65000"/>
                    <a:lumOff val="35000"/>
                  </a:schemeClr>
                </a:solidFill>
                <a:effectLst/>
                <a:latin typeface="+mn-lt"/>
              </a:rPr>
              <a:t>Dividend payers have lost favor, presenting investment opportunities </a:t>
            </a:r>
            <a:endParaRPr lang="en-US" sz="1800" dirty="0">
              <a:solidFill>
                <a:schemeClr val="tx1">
                  <a:lumMod val="65000"/>
                  <a:lumOff val="35000"/>
                </a:schemeClr>
              </a:solidFill>
              <a:latin typeface="+mn-lt"/>
            </a:endParaRPr>
          </a:p>
        </p:txBody>
      </p:sp>
      <p:sp>
        <p:nvSpPr>
          <p:cNvPr id="14" name="Content Placeholder 2">
            <a:extLst>
              <a:ext uri="{FF2B5EF4-FFF2-40B4-BE49-F238E27FC236}">
                <a16:creationId xmlns:a16="http://schemas.microsoft.com/office/drawing/2014/main" id="{9EABBDB9-5CB4-866C-8CCC-F294FA9D6DD3}"/>
              </a:ext>
            </a:extLst>
          </p:cNvPr>
          <p:cNvSpPr txBox="1">
            <a:spLocks/>
          </p:cNvSpPr>
          <p:nvPr/>
        </p:nvSpPr>
        <p:spPr>
          <a:xfrm>
            <a:off x="571500" y="1948947"/>
            <a:ext cx="4897438" cy="184666"/>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200" b="1" dirty="0">
                <a:solidFill>
                  <a:schemeClr val="tx1">
                    <a:lumMod val="65000"/>
                    <a:lumOff val="35000"/>
                  </a:schemeClr>
                </a:solidFill>
                <a:latin typeface="AvenirNext LT Com Regular" panose="020B0503020202020204" pitchFamily="34" charset="0"/>
              </a:rPr>
              <a:t>S&amp;P 500 total return by decade</a:t>
            </a:r>
          </a:p>
        </p:txBody>
      </p:sp>
      <p:sp>
        <p:nvSpPr>
          <p:cNvPr id="15" name="Content Placeholder 2">
            <a:extLst>
              <a:ext uri="{FF2B5EF4-FFF2-40B4-BE49-F238E27FC236}">
                <a16:creationId xmlns:a16="http://schemas.microsoft.com/office/drawing/2014/main" id="{AAC3F4C6-B97C-E9D3-9827-AFD779CEDD59}"/>
              </a:ext>
            </a:extLst>
          </p:cNvPr>
          <p:cNvSpPr txBox="1">
            <a:spLocks/>
          </p:cNvSpPr>
          <p:nvPr/>
        </p:nvSpPr>
        <p:spPr>
          <a:xfrm>
            <a:off x="571500" y="1676214"/>
            <a:ext cx="5372100" cy="215444"/>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400" b="1" i="0" dirty="0">
                <a:effectLst/>
              </a:rPr>
              <a:t>Dividends have comprised 37% of total returns since 1926</a:t>
            </a:r>
            <a:endParaRPr lang="en-US" sz="1400" b="1" dirty="0"/>
          </a:p>
        </p:txBody>
      </p:sp>
      <p:sp>
        <p:nvSpPr>
          <p:cNvPr id="18" name="Content Placeholder 2">
            <a:extLst>
              <a:ext uri="{FF2B5EF4-FFF2-40B4-BE49-F238E27FC236}">
                <a16:creationId xmlns:a16="http://schemas.microsoft.com/office/drawing/2014/main" id="{8ED6CE8E-B66A-4FD5-C675-A631E67CAAB6}"/>
              </a:ext>
            </a:extLst>
          </p:cNvPr>
          <p:cNvSpPr txBox="1">
            <a:spLocks/>
          </p:cNvSpPr>
          <p:nvPr/>
        </p:nvSpPr>
        <p:spPr>
          <a:xfrm>
            <a:off x="571500" y="1948947"/>
            <a:ext cx="4897438" cy="184666"/>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200" b="1" dirty="0">
                <a:solidFill>
                  <a:schemeClr val="tx1">
                    <a:lumMod val="65000"/>
                    <a:lumOff val="35000"/>
                  </a:schemeClr>
                </a:solidFill>
                <a:latin typeface="AvenirNext LT Com Regular" panose="020B0503020202020204" pitchFamily="34" charset="0"/>
              </a:rPr>
              <a:t>S&amp;P 500 total return by decade</a:t>
            </a:r>
          </a:p>
        </p:txBody>
      </p:sp>
      <p:graphicFrame>
        <p:nvGraphicFramePr>
          <p:cNvPr id="19" name="Chart 18">
            <a:extLst>
              <a:ext uri="{FF2B5EF4-FFF2-40B4-BE49-F238E27FC236}">
                <a16:creationId xmlns:a16="http://schemas.microsoft.com/office/drawing/2014/main" id="{3620D6EF-C352-942C-C9DC-74AED46F7D51}"/>
              </a:ext>
            </a:extLst>
          </p:cNvPr>
          <p:cNvGraphicFramePr/>
          <p:nvPr/>
        </p:nvGraphicFramePr>
        <p:xfrm>
          <a:off x="576072" y="2404535"/>
          <a:ext cx="5367528" cy="3146460"/>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A35E7389-4B0C-EFCD-583E-E36763D547CC}"/>
              </a:ext>
            </a:extLst>
          </p:cNvPr>
          <p:cNvSpPr/>
          <p:nvPr/>
        </p:nvSpPr>
        <p:spPr>
          <a:xfrm>
            <a:off x="5429234" y="2460119"/>
            <a:ext cx="528590" cy="3146460"/>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B4E43D5-C209-2B4D-5E74-123F53D78A55}"/>
              </a:ext>
            </a:extLst>
          </p:cNvPr>
          <p:cNvSpPr txBox="1"/>
          <p:nvPr/>
        </p:nvSpPr>
        <p:spPr>
          <a:xfrm>
            <a:off x="5429233" y="2481632"/>
            <a:ext cx="528590" cy="338554"/>
          </a:xfrm>
          <a:prstGeom prst="rect">
            <a:avLst/>
          </a:prstGeom>
          <a:noFill/>
        </p:spPr>
        <p:txBody>
          <a:bodyPr wrap="square" lIns="0" rIns="0" rtlCol="0">
            <a:spAutoFit/>
          </a:bodyPr>
          <a:lstStyle/>
          <a:p>
            <a:pPr algn="ctr"/>
            <a:r>
              <a:rPr lang="en-US" sz="800" b="1">
                <a:latin typeface="AvenirNext LT Com Cn" panose="020B0506020202020204" pitchFamily="34" charset="0"/>
              </a:rPr>
              <a:t>97-year </a:t>
            </a:r>
            <a:r>
              <a:rPr lang="en-US" sz="800" b="1" dirty="0">
                <a:latin typeface="AvenirNext LT Com Cn" panose="020B0506020202020204" pitchFamily="34" charset="0"/>
              </a:rPr>
              <a:t>period</a:t>
            </a:r>
          </a:p>
        </p:txBody>
      </p:sp>
      <p:sp>
        <p:nvSpPr>
          <p:cNvPr id="30" name="TextBox 29">
            <a:extLst>
              <a:ext uri="{FF2B5EF4-FFF2-40B4-BE49-F238E27FC236}">
                <a16:creationId xmlns:a16="http://schemas.microsoft.com/office/drawing/2014/main" id="{068DB72F-78BE-AA34-0BDE-8B0A8ED5818A}"/>
              </a:ext>
            </a:extLst>
          </p:cNvPr>
          <p:cNvSpPr txBox="1"/>
          <p:nvPr/>
        </p:nvSpPr>
        <p:spPr>
          <a:xfrm>
            <a:off x="1121836" y="4900071"/>
            <a:ext cx="4018349" cy="284693"/>
          </a:xfrm>
          <a:prstGeom prst="rect">
            <a:avLst/>
          </a:prstGeom>
          <a:ln w="12700">
            <a:miter lim="400000"/>
          </a:ln>
        </p:spPr>
        <p:txBody>
          <a:bodyPr wrap="square" lIns="0" tIns="0" rIns="0" bIns="0" rtlCol="0">
            <a:spAutoFit/>
          </a:bodyPr>
          <a:lstStyle/>
          <a:p>
            <a:pPr algn="l">
              <a:spcAft>
                <a:spcPts val="300"/>
              </a:spcAft>
            </a:pPr>
            <a:r>
              <a:rPr lang="en-US" sz="800" dirty="0">
                <a:solidFill>
                  <a:schemeClr val="tx1">
                    <a:lumMod val="65000"/>
                    <a:lumOff val="35000"/>
                  </a:schemeClr>
                </a:solidFill>
                <a:latin typeface="+mn-lt"/>
              </a:rPr>
              <a:t>S&amp;P 500 price only (no dividends)		 </a:t>
            </a:r>
          </a:p>
          <a:p>
            <a:pPr algn="l">
              <a:spcAft>
                <a:spcPts val="300"/>
              </a:spcAft>
            </a:pPr>
            <a:r>
              <a:rPr lang="en-US" sz="800" dirty="0">
                <a:solidFill>
                  <a:schemeClr val="tx1">
                    <a:lumMod val="65000"/>
                    <a:lumOff val="35000"/>
                  </a:schemeClr>
                </a:solidFill>
                <a:latin typeface="+mn-lt"/>
              </a:rPr>
              <a:t>S&amp;P 500 dividend contribution to total return</a:t>
            </a:r>
          </a:p>
        </p:txBody>
      </p:sp>
      <p:sp>
        <p:nvSpPr>
          <p:cNvPr id="31" name="Rectangle 30">
            <a:extLst>
              <a:ext uri="{FF2B5EF4-FFF2-40B4-BE49-F238E27FC236}">
                <a16:creationId xmlns:a16="http://schemas.microsoft.com/office/drawing/2014/main" id="{06CDF45E-0379-3D5A-7A34-74E6764A681B}"/>
              </a:ext>
            </a:extLst>
          </p:cNvPr>
          <p:cNvSpPr/>
          <p:nvPr/>
        </p:nvSpPr>
        <p:spPr>
          <a:xfrm>
            <a:off x="980155" y="4906594"/>
            <a:ext cx="97520" cy="97520"/>
          </a:xfrm>
          <a:prstGeom prst="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2" name="Rectangle 31">
            <a:extLst>
              <a:ext uri="{FF2B5EF4-FFF2-40B4-BE49-F238E27FC236}">
                <a16:creationId xmlns:a16="http://schemas.microsoft.com/office/drawing/2014/main" id="{BE2A84FF-5212-E5BC-9FAB-9FC884212F96}"/>
              </a:ext>
            </a:extLst>
          </p:cNvPr>
          <p:cNvSpPr/>
          <p:nvPr/>
        </p:nvSpPr>
        <p:spPr>
          <a:xfrm>
            <a:off x="980155" y="5076222"/>
            <a:ext cx="97520" cy="97520"/>
          </a:xfrm>
          <a:prstGeom prst="rect">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2" name="Rectangle 41">
            <a:extLst>
              <a:ext uri="{FF2B5EF4-FFF2-40B4-BE49-F238E27FC236}">
                <a16:creationId xmlns:a16="http://schemas.microsoft.com/office/drawing/2014/main" id="{14EE396D-6A0E-7429-E893-F38BFA9DE353}"/>
              </a:ext>
            </a:extLst>
          </p:cNvPr>
          <p:cNvSpPr/>
          <p:nvPr/>
        </p:nvSpPr>
        <p:spPr>
          <a:xfrm>
            <a:off x="710909" y="2611315"/>
            <a:ext cx="140677" cy="279903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43" name="TextBox 42">
            <a:extLst>
              <a:ext uri="{FF2B5EF4-FFF2-40B4-BE49-F238E27FC236}">
                <a16:creationId xmlns:a16="http://schemas.microsoft.com/office/drawing/2014/main" id="{FCAA69E7-CCBD-81BE-9B53-00119413B110}"/>
              </a:ext>
            </a:extLst>
          </p:cNvPr>
          <p:cNvSpPr txBox="1"/>
          <p:nvPr/>
        </p:nvSpPr>
        <p:spPr>
          <a:xfrm>
            <a:off x="577195" y="2409945"/>
            <a:ext cx="248371" cy="123111"/>
          </a:xfrm>
          <a:prstGeom prst="rect">
            <a:avLst/>
          </a:prstGeom>
          <a:solidFill>
            <a:srgbClr val="FFFFFF"/>
          </a:solidFill>
          <a:ln w="12700">
            <a:miter lim="400000"/>
          </a:ln>
        </p:spPr>
        <p:txBody>
          <a:bodyPr wrap="square" lIns="0" tIns="0" rIns="0" bIns="0" rtlCol="0">
            <a:spAutoFit/>
          </a:bodyPr>
          <a:lstStyle/>
          <a:p>
            <a:r>
              <a:rPr lang="en-US" sz="800" dirty="0">
                <a:solidFill>
                  <a:schemeClr val="tx1">
                    <a:lumMod val="65000"/>
                    <a:lumOff val="35000"/>
                  </a:schemeClr>
                </a:solidFill>
                <a:latin typeface="+mn-lt"/>
              </a:rPr>
              <a:t>20%</a:t>
            </a:r>
          </a:p>
        </p:txBody>
      </p:sp>
      <p:sp>
        <p:nvSpPr>
          <p:cNvPr id="44" name="TextBox 43">
            <a:extLst>
              <a:ext uri="{FF2B5EF4-FFF2-40B4-BE49-F238E27FC236}">
                <a16:creationId xmlns:a16="http://schemas.microsoft.com/office/drawing/2014/main" id="{203D1497-BB52-0D96-249A-D3D2B29FBDEA}"/>
              </a:ext>
            </a:extLst>
          </p:cNvPr>
          <p:cNvSpPr txBox="1"/>
          <p:nvPr/>
        </p:nvSpPr>
        <p:spPr>
          <a:xfrm>
            <a:off x="3959849" y="4484939"/>
            <a:ext cx="412750" cy="212366"/>
          </a:xfrm>
          <a:prstGeom prst="rect">
            <a:avLst/>
          </a:prstGeom>
          <a:solidFill>
            <a:srgbClr val="FFFFFF"/>
          </a:solidFill>
          <a:ln w="12700">
            <a:miter lim="400000"/>
          </a:ln>
        </p:spPr>
        <p:txBody>
          <a:bodyPr wrap="square" lIns="0" tIns="27432" rIns="0" bIns="45720" rtlCol="0">
            <a:spAutoFit/>
          </a:bodyPr>
          <a:lstStyle/>
          <a:p>
            <a:r>
              <a:rPr lang="en-US" sz="900" b="1" dirty="0">
                <a:solidFill>
                  <a:schemeClr val="bg1">
                    <a:lumMod val="50000"/>
                  </a:schemeClr>
                </a:solidFill>
                <a:latin typeface="+mn-lt"/>
              </a:rPr>
              <a:t>N/A*</a:t>
            </a:r>
          </a:p>
        </p:txBody>
      </p:sp>
      <p:sp>
        <p:nvSpPr>
          <p:cNvPr id="45" name="TextBox 44">
            <a:extLst>
              <a:ext uri="{FF2B5EF4-FFF2-40B4-BE49-F238E27FC236}">
                <a16:creationId xmlns:a16="http://schemas.microsoft.com/office/drawing/2014/main" id="{1925F117-3E3B-8403-CECC-6878BECD33A9}"/>
              </a:ext>
            </a:extLst>
          </p:cNvPr>
          <p:cNvSpPr txBox="1"/>
          <p:nvPr/>
        </p:nvSpPr>
        <p:spPr>
          <a:xfrm>
            <a:off x="980155" y="4097223"/>
            <a:ext cx="339281" cy="212366"/>
          </a:xfrm>
          <a:prstGeom prst="rect">
            <a:avLst/>
          </a:prstGeom>
          <a:noFill/>
          <a:ln w="12700">
            <a:miter lim="400000"/>
          </a:ln>
        </p:spPr>
        <p:txBody>
          <a:bodyPr wrap="square" lIns="0" tIns="27432" rIns="0" bIns="45720" rtlCol="0">
            <a:spAutoFit/>
          </a:bodyPr>
          <a:lstStyle/>
          <a:p>
            <a:r>
              <a:rPr lang="en-US" sz="900" b="1" dirty="0">
                <a:solidFill>
                  <a:schemeClr val="bg1"/>
                </a:solidFill>
                <a:latin typeface="+mn-lt"/>
              </a:rPr>
              <a:t>66%</a:t>
            </a:r>
          </a:p>
        </p:txBody>
      </p:sp>
      <p:sp>
        <p:nvSpPr>
          <p:cNvPr id="46" name="TextBox 45">
            <a:extLst>
              <a:ext uri="{FF2B5EF4-FFF2-40B4-BE49-F238E27FC236}">
                <a16:creationId xmlns:a16="http://schemas.microsoft.com/office/drawing/2014/main" id="{D8B5E6D5-DD2D-A6FD-4540-EEFFD41418E3}"/>
              </a:ext>
            </a:extLst>
          </p:cNvPr>
          <p:cNvSpPr txBox="1"/>
          <p:nvPr/>
        </p:nvSpPr>
        <p:spPr>
          <a:xfrm>
            <a:off x="1471836" y="4145124"/>
            <a:ext cx="339281" cy="212366"/>
          </a:xfrm>
          <a:prstGeom prst="rect">
            <a:avLst/>
          </a:prstGeom>
          <a:noFill/>
          <a:ln w="12700">
            <a:miter lim="400000"/>
          </a:ln>
        </p:spPr>
        <p:txBody>
          <a:bodyPr wrap="square" lIns="0" tIns="27432" rIns="0" bIns="45720" rtlCol="0">
            <a:spAutoFit/>
          </a:bodyPr>
          <a:lstStyle/>
          <a:p>
            <a:r>
              <a:rPr lang="en-US" sz="900" b="1" dirty="0">
                <a:solidFill>
                  <a:schemeClr val="bg1"/>
                </a:solidFill>
                <a:latin typeface="+mn-lt"/>
              </a:rPr>
              <a:t>27%</a:t>
            </a:r>
          </a:p>
        </p:txBody>
      </p:sp>
      <p:sp>
        <p:nvSpPr>
          <p:cNvPr id="47" name="TextBox 46">
            <a:extLst>
              <a:ext uri="{FF2B5EF4-FFF2-40B4-BE49-F238E27FC236}">
                <a16:creationId xmlns:a16="http://schemas.microsoft.com/office/drawing/2014/main" id="{CBD72466-F317-9C2F-6D80-47344DC77306}"/>
              </a:ext>
            </a:extLst>
          </p:cNvPr>
          <p:cNvSpPr txBox="1"/>
          <p:nvPr/>
        </p:nvSpPr>
        <p:spPr>
          <a:xfrm>
            <a:off x="1989515" y="4328804"/>
            <a:ext cx="339281" cy="212366"/>
          </a:xfrm>
          <a:prstGeom prst="rect">
            <a:avLst/>
          </a:prstGeom>
          <a:noFill/>
          <a:ln w="12700">
            <a:miter lim="400000"/>
          </a:ln>
        </p:spPr>
        <p:txBody>
          <a:bodyPr wrap="square" lIns="0" tIns="27432" rIns="0" bIns="45720" rtlCol="0">
            <a:spAutoFit/>
          </a:bodyPr>
          <a:lstStyle/>
          <a:p>
            <a:r>
              <a:rPr lang="en-US" sz="900" b="1" dirty="0">
                <a:solidFill>
                  <a:schemeClr val="bg1"/>
                </a:solidFill>
                <a:latin typeface="+mn-lt"/>
              </a:rPr>
              <a:t>42%</a:t>
            </a:r>
          </a:p>
        </p:txBody>
      </p:sp>
      <p:sp>
        <p:nvSpPr>
          <p:cNvPr id="48" name="TextBox 47">
            <a:extLst>
              <a:ext uri="{FF2B5EF4-FFF2-40B4-BE49-F238E27FC236}">
                <a16:creationId xmlns:a16="http://schemas.microsoft.com/office/drawing/2014/main" id="{48E5BD9E-74E3-BAD9-B084-90BDD595AD66}"/>
              </a:ext>
            </a:extLst>
          </p:cNvPr>
          <p:cNvSpPr txBox="1"/>
          <p:nvPr/>
        </p:nvSpPr>
        <p:spPr>
          <a:xfrm>
            <a:off x="2493732" y="4224902"/>
            <a:ext cx="339281" cy="212366"/>
          </a:xfrm>
          <a:prstGeom prst="rect">
            <a:avLst/>
          </a:prstGeom>
          <a:noFill/>
          <a:ln w="12700">
            <a:miter lim="400000"/>
          </a:ln>
        </p:spPr>
        <p:txBody>
          <a:bodyPr wrap="square" lIns="0" tIns="27432" rIns="0" bIns="45720" rtlCol="0">
            <a:spAutoFit/>
          </a:bodyPr>
          <a:lstStyle/>
          <a:p>
            <a:r>
              <a:rPr lang="en-US" sz="900" b="1" dirty="0">
                <a:solidFill>
                  <a:schemeClr val="bg1"/>
                </a:solidFill>
                <a:latin typeface="+mn-lt"/>
              </a:rPr>
              <a:t>72%</a:t>
            </a:r>
          </a:p>
        </p:txBody>
      </p:sp>
      <p:sp>
        <p:nvSpPr>
          <p:cNvPr id="49" name="TextBox 48">
            <a:extLst>
              <a:ext uri="{FF2B5EF4-FFF2-40B4-BE49-F238E27FC236}">
                <a16:creationId xmlns:a16="http://schemas.microsoft.com/office/drawing/2014/main" id="{D0268D1E-D10D-8983-D06B-197565695478}"/>
              </a:ext>
            </a:extLst>
          </p:cNvPr>
          <p:cNvSpPr txBox="1"/>
          <p:nvPr/>
        </p:nvSpPr>
        <p:spPr>
          <a:xfrm>
            <a:off x="2996958" y="4224902"/>
            <a:ext cx="339281" cy="212366"/>
          </a:xfrm>
          <a:prstGeom prst="rect">
            <a:avLst/>
          </a:prstGeom>
          <a:noFill/>
          <a:ln w="12700">
            <a:miter lim="400000"/>
          </a:ln>
        </p:spPr>
        <p:txBody>
          <a:bodyPr wrap="square" lIns="0" tIns="27432" rIns="0" bIns="45720" rtlCol="0">
            <a:spAutoFit/>
          </a:bodyPr>
          <a:lstStyle/>
          <a:p>
            <a:r>
              <a:rPr lang="en-US" sz="900" b="1" dirty="0">
                <a:solidFill>
                  <a:schemeClr val="bg1"/>
                </a:solidFill>
                <a:latin typeface="+mn-lt"/>
              </a:rPr>
              <a:t>25%</a:t>
            </a:r>
          </a:p>
        </p:txBody>
      </p:sp>
      <p:sp>
        <p:nvSpPr>
          <p:cNvPr id="50" name="TextBox 49">
            <a:extLst>
              <a:ext uri="{FF2B5EF4-FFF2-40B4-BE49-F238E27FC236}">
                <a16:creationId xmlns:a16="http://schemas.microsoft.com/office/drawing/2014/main" id="{CF65F579-53BA-764C-0E0A-19D776C167C6}"/>
              </a:ext>
            </a:extLst>
          </p:cNvPr>
          <p:cNvSpPr txBox="1"/>
          <p:nvPr/>
        </p:nvSpPr>
        <p:spPr>
          <a:xfrm>
            <a:off x="3515628" y="4416415"/>
            <a:ext cx="339281" cy="212366"/>
          </a:xfrm>
          <a:prstGeom prst="rect">
            <a:avLst/>
          </a:prstGeom>
          <a:noFill/>
          <a:ln w="12700">
            <a:miter lim="400000"/>
          </a:ln>
        </p:spPr>
        <p:txBody>
          <a:bodyPr wrap="square" lIns="0" tIns="27432" rIns="0" bIns="45720" rtlCol="0">
            <a:spAutoFit/>
          </a:bodyPr>
          <a:lstStyle/>
          <a:p>
            <a:r>
              <a:rPr lang="en-US" sz="900" b="1" dirty="0">
                <a:solidFill>
                  <a:schemeClr val="bg1"/>
                </a:solidFill>
                <a:latin typeface="+mn-lt"/>
              </a:rPr>
              <a:t>14%</a:t>
            </a:r>
          </a:p>
        </p:txBody>
      </p:sp>
      <p:sp>
        <p:nvSpPr>
          <p:cNvPr id="51" name="TextBox 50">
            <a:extLst>
              <a:ext uri="{FF2B5EF4-FFF2-40B4-BE49-F238E27FC236}">
                <a16:creationId xmlns:a16="http://schemas.microsoft.com/office/drawing/2014/main" id="{EE75A84C-E492-1A39-7198-5DDCAE72F09C}"/>
              </a:ext>
            </a:extLst>
          </p:cNvPr>
          <p:cNvSpPr txBox="1"/>
          <p:nvPr/>
        </p:nvSpPr>
        <p:spPr>
          <a:xfrm>
            <a:off x="4504831" y="4481508"/>
            <a:ext cx="339281" cy="212366"/>
          </a:xfrm>
          <a:prstGeom prst="rect">
            <a:avLst/>
          </a:prstGeom>
          <a:noFill/>
          <a:ln w="12700">
            <a:miter lim="400000"/>
          </a:ln>
        </p:spPr>
        <p:txBody>
          <a:bodyPr wrap="square" lIns="0" tIns="27432" rIns="0" bIns="45720" rtlCol="0">
            <a:spAutoFit/>
          </a:bodyPr>
          <a:lstStyle/>
          <a:p>
            <a:r>
              <a:rPr lang="en-US" sz="900" b="1" dirty="0">
                <a:solidFill>
                  <a:schemeClr val="bg1"/>
                </a:solidFill>
                <a:latin typeface="+mn-lt"/>
              </a:rPr>
              <a:t>16%</a:t>
            </a:r>
          </a:p>
        </p:txBody>
      </p:sp>
      <p:sp>
        <p:nvSpPr>
          <p:cNvPr id="52" name="TextBox 51">
            <a:extLst>
              <a:ext uri="{FF2B5EF4-FFF2-40B4-BE49-F238E27FC236}">
                <a16:creationId xmlns:a16="http://schemas.microsoft.com/office/drawing/2014/main" id="{E26A4A7B-CC5B-B0D9-4665-E5C42211D2C9}"/>
              </a:ext>
            </a:extLst>
          </p:cNvPr>
          <p:cNvSpPr txBox="1"/>
          <p:nvPr/>
        </p:nvSpPr>
        <p:spPr>
          <a:xfrm>
            <a:off x="5013753" y="4504784"/>
            <a:ext cx="339281" cy="212366"/>
          </a:xfrm>
          <a:prstGeom prst="rect">
            <a:avLst/>
          </a:prstGeom>
          <a:noFill/>
          <a:ln w="12700">
            <a:miter lim="400000"/>
          </a:ln>
        </p:spPr>
        <p:txBody>
          <a:bodyPr wrap="square" lIns="0" tIns="27432" rIns="0" bIns="45720" rtlCol="0">
            <a:spAutoFit/>
          </a:bodyPr>
          <a:lstStyle/>
          <a:p>
            <a:r>
              <a:rPr lang="en-US" sz="900" b="1" dirty="0">
                <a:solidFill>
                  <a:schemeClr val="bg1"/>
                </a:solidFill>
                <a:latin typeface="+mn-lt"/>
              </a:rPr>
              <a:t>14%</a:t>
            </a:r>
          </a:p>
        </p:txBody>
      </p:sp>
      <p:sp>
        <p:nvSpPr>
          <p:cNvPr id="53" name="TextBox 52">
            <a:extLst>
              <a:ext uri="{FF2B5EF4-FFF2-40B4-BE49-F238E27FC236}">
                <a16:creationId xmlns:a16="http://schemas.microsoft.com/office/drawing/2014/main" id="{AAF00072-F704-01EA-4A78-CF8B8209ABD3}"/>
              </a:ext>
            </a:extLst>
          </p:cNvPr>
          <p:cNvSpPr txBox="1"/>
          <p:nvPr/>
        </p:nvSpPr>
        <p:spPr>
          <a:xfrm>
            <a:off x="5524373" y="4284540"/>
            <a:ext cx="339281" cy="212366"/>
          </a:xfrm>
          <a:prstGeom prst="rect">
            <a:avLst/>
          </a:prstGeom>
          <a:noFill/>
          <a:ln w="12700">
            <a:miter lim="400000"/>
          </a:ln>
        </p:spPr>
        <p:txBody>
          <a:bodyPr wrap="square" lIns="0" tIns="27432" rIns="0" bIns="45720" rtlCol="0">
            <a:spAutoFit/>
          </a:bodyPr>
          <a:lstStyle/>
          <a:p>
            <a:r>
              <a:rPr lang="en-US" sz="900" b="1" dirty="0">
                <a:solidFill>
                  <a:schemeClr val="bg1"/>
                </a:solidFill>
                <a:latin typeface="+mn-lt"/>
              </a:rPr>
              <a:t>37%</a:t>
            </a:r>
          </a:p>
        </p:txBody>
      </p:sp>
      <p:sp>
        <p:nvSpPr>
          <p:cNvPr id="2" name="TextBox 1">
            <a:extLst>
              <a:ext uri="{FF2B5EF4-FFF2-40B4-BE49-F238E27FC236}">
                <a16:creationId xmlns:a16="http://schemas.microsoft.com/office/drawing/2014/main" id="{06EA6BF1-D4CF-95CB-8092-E915E84D31A8}"/>
              </a:ext>
            </a:extLst>
          </p:cNvPr>
          <p:cNvSpPr txBox="1"/>
          <p:nvPr/>
        </p:nvSpPr>
        <p:spPr>
          <a:xfrm>
            <a:off x="12095715" y="1483895"/>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6" name="Footer Placeholder 15">
            <a:extLst>
              <a:ext uri="{FF2B5EF4-FFF2-40B4-BE49-F238E27FC236}">
                <a16:creationId xmlns:a16="http://schemas.microsoft.com/office/drawing/2014/main" id="{41261FE7-B856-E2DB-69DA-FAB316C57428}"/>
              </a:ext>
            </a:extLst>
          </p:cNvPr>
          <p:cNvSpPr txBox="1">
            <a:spLocks/>
          </p:cNvSpPr>
          <p:nvPr/>
        </p:nvSpPr>
        <p:spPr>
          <a:xfrm>
            <a:off x="6486515" y="5829914"/>
            <a:ext cx="5106326" cy="624765"/>
          </a:xfrm>
          <a:prstGeom prst="rect">
            <a:avLst/>
          </a:prstGeom>
        </p:spPr>
        <p:txBody>
          <a:bodyPr lIns="0" tIns="0" rIns="0" bIns="0" anchor="b" anchorCtr="0">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defTabSz="914400" hangingPunct="1">
              <a:lnSpc>
                <a:spcPts val="1000"/>
              </a:lnSpc>
              <a:defRPr/>
            </a:pPr>
            <a:r>
              <a:rPr lang="en-US" dirty="0">
                <a:solidFill>
                  <a:schemeClr val="dk1"/>
                </a:solidFill>
                <a:latin typeface="+mn-lt"/>
                <a:ea typeface="+mn-ea"/>
                <a:cs typeface="+mn-cs"/>
              </a:rPr>
              <a:t>Source: Goldman Sachs. As of 3/31/24. P/E ratio = price-to-earnings ratio. Past results are not predictive of results in future periods.</a:t>
            </a:r>
          </a:p>
          <a:p>
            <a:pPr defTabSz="914400" hangingPunct="1">
              <a:lnSpc>
                <a:spcPts val="1000"/>
              </a:lnSpc>
              <a:defRPr/>
            </a:pPr>
            <a:r>
              <a:rPr lang="en-US" dirty="0">
                <a:solidFill>
                  <a:schemeClr val="dk1"/>
                </a:solidFill>
                <a:latin typeface="+mn-lt"/>
                <a:ea typeface="+mn-ea"/>
                <a:cs typeface="+mn-cs"/>
              </a:rPr>
              <a:t>This exhibit is examining the P/E multiple of the cohort of stocks in the S&amp;P 500 Index with the highest quintile dividend yield (sector-neutral) relative to the broad S&amp;P 500 Index.</a:t>
            </a:r>
          </a:p>
        </p:txBody>
      </p:sp>
      <p:sp>
        <p:nvSpPr>
          <p:cNvPr id="11" name="TextBox 12">
            <a:extLst>
              <a:ext uri="{FF2B5EF4-FFF2-40B4-BE49-F238E27FC236}">
                <a16:creationId xmlns:a16="http://schemas.microsoft.com/office/drawing/2014/main" id="{8A8D3663-B904-F49E-2B44-2A43B4C06007}"/>
              </a:ext>
            </a:extLst>
          </p:cNvPr>
          <p:cNvSpPr txBox="1"/>
          <p:nvPr/>
        </p:nvSpPr>
        <p:spPr>
          <a:xfrm>
            <a:off x="6475590" y="1669603"/>
            <a:ext cx="4896983" cy="215444"/>
          </a:xfrm>
          <a:prstGeom prst="rect">
            <a:avLst/>
          </a:prstGeom>
          <a:ln w="12700">
            <a:miter lim="400000"/>
          </a:ln>
        </p:spPr>
        <p:txBody>
          <a:bodyPr wrap="square" lIns="0" tIns="0" rIns="0" bIns="0" rtlCol="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gn="l"/>
            <a:r>
              <a:rPr lang="en-US" sz="1400" b="1" dirty="0">
                <a:latin typeface="+mn-lt"/>
              </a:rPr>
              <a:t>P/E ratio of high dividend stocks vs. S&amp;P 500 Index (%)</a:t>
            </a:r>
          </a:p>
        </p:txBody>
      </p:sp>
      <p:graphicFrame>
        <p:nvGraphicFramePr>
          <p:cNvPr id="20" name="Chart 19">
            <a:extLst>
              <a:ext uri="{FF2B5EF4-FFF2-40B4-BE49-F238E27FC236}">
                <a16:creationId xmlns:a16="http://schemas.microsoft.com/office/drawing/2014/main" id="{641FBC45-FB95-F73B-9F9C-CD7C1EA66973}"/>
              </a:ext>
            </a:extLst>
          </p:cNvPr>
          <p:cNvGraphicFramePr/>
          <p:nvPr>
            <p:extLst>
              <p:ext uri="{D42A27DB-BD31-4B8C-83A1-F6EECF244321}">
                <p14:modId xmlns:p14="http://schemas.microsoft.com/office/powerpoint/2010/main" val="768114523"/>
              </p:ext>
            </p:extLst>
          </p:nvPr>
        </p:nvGraphicFramePr>
        <p:xfrm>
          <a:off x="6365944" y="2133613"/>
          <a:ext cx="5367527" cy="363456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2">
            <a:extLst>
              <a:ext uri="{FF2B5EF4-FFF2-40B4-BE49-F238E27FC236}">
                <a16:creationId xmlns:a16="http://schemas.microsoft.com/office/drawing/2014/main" id="{3F93C7D1-3EB9-4631-061A-DEE3586BF3DE}"/>
              </a:ext>
            </a:extLst>
          </p:cNvPr>
          <p:cNvSpPr txBox="1"/>
          <p:nvPr/>
        </p:nvSpPr>
        <p:spPr>
          <a:xfrm>
            <a:off x="9370364" y="4227980"/>
            <a:ext cx="1079481" cy="209288"/>
          </a:xfrm>
          <a:prstGeom prst="rect">
            <a:avLst/>
          </a:prstGeom>
          <a:solidFill>
            <a:schemeClr val="accent2"/>
          </a:solidFill>
          <a:ln w="12700">
            <a:miter lim="400000"/>
          </a:ln>
        </p:spPr>
        <p:txBody>
          <a:bodyPr wrap="square" lIns="0" tIns="27432" rIns="0" bIns="27432" rtlCol="0" anchor="ctr" anchorCtr="0">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r>
              <a:rPr lang="en-US" sz="1000" b="1" dirty="0">
                <a:solidFill>
                  <a:schemeClr val="bg1"/>
                </a:solidFill>
                <a:latin typeface="+mn-lt"/>
              </a:rPr>
              <a:t>–12.9% average </a:t>
            </a:r>
          </a:p>
        </p:txBody>
      </p:sp>
      <p:cxnSp>
        <p:nvCxnSpPr>
          <p:cNvPr id="13" name="Straight Connector 12">
            <a:extLst>
              <a:ext uri="{FF2B5EF4-FFF2-40B4-BE49-F238E27FC236}">
                <a16:creationId xmlns:a16="http://schemas.microsoft.com/office/drawing/2014/main" id="{C7876B4C-641C-E8D0-3847-7E302D86516C}"/>
              </a:ext>
            </a:extLst>
          </p:cNvPr>
          <p:cNvCxnSpPr>
            <a:cxnSpLocks/>
          </p:cNvCxnSpPr>
          <p:nvPr/>
        </p:nvCxnSpPr>
        <p:spPr>
          <a:xfrm flipV="1">
            <a:off x="9910105" y="3558044"/>
            <a:ext cx="0" cy="673996"/>
          </a:xfrm>
          <a:prstGeom prst="line">
            <a:avLst/>
          </a:prstGeom>
          <a:noFill/>
          <a:ln w="12700" cap="flat">
            <a:solidFill>
              <a:schemeClr val="accent2"/>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52935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riangle 4">
            <a:extLst>
              <a:ext uri="{FF2B5EF4-FFF2-40B4-BE49-F238E27FC236}">
                <a16:creationId xmlns:a16="http://schemas.microsoft.com/office/drawing/2014/main" id="{6A45ADD6-8D96-C148-45AA-155909C58702}"/>
              </a:ext>
            </a:extLst>
          </p:cNvPr>
          <p:cNvSpPr/>
          <p:nvPr/>
        </p:nvSpPr>
        <p:spPr>
          <a:xfrm rot="10800000">
            <a:off x="687425" y="275537"/>
            <a:ext cx="213360" cy="86880"/>
          </a:xfrm>
          <a:prstGeom prst="triangl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8" name="TextBox 7">
            <a:extLst>
              <a:ext uri="{FF2B5EF4-FFF2-40B4-BE49-F238E27FC236}">
                <a16:creationId xmlns:a16="http://schemas.microsoft.com/office/drawing/2014/main" id="{6C112C09-0FCC-8099-B8A5-B12D1EE7764D}"/>
              </a:ext>
            </a:extLst>
          </p:cNvPr>
          <p:cNvSpPr txBox="1"/>
          <p:nvPr/>
        </p:nvSpPr>
        <p:spPr>
          <a:xfrm>
            <a:off x="567279" y="107390"/>
            <a:ext cx="1127241" cy="153888"/>
          </a:xfrm>
          <a:prstGeom prst="rect">
            <a:avLst/>
          </a:prstGeom>
          <a:ln w="12700">
            <a:miter lim="400000"/>
          </a:ln>
        </p:spPr>
        <p:txBody>
          <a:bodyPr wrap="square" lIns="0" tIns="0" rIns="0" bIns="0" rtlCol="0">
            <a:spAutoFit/>
          </a:bodyPr>
          <a:lstStyle/>
          <a:p>
            <a:pPr algn="l"/>
            <a:r>
              <a:rPr lang="en-US" sz="1000" b="1" spc="170" dirty="0">
                <a:latin typeface="+mn-lt"/>
              </a:rPr>
              <a:t>DIVIDENDS</a:t>
            </a:r>
          </a:p>
        </p:txBody>
      </p:sp>
      <p:sp>
        <p:nvSpPr>
          <p:cNvPr id="21" name="Slide Number Placeholder 3">
            <a:extLst>
              <a:ext uri="{FF2B5EF4-FFF2-40B4-BE49-F238E27FC236}">
                <a16:creationId xmlns:a16="http://schemas.microsoft.com/office/drawing/2014/main" id="{6D8F7010-97D5-064F-A149-3258748D2146}"/>
              </a:ext>
            </a:extLst>
          </p:cNvPr>
          <p:cNvSpPr>
            <a:spLocks noGrp="1"/>
          </p:cNvSpPr>
          <p:nvPr>
            <p:ph type="sldNum" sz="quarter" idx="11"/>
          </p:nvPr>
        </p:nvSpPr>
        <p:spPr>
          <a:xfrm>
            <a:off x="10908792" y="6464054"/>
            <a:ext cx="711647" cy="126509"/>
          </a:xfrm>
        </p:spPr>
        <p:txBody>
          <a:bodyPr/>
          <a:lstStyle/>
          <a:p>
            <a:pPr lvl="0"/>
            <a:fld id="{86CB4B4D-7CA3-9044-876B-883B54F8677D}" type="slidenum">
              <a:rPr lang="en-US" noProof="0" smtClean="0">
                <a:sym typeface="Avenir Next LT Com Regular"/>
              </a:rPr>
              <a:pPr lvl="0"/>
              <a:t>7</a:t>
            </a:fld>
            <a:endParaRPr lang="en-US" noProof="0" dirty="0">
              <a:sym typeface="Avenir Next LT Com Regular"/>
            </a:endParaRPr>
          </a:p>
        </p:txBody>
      </p:sp>
      <p:sp>
        <p:nvSpPr>
          <p:cNvPr id="7" name="Title 6">
            <a:extLst>
              <a:ext uri="{FF2B5EF4-FFF2-40B4-BE49-F238E27FC236}">
                <a16:creationId xmlns:a16="http://schemas.microsoft.com/office/drawing/2014/main" id="{7C57E2BC-55A9-1DE5-C355-8BF2EA7BA1C0}"/>
              </a:ext>
            </a:extLst>
          </p:cNvPr>
          <p:cNvSpPr>
            <a:spLocks noGrp="1"/>
          </p:cNvSpPr>
          <p:nvPr>
            <p:ph type="title"/>
          </p:nvPr>
        </p:nvSpPr>
        <p:spPr>
          <a:xfrm>
            <a:off x="566928" y="694944"/>
            <a:ext cx="11045952" cy="818686"/>
          </a:xfrm>
        </p:spPr>
        <p:txBody>
          <a:bodyPr/>
          <a:lstStyle/>
          <a:p>
            <a:r>
              <a:rPr lang="en-US" i="0" dirty="0">
                <a:effectLst/>
                <a:latin typeface="+mn-lt"/>
              </a:rPr>
              <a:t>Attractive yields exist around the globe</a:t>
            </a:r>
            <a:br>
              <a:rPr lang="en-US" i="0" dirty="0">
                <a:effectLst/>
                <a:latin typeface="+mn-lt"/>
              </a:rPr>
            </a:br>
            <a:endParaRPr lang="en-US" dirty="0">
              <a:latin typeface="+mn-lt"/>
            </a:endParaRPr>
          </a:p>
        </p:txBody>
      </p:sp>
      <p:sp>
        <p:nvSpPr>
          <p:cNvPr id="39" name="Text Placeholder 5">
            <a:extLst>
              <a:ext uri="{FF2B5EF4-FFF2-40B4-BE49-F238E27FC236}">
                <a16:creationId xmlns:a16="http://schemas.microsoft.com/office/drawing/2014/main" id="{ACA63ACF-FBE2-4EB2-6677-C57A918BD317}"/>
              </a:ext>
            </a:extLst>
          </p:cNvPr>
          <p:cNvSpPr txBox="1">
            <a:spLocks/>
          </p:cNvSpPr>
          <p:nvPr/>
        </p:nvSpPr>
        <p:spPr>
          <a:xfrm>
            <a:off x="571500" y="1722738"/>
            <a:ext cx="4372475" cy="54223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Autofit/>
          </a:bodyPr>
          <a:lstStyle>
            <a:lvl1pPr marL="0" marR="0" indent="0" algn="l" defTabSz="228600" rtl="0" eaLnBrk="1" latinLnBrk="0" hangingPunct="1">
              <a:lnSpc>
                <a:spcPct val="100000"/>
              </a:lnSpc>
              <a:spcBef>
                <a:spcPts val="0"/>
              </a:spcBef>
              <a:spcAft>
                <a:spcPts val="1800"/>
              </a:spcAft>
              <a:buClrTx/>
              <a:buSzTx/>
              <a:buFont typeface="AvenirNext LT Com Medium" panose="020B0803020202020204" pitchFamily="34" charset="0"/>
              <a:buNone/>
              <a:tabLst/>
              <a:defRPr lang="en-US" sz="1800" b="1" i="0" u="none" strike="noStrike" cap="none" spc="0" baseline="0" dirty="0">
                <a:ln>
                  <a:noFill/>
                </a:ln>
                <a:solidFill>
                  <a:schemeClr val="accent1"/>
                </a:solidFill>
                <a:uFillTx/>
                <a:latin typeface="AvenirNext LT Com Regular" panose="020B0503020202020204" pitchFamily="34" charset="0"/>
                <a:ea typeface="+mn-ea"/>
                <a:cs typeface="+mn-cs"/>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nSpc>
                <a:spcPts val="1750"/>
              </a:lnSpc>
            </a:pPr>
            <a:r>
              <a:rPr lang="en-US" sz="1400" kern="0" dirty="0">
                <a:solidFill>
                  <a:schemeClr val="tx1"/>
                </a:solidFill>
              </a:rPr>
              <a:t>Number of companies with dividend yields</a:t>
            </a:r>
            <a:br>
              <a:rPr lang="en-US" sz="1400" kern="0" dirty="0">
                <a:solidFill>
                  <a:schemeClr val="tx1"/>
                </a:solidFill>
              </a:rPr>
            </a:br>
            <a:r>
              <a:rPr lang="en-US" sz="1400" kern="0" dirty="0">
                <a:solidFill>
                  <a:schemeClr val="tx1"/>
                </a:solidFill>
              </a:rPr>
              <a:t>higher than 3%</a:t>
            </a:r>
            <a:endParaRPr lang="en-US" sz="1200" b="0" kern="0" dirty="0">
              <a:solidFill>
                <a:schemeClr val="tx1"/>
              </a:solidFill>
            </a:endParaRPr>
          </a:p>
        </p:txBody>
      </p:sp>
      <p:graphicFrame>
        <p:nvGraphicFramePr>
          <p:cNvPr id="10" name="Table 8">
            <a:extLst>
              <a:ext uri="{FF2B5EF4-FFF2-40B4-BE49-F238E27FC236}">
                <a16:creationId xmlns:a16="http://schemas.microsoft.com/office/drawing/2014/main" id="{822A40FB-1018-0189-194B-462F4606C2F3}"/>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508868059"/>
                  </a:ext>
                </a:extLst>
              </a:tr>
            </a:tbl>
          </a:graphicData>
        </a:graphic>
      </p:graphicFrame>
      <p:sp>
        <p:nvSpPr>
          <p:cNvPr id="2" name="Rectangle 1">
            <a:extLst>
              <a:ext uri="{FF2B5EF4-FFF2-40B4-BE49-F238E27FC236}">
                <a16:creationId xmlns:a16="http://schemas.microsoft.com/office/drawing/2014/main" id="{E0E3706D-3BE9-E5F8-E7F9-E813D027AF48}"/>
              </a:ext>
            </a:extLst>
          </p:cNvPr>
          <p:cNvSpPr/>
          <p:nvPr/>
        </p:nvSpPr>
        <p:spPr>
          <a:xfrm>
            <a:off x="1923111" y="2339492"/>
            <a:ext cx="2130568" cy="184666"/>
          </a:xfrm>
          <a:prstGeom prst="rect">
            <a:avLst/>
          </a:prstGeom>
          <a:noFill/>
        </p:spPr>
        <p:txBody>
          <a:bodyPr wrap="square" lIns="0" tIns="0" rIns="0" bIns="0">
            <a:spAutoFit/>
          </a:bodyPr>
          <a:lstStyle/>
          <a:p>
            <a:pPr algn="l"/>
            <a:r>
              <a:rPr lang="en-US" sz="1200" b="1" dirty="0">
                <a:latin typeface="AvenirNext LT Com Regular" panose="020B0503020202020204" pitchFamily="34" charset="0"/>
              </a:rPr>
              <a:t>Largest dividend payers</a:t>
            </a:r>
            <a:endParaRPr lang="en-US" sz="1200" dirty="0">
              <a:latin typeface="+mj-lt"/>
            </a:endParaRPr>
          </a:p>
        </p:txBody>
      </p:sp>
      <p:sp>
        <p:nvSpPr>
          <p:cNvPr id="4" name="Oval 3">
            <a:extLst>
              <a:ext uri="{FF2B5EF4-FFF2-40B4-BE49-F238E27FC236}">
                <a16:creationId xmlns:a16="http://schemas.microsoft.com/office/drawing/2014/main" id="{7E34A694-8D4B-07E3-2E3C-0B68EEC412EC}"/>
              </a:ext>
            </a:extLst>
          </p:cNvPr>
          <p:cNvSpPr>
            <a:spLocks noChangeAspect="1"/>
          </p:cNvSpPr>
          <p:nvPr/>
        </p:nvSpPr>
        <p:spPr>
          <a:xfrm>
            <a:off x="1936169" y="2754943"/>
            <a:ext cx="134005" cy="137160"/>
          </a:xfrm>
          <a:prstGeom prst="ellipse">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1" name="Oval 10">
            <a:extLst>
              <a:ext uri="{FF2B5EF4-FFF2-40B4-BE49-F238E27FC236}">
                <a16:creationId xmlns:a16="http://schemas.microsoft.com/office/drawing/2014/main" id="{2C37659A-A3B9-6EE6-7113-6462CF33CCFF}"/>
              </a:ext>
            </a:extLst>
          </p:cNvPr>
          <p:cNvSpPr>
            <a:spLocks noChangeAspect="1"/>
          </p:cNvSpPr>
          <p:nvPr/>
        </p:nvSpPr>
        <p:spPr>
          <a:xfrm>
            <a:off x="1936169" y="3621626"/>
            <a:ext cx="134005" cy="13716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3" name="Oval 22">
            <a:extLst>
              <a:ext uri="{FF2B5EF4-FFF2-40B4-BE49-F238E27FC236}">
                <a16:creationId xmlns:a16="http://schemas.microsoft.com/office/drawing/2014/main" id="{372FA429-4DB4-B442-878A-55AD37A16C8F}"/>
              </a:ext>
            </a:extLst>
          </p:cNvPr>
          <p:cNvSpPr>
            <a:spLocks noChangeAspect="1"/>
          </p:cNvSpPr>
          <p:nvPr/>
        </p:nvSpPr>
        <p:spPr>
          <a:xfrm>
            <a:off x="1936169" y="4497829"/>
            <a:ext cx="134005" cy="137160"/>
          </a:xfrm>
          <a:prstGeom prst="ellipse">
            <a:avLst/>
          </a:prstGeom>
          <a:solidFill>
            <a:schemeClr val="accent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30" name="Rectangle 29">
            <a:extLst>
              <a:ext uri="{FF2B5EF4-FFF2-40B4-BE49-F238E27FC236}">
                <a16:creationId xmlns:a16="http://schemas.microsoft.com/office/drawing/2014/main" id="{EF267179-8C02-EB32-070D-B97B1A428AB3}"/>
              </a:ext>
            </a:extLst>
          </p:cNvPr>
          <p:cNvSpPr/>
          <p:nvPr/>
        </p:nvSpPr>
        <p:spPr>
          <a:xfrm>
            <a:off x="2148412" y="2725487"/>
            <a:ext cx="2651046" cy="2538708"/>
          </a:xfrm>
          <a:prstGeom prst="rect">
            <a:avLst/>
          </a:prstGeom>
          <a:noFill/>
        </p:spPr>
        <p:txBody>
          <a:bodyPr wrap="square" lIns="0" tIns="0" rIns="0" bIns="0">
            <a:spAutoFit/>
          </a:bodyPr>
          <a:lstStyle/>
          <a:p>
            <a:pPr algn="l">
              <a:spcAft>
                <a:spcPts val="200"/>
              </a:spcAft>
            </a:pPr>
            <a:r>
              <a:rPr lang="en-US" sz="1200" b="1" dirty="0">
                <a:latin typeface="AvenirNext LT Com Regular" panose="020B0503020202020204" pitchFamily="34" charset="0"/>
              </a:rPr>
              <a:t>United States</a:t>
            </a:r>
          </a:p>
          <a:p>
            <a:pPr algn="l">
              <a:lnSpc>
                <a:spcPts val="1500"/>
              </a:lnSpc>
              <a:spcAft>
                <a:spcPts val="800"/>
              </a:spcAft>
            </a:pPr>
            <a:r>
              <a:rPr lang="en-US" sz="1200" dirty="0">
                <a:solidFill>
                  <a:srgbClr val="222222"/>
                </a:solidFill>
                <a:latin typeface="+mj-lt"/>
              </a:rPr>
              <a:t>Exxon Mobil</a:t>
            </a:r>
            <a:br>
              <a:rPr lang="en-US" sz="1200" dirty="0">
                <a:solidFill>
                  <a:srgbClr val="222222"/>
                </a:solidFill>
                <a:latin typeface="+mj-lt"/>
              </a:rPr>
            </a:br>
            <a:r>
              <a:rPr lang="en-US" sz="1200" dirty="0">
                <a:solidFill>
                  <a:srgbClr val="222222"/>
                </a:solidFill>
                <a:latin typeface="+mj-lt"/>
              </a:rPr>
              <a:t>Johnson &amp; Johnson</a:t>
            </a:r>
            <a:br>
              <a:rPr lang="en-US" sz="1200" dirty="0">
                <a:solidFill>
                  <a:srgbClr val="222222"/>
                </a:solidFill>
                <a:latin typeface="+mj-lt"/>
              </a:rPr>
            </a:br>
            <a:r>
              <a:rPr lang="en-US" sz="1200" dirty="0">
                <a:solidFill>
                  <a:srgbClr val="222222"/>
                </a:solidFill>
                <a:latin typeface="+mj-lt"/>
              </a:rPr>
              <a:t>AbbVie </a:t>
            </a:r>
            <a:endParaRPr lang="en-US" sz="1200" b="1" dirty="0">
              <a:latin typeface="AvenirNext LT Com Regular" panose="020B0503020202020204" pitchFamily="34" charset="0"/>
            </a:endParaRPr>
          </a:p>
          <a:p>
            <a:pPr algn="l">
              <a:spcAft>
                <a:spcPts val="200"/>
              </a:spcAft>
            </a:pPr>
            <a:r>
              <a:rPr lang="en-US" sz="1200" b="1" dirty="0">
                <a:latin typeface="AvenirNext LT Com Regular" panose="020B0503020202020204" pitchFamily="34" charset="0"/>
              </a:rPr>
              <a:t>International</a:t>
            </a:r>
          </a:p>
          <a:p>
            <a:pPr algn="l">
              <a:lnSpc>
                <a:spcPts val="1500"/>
              </a:lnSpc>
              <a:spcAft>
                <a:spcPts val="800"/>
              </a:spcAft>
            </a:pPr>
            <a:r>
              <a:rPr lang="en-US" sz="1200" dirty="0">
                <a:solidFill>
                  <a:srgbClr val="222222"/>
                </a:solidFill>
                <a:latin typeface="+mn-lt"/>
              </a:rPr>
              <a:t>Nestle</a:t>
            </a:r>
            <a:br>
              <a:rPr lang="en-US" sz="1200" dirty="0">
                <a:solidFill>
                  <a:srgbClr val="222222"/>
                </a:solidFill>
                <a:latin typeface="+mn-lt"/>
              </a:rPr>
            </a:br>
            <a:r>
              <a:rPr lang="en-US" sz="1200" dirty="0">
                <a:solidFill>
                  <a:srgbClr val="222222"/>
                </a:solidFill>
                <a:latin typeface="+mn-lt"/>
              </a:rPr>
              <a:t>Shell</a:t>
            </a:r>
            <a:br>
              <a:rPr lang="en-US" sz="1200" dirty="0">
                <a:solidFill>
                  <a:srgbClr val="222222"/>
                </a:solidFill>
                <a:latin typeface="+mn-lt"/>
              </a:rPr>
            </a:br>
            <a:r>
              <a:rPr lang="en-US" sz="1200" dirty="0">
                <a:solidFill>
                  <a:srgbClr val="222222"/>
                </a:solidFill>
                <a:latin typeface="+mn-lt"/>
              </a:rPr>
              <a:t>Novartis</a:t>
            </a:r>
          </a:p>
          <a:p>
            <a:pPr algn="l">
              <a:lnSpc>
                <a:spcPts val="1500"/>
              </a:lnSpc>
            </a:pPr>
            <a:r>
              <a:rPr lang="en-US" sz="1200" b="1" dirty="0">
                <a:latin typeface="AvenirNext LT Com Regular" panose="020B0503020202020204" pitchFamily="34" charset="0"/>
              </a:rPr>
              <a:t>Emerging markets</a:t>
            </a:r>
          </a:p>
          <a:p>
            <a:pPr algn="l">
              <a:lnSpc>
                <a:spcPts val="1500"/>
              </a:lnSpc>
            </a:pPr>
            <a:r>
              <a:rPr lang="en-US" sz="1200" b="0" i="0" dirty="0">
                <a:solidFill>
                  <a:srgbClr val="222222"/>
                </a:solidFill>
                <a:effectLst/>
                <a:latin typeface="+mn-lt"/>
              </a:rPr>
              <a:t>Hon Hai Precision Industry Co. </a:t>
            </a:r>
          </a:p>
          <a:p>
            <a:pPr algn="l">
              <a:lnSpc>
                <a:spcPts val="1500"/>
              </a:lnSpc>
            </a:pPr>
            <a:r>
              <a:rPr lang="en-US" sz="1200" b="0" i="0" dirty="0">
                <a:solidFill>
                  <a:srgbClr val="222222"/>
                </a:solidFill>
                <a:effectLst/>
                <a:latin typeface="+mn-lt"/>
              </a:rPr>
              <a:t>China Construction Bank</a:t>
            </a:r>
          </a:p>
          <a:p>
            <a:pPr algn="l">
              <a:lnSpc>
                <a:spcPts val="1500"/>
              </a:lnSpc>
            </a:pPr>
            <a:r>
              <a:rPr lang="en-US" sz="1200" b="0" i="0" dirty="0">
                <a:solidFill>
                  <a:srgbClr val="222222"/>
                </a:solidFill>
                <a:effectLst/>
                <a:latin typeface="+mn-lt"/>
              </a:rPr>
              <a:t>MediaTek</a:t>
            </a:r>
            <a:endParaRPr lang="en-US" sz="1200" dirty="0">
              <a:latin typeface="+mn-lt"/>
            </a:endParaRPr>
          </a:p>
        </p:txBody>
      </p:sp>
      <p:sp>
        <p:nvSpPr>
          <p:cNvPr id="34" name="TextBox 33">
            <a:extLst>
              <a:ext uri="{FF2B5EF4-FFF2-40B4-BE49-F238E27FC236}">
                <a16:creationId xmlns:a16="http://schemas.microsoft.com/office/drawing/2014/main" id="{F0DB0338-7A49-A3FA-C265-7F7000442338}"/>
              </a:ext>
            </a:extLst>
          </p:cNvPr>
          <p:cNvSpPr txBox="1"/>
          <p:nvPr/>
        </p:nvSpPr>
        <p:spPr>
          <a:xfrm>
            <a:off x="576072" y="5748113"/>
            <a:ext cx="4223386" cy="530915"/>
          </a:xfrm>
          <a:prstGeom prst="rect">
            <a:avLst/>
          </a:prstGeom>
          <a:noFill/>
          <a:ln w="12700">
            <a:miter lim="400000"/>
          </a:ln>
        </p:spPr>
        <p:txBody>
          <a:bodyPr wrap="square" lIns="0" tIns="0" rIns="0" bIns="0">
            <a:spAutoFit/>
          </a:bodyPr>
          <a:lstStyle/>
          <a:p>
            <a:pPr algn="l">
              <a:spcAft>
                <a:spcPts val="300"/>
              </a:spcAft>
            </a:pPr>
            <a:r>
              <a:rPr lang="en-US" sz="800" dirty="0"/>
              <a:t>Source: Capital Group, FactSet. As of 3/31/24. United States reflects the S&amp;P 500 Index. International reflects MSCI EAFE. Emerging markets reflects MSCI Emerging Markets Index</a:t>
            </a:r>
            <a:r>
              <a:rPr lang="en-US" sz="800" b="0" i="0" dirty="0">
                <a:solidFill>
                  <a:srgbClr val="222222"/>
                </a:solidFill>
                <a:effectLst/>
                <a:latin typeface="+mn-lt"/>
              </a:rPr>
              <a:t>. Largest dividend payers reflect largest holdings by weight in the index.</a:t>
            </a:r>
          </a:p>
          <a:p>
            <a:pPr algn="l">
              <a:spcAft>
                <a:spcPts val="300"/>
              </a:spcAft>
            </a:pPr>
            <a:r>
              <a:rPr lang="en-US" sz="800" dirty="0">
                <a:latin typeface="+mn-lt"/>
              </a:rPr>
              <a:t>Past results are not predictive of results in future periods.</a:t>
            </a:r>
          </a:p>
        </p:txBody>
      </p:sp>
      <p:sp>
        <p:nvSpPr>
          <p:cNvPr id="9" name="TextBox 8">
            <a:extLst>
              <a:ext uri="{FF2B5EF4-FFF2-40B4-BE49-F238E27FC236}">
                <a16:creationId xmlns:a16="http://schemas.microsoft.com/office/drawing/2014/main" id="{013743F5-058D-356F-F462-57E92D0C326B}"/>
              </a:ext>
            </a:extLst>
          </p:cNvPr>
          <p:cNvSpPr txBox="1"/>
          <p:nvPr/>
        </p:nvSpPr>
        <p:spPr>
          <a:xfrm>
            <a:off x="612616" y="-283464"/>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3" name="TextBox 2">
            <a:extLst>
              <a:ext uri="{FF2B5EF4-FFF2-40B4-BE49-F238E27FC236}">
                <a16:creationId xmlns:a16="http://schemas.microsoft.com/office/drawing/2014/main" id="{795197F6-3E92-1B14-ADBB-2B2E9F21ABA3}"/>
              </a:ext>
            </a:extLst>
          </p:cNvPr>
          <p:cNvSpPr txBox="1"/>
          <p:nvPr/>
        </p:nvSpPr>
        <p:spPr>
          <a:xfrm>
            <a:off x="68062" y="7062281"/>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13" name="Oval 12">
            <a:extLst>
              <a:ext uri="{FF2B5EF4-FFF2-40B4-BE49-F238E27FC236}">
                <a16:creationId xmlns:a16="http://schemas.microsoft.com/office/drawing/2014/main" id="{A567F6C7-8172-377E-4D3C-DB64892DB52A}"/>
              </a:ext>
            </a:extLst>
          </p:cNvPr>
          <p:cNvSpPr>
            <a:spLocks noChangeAspect="1"/>
          </p:cNvSpPr>
          <p:nvPr/>
        </p:nvSpPr>
        <p:spPr>
          <a:xfrm>
            <a:off x="856427" y="2657818"/>
            <a:ext cx="520954" cy="520954"/>
          </a:xfrm>
          <a:prstGeom prst="ellipse">
            <a:avLst/>
          </a:prstGeom>
          <a:solidFill>
            <a:schemeClr val="bg1"/>
          </a:solidFill>
          <a:ln w="22225" cap="flat">
            <a:solidFill>
              <a:schemeClr val="accent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4" name="Rectangle 13">
            <a:extLst>
              <a:ext uri="{FF2B5EF4-FFF2-40B4-BE49-F238E27FC236}">
                <a16:creationId xmlns:a16="http://schemas.microsoft.com/office/drawing/2014/main" id="{1FE66E50-1C0D-EDF6-B7E7-7740C9899ACC}"/>
              </a:ext>
            </a:extLst>
          </p:cNvPr>
          <p:cNvSpPr/>
          <p:nvPr/>
        </p:nvSpPr>
        <p:spPr>
          <a:xfrm>
            <a:off x="856427" y="2657818"/>
            <a:ext cx="520954" cy="5209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sz="1400" b="1" dirty="0">
                <a:solidFill>
                  <a:schemeClr val="accent1"/>
                </a:solidFill>
                <a:latin typeface="AvenirNext LT Com Regular" panose="020B0503020202020204" pitchFamily="34" charset="0"/>
              </a:rPr>
              <a:t>125</a:t>
            </a:r>
            <a:endParaRPr kumimoji="0" lang="en-US" sz="1400" b="1" u="none" strike="noStrike" cap="none" spc="0" normalizeH="0" baseline="0" dirty="0">
              <a:ln>
                <a:noFill/>
              </a:ln>
              <a:solidFill>
                <a:schemeClr val="accent1"/>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5" name="Oval 14">
            <a:extLst>
              <a:ext uri="{FF2B5EF4-FFF2-40B4-BE49-F238E27FC236}">
                <a16:creationId xmlns:a16="http://schemas.microsoft.com/office/drawing/2014/main" id="{877851F9-C292-B9D8-6111-41A2DE42BDC9}"/>
              </a:ext>
            </a:extLst>
          </p:cNvPr>
          <p:cNvSpPr/>
          <p:nvPr/>
        </p:nvSpPr>
        <p:spPr>
          <a:xfrm>
            <a:off x="733198" y="3333091"/>
            <a:ext cx="767412" cy="767412"/>
          </a:xfrm>
          <a:prstGeom prst="ellipse">
            <a:avLst/>
          </a:prstGeom>
          <a:solidFill>
            <a:schemeClr val="bg1"/>
          </a:solidFill>
          <a:ln w="22225" cap="flat">
            <a:solidFill>
              <a:schemeClr val="accent2"/>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6" name="Rectangle 15">
            <a:extLst>
              <a:ext uri="{FF2B5EF4-FFF2-40B4-BE49-F238E27FC236}">
                <a16:creationId xmlns:a16="http://schemas.microsoft.com/office/drawing/2014/main" id="{A4047861-9791-E910-3554-76103379B01C}"/>
              </a:ext>
            </a:extLst>
          </p:cNvPr>
          <p:cNvSpPr/>
          <p:nvPr/>
        </p:nvSpPr>
        <p:spPr>
          <a:xfrm>
            <a:off x="646609" y="3233795"/>
            <a:ext cx="940590" cy="9187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sz="1400" b="1" dirty="0">
                <a:solidFill>
                  <a:schemeClr val="accent2"/>
                </a:solidFill>
                <a:latin typeface="AvenirNext LT Com Regular" panose="020B0503020202020204" pitchFamily="34" charset="0"/>
              </a:rPr>
              <a:t>316</a:t>
            </a:r>
          </a:p>
        </p:txBody>
      </p:sp>
      <p:sp>
        <p:nvSpPr>
          <p:cNvPr id="17" name="Oval 16">
            <a:extLst>
              <a:ext uri="{FF2B5EF4-FFF2-40B4-BE49-F238E27FC236}">
                <a16:creationId xmlns:a16="http://schemas.microsoft.com/office/drawing/2014/main" id="{BD33D703-6E3E-66AD-5F3C-F8755889475B}"/>
              </a:ext>
            </a:extLst>
          </p:cNvPr>
          <p:cNvSpPr/>
          <p:nvPr/>
        </p:nvSpPr>
        <p:spPr>
          <a:xfrm>
            <a:off x="664916" y="4256633"/>
            <a:ext cx="903977" cy="903977"/>
          </a:xfrm>
          <a:prstGeom prst="ellipse">
            <a:avLst/>
          </a:prstGeom>
          <a:solidFill>
            <a:schemeClr val="bg1"/>
          </a:solidFill>
          <a:ln w="22225" cap="flat">
            <a:solidFill>
              <a:schemeClr val="accent4"/>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8" name="Rectangle 17">
            <a:extLst>
              <a:ext uri="{FF2B5EF4-FFF2-40B4-BE49-F238E27FC236}">
                <a16:creationId xmlns:a16="http://schemas.microsoft.com/office/drawing/2014/main" id="{800635AA-5E92-9325-12F2-E8A9EBC0EE63}"/>
              </a:ext>
            </a:extLst>
          </p:cNvPr>
          <p:cNvSpPr/>
          <p:nvPr/>
        </p:nvSpPr>
        <p:spPr>
          <a:xfrm>
            <a:off x="664916" y="4251842"/>
            <a:ext cx="903977" cy="916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r>
              <a:rPr lang="en-US" sz="1400" b="1" dirty="0">
                <a:solidFill>
                  <a:schemeClr val="accent4"/>
                </a:solidFill>
                <a:latin typeface="AvenirNext LT Com Regular" panose="020B0503020202020204" pitchFamily="34" charset="0"/>
              </a:rPr>
              <a:t>477</a:t>
            </a:r>
          </a:p>
        </p:txBody>
      </p:sp>
      <p:sp>
        <p:nvSpPr>
          <p:cNvPr id="12" name="Text Placeholder 5">
            <a:extLst>
              <a:ext uri="{FF2B5EF4-FFF2-40B4-BE49-F238E27FC236}">
                <a16:creationId xmlns:a16="http://schemas.microsoft.com/office/drawing/2014/main" id="{BDAE43D4-0603-4FE0-0219-9B131CD7479A}"/>
              </a:ext>
            </a:extLst>
          </p:cNvPr>
          <p:cNvSpPr>
            <a:spLocks noGrp="1"/>
          </p:cNvSpPr>
          <p:nvPr>
            <p:ph type="body" sz="quarter" idx="15"/>
          </p:nvPr>
        </p:nvSpPr>
        <p:spPr>
          <a:xfrm>
            <a:off x="566738" y="1179513"/>
            <a:ext cx="7953318" cy="311211"/>
          </a:xfrm>
        </p:spPr>
        <p:txBody>
          <a:bodyPr/>
          <a:lstStyle/>
          <a:p>
            <a:r>
              <a:rPr lang="en-US" b="0" i="0" dirty="0">
                <a:effectLst/>
                <a:latin typeface="+mn-lt"/>
              </a:rPr>
              <a:t>Think dividends for risk-adjusted returns</a:t>
            </a:r>
            <a:endParaRPr lang="en-IN" dirty="0">
              <a:latin typeface="+mn-lt"/>
            </a:endParaRPr>
          </a:p>
        </p:txBody>
      </p:sp>
      <p:sp>
        <p:nvSpPr>
          <p:cNvPr id="19" name="TextBox 18">
            <a:extLst>
              <a:ext uri="{FF2B5EF4-FFF2-40B4-BE49-F238E27FC236}">
                <a16:creationId xmlns:a16="http://schemas.microsoft.com/office/drawing/2014/main" id="{70E95A05-D8C0-F835-FFD4-D905F9225999}"/>
              </a:ext>
            </a:extLst>
          </p:cNvPr>
          <p:cNvSpPr txBox="1"/>
          <p:nvPr/>
        </p:nvSpPr>
        <p:spPr>
          <a:xfrm>
            <a:off x="5355771" y="1723463"/>
            <a:ext cx="5164137" cy="215444"/>
          </a:xfrm>
          <a:prstGeom prst="rect">
            <a:avLst/>
          </a:prstGeom>
          <a:noFill/>
        </p:spPr>
        <p:txBody>
          <a:bodyPr wrap="square" lIns="0" tIns="0" rIns="0" bIns="0" rtlCol="0">
            <a:spAutoFit/>
          </a:bodyPr>
          <a:lstStyle/>
          <a:p>
            <a:pPr marL="0" indent="0" algn="l">
              <a:buNone/>
            </a:pPr>
            <a:r>
              <a:rPr lang="en-US" sz="1400" b="1" dirty="0">
                <a:solidFill>
                  <a:schemeClr val="tx1"/>
                </a:solidFill>
                <a:latin typeface="AvenirNext LT Com Regular" panose="020B0503020202020204" pitchFamily="34" charset="0"/>
              </a:rPr>
              <a:t>From 12/31/89 to 12/31/23</a:t>
            </a:r>
          </a:p>
        </p:txBody>
      </p:sp>
      <p:sp>
        <p:nvSpPr>
          <p:cNvPr id="20" name="Content Placeholder 2">
            <a:extLst>
              <a:ext uri="{FF2B5EF4-FFF2-40B4-BE49-F238E27FC236}">
                <a16:creationId xmlns:a16="http://schemas.microsoft.com/office/drawing/2014/main" id="{26952BA5-DACF-D964-D0C2-A88FA5A010DD}"/>
              </a:ext>
            </a:extLst>
          </p:cNvPr>
          <p:cNvSpPr txBox="1">
            <a:spLocks/>
          </p:cNvSpPr>
          <p:nvPr/>
        </p:nvSpPr>
        <p:spPr>
          <a:xfrm>
            <a:off x="5355771" y="1972576"/>
            <a:ext cx="4897438" cy="184666"/>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r>
              <a:rPr lang="en-US" sz="1200" b="1" dirty="0">
                <a:solidFill>
                  <a:schemeClr val="tx1">
                    <a:lumMod val="65000"/>
                    <a:lumOff val="35000"/>
                  </a:schemeClr>
                </a:solidFill>
                <a:latin typeface="AvenirNext LT Com Regular" panose="020B0503020202020204" pitchFamily="34" charset="0"/>
              </a:rPr>
              <a:t>Universe segment</a:t>
            </a:r>
          </a:p>
        </p:txBody>
      </p:sp>
      <p:sp>
        <p:nvSpPr>
          <p:cNvPr id="22" name="Footer Placeholder 2">
            <a:extLst>
              <a:ext uri="{FF2B5EF4-FFF2-40B4-BE49-F238E27FC236}">
                <a16:creationId xmlns:a16="http://schemas.microsoft.com/office/drawing/2014/main" id="{8EC4EEEC-67B4-D604-E6E1-942E3AEC5DEE}"/>
              </a:ext>
            </a:extLst>
          </p:cNvPr>
          <p:cNvSpPr txBox="1">
            <a:spLocks/>
          </p:cNvSpPr>
          <p:nvPr/>
        </p:nvSpPr>
        <p:spPr>
          <a:xfrm>
            <a:off x="5355771" y="5439812"/>
            <a:ext cx="6257109" cy="957015"/>
          </a:xfrm>
          <a:prstGeom prst="rect">
            <a:avLst/>
          </a:prstGeom>
        </p:spPr>
        <p:txBody>
          <a:bodyPr lIns="0" tIns="0" rIns="0" bIns="0" anchor="t">
            <a:no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100000"/>
              </a:lnSpc>
              <a:spcBef>
                <a:spcPts val="0"/>
              </a:spcBef>
              <a:spcAft>
                <a:spcPts val="300"/>
              </a:spcAft>
              <a:buClrTx/>
              <a:buSzTx/>
              <a:buFontTx/>
              <a:buNone/>
              <a:tabLst/>
              <a:defRPr kumimoji="0" lang="en-US" sz="800" b="0" i="0" u="none" strike="noStrike" cap="none" spc="0" normalizeH="0" baseline="0">
                <a:ln>
                  <a:noFill/>
                </a:ln>
                <a:solidFill>
                  <a:schemeClr val="tx1"/>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lnSpc>
                <a:spcPts val="1000"/>
              </a:lnSpc>
            </a:pPr>
            <a:r>
              <a:rPr lang="en-US" dirty="0"/>
              <a:t>Sources: </a:t>
            </a:r>
            <a:r>
              <a:rPr lang="en-US" dirty="0" err="1"/>
              <a:t>Compustat</a:t>
            </a:r>
            <a:r>
              <a:rPr lang="en-US" dirty="0"/>
              <a:t>, </a:t>
            </a:r>
            <a:r>
              <a:rPr lang="en-US" dirty="0" err="1"/>
              <a:t>Worldscope</a:t>
            </a:r>
            <a:r>
              <a:rPr lang="en-US" dirty="0"/>
              <a:t> via FactSet, MSCI, Capital Group. Data from 12/31/89-12/31/23. </a:t>
            </a:r>
          </a:p>
          <a:p>
            <a:pPr>
              <a:lnSpc>
                <a:spcPts val="1000"/>
              </a:lnSpc>
            </a:pPr>
            <a:r>
              <a:rPr lang="en-US" b="0" i="0" dirty="0">
                <a:solidFill>
                  <a:srgbClr val="222222"/>
                </a:solidFill>
                <a:effectLst/>
                <a:latin typeface="+mn-lt"/>
              </a:rPr>
              <a:t>Returns for global universe are total returns in USD (with gross dividends reinvested) calculated as a weighted average of regional portfolio returns. Global universe is based on an approximate weighting of regions in the MSCI ACWI and do not reflect the changing regional shifts. The universe constituents were rebalanced quarterly, and volatility is based on monthly returns. All companies composing the global universe are split into dividend payers and non-dividend payers. A company was classified as a ”dividend payer” if it paid a dividend during the previous quarter. A company was classified as a “dividend grower” (a subset of payers) if its trailing </a:t>
            </a:r>
            <a:br>
              <a:rPr lang="en-US" b="0" i="0" dirty="0">
                <a:solidFill>
                  <a:srgbClr val="222222"/>
                </a:solidFill>
                <a:effectLst/>
                <a:latin typeface="+mn-lt"/>
              </a:rPr>
            </a:br>
            <a:r>
              <a:rPr lang="en-US" b="0" i="0" dirty="0">
                <a:solidFill>
                  <a:srgbClr val="222222"/>
                </a:solidFill>
                <a:effectLst/>
                <a:latin typeface="+mn-lt"/>
              </a:rPr>
              <a:t>12-month dividend per share increased relative to one year earlier. Past results are not predictive of results in future periods.</a:t>
            </a:r>
            <a:endParaRPr lang="en-US" dirty="0">
              <a:latin typeface="+mn-lt"/>
            </a:endParaRPr>
          </a:p>
        </p:txBody>
      </p:sp>
      <p:graphicFrame>
        <p:nvGraphicFramePr>
          <p:cNvPr id="24" name="Chart 23">
            <a:extLst>
              <a:ext uri="{FF2B5EF4-FFF2-40B4-BE49-F238E27FC236}">
                <a16:creationId xmlns:a16="http://schemas.microsoft.com/office/drawing/2014/main" id="{9309330D-B9EB-89AD-2B27-8336264E154D}"/>
              </a:ext>
            </a:extLst>
          </p:cNvPr>
          <p:cNvGraphicFramePr/>
          <p:nvPr>
            <p:custDataLst>
              <p:tags r:id="rId1"/>
            </p:custDataLst>
            <p:extLst>
              <p:ext uri="{D42A27DB-BD31-4B8C-83A1-F6EECF244321}">
                <p14:modId xmlns:p14="http://schemas.microsoft.com/office/powerpoint/2010/main" val="1017315807"/>
              </p:ext>
            </p:extLst>
          </p:nvPr>
        </p:nvGraphicFramePr>
        <p:xfrm>
          <a:off x="5127394" y="2233625"/>
          <a:ext cx="6441941" cy="3037006"/>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7932E422-01D8-6B54-949B-C60483FB213D}"/>
              </a:ext>
            </a:extLst>
          </p:cNvPr>
          <p:cNvSpPr txBox="1"/>
          <p:nvPr/>
        </p:nvSpPr>
        <p:spPr>
          <a:xfrm>
            <a:off x="6349759" y="2436525"/>
            <a:ext cx="1112484" cy="138499"/>
          </a:xfrm>
          <a:prstGeom prst="rect">
            <a:avLst/>
          </a:prstGeom>
          <a:noFill/>
          <a:ln w="12700">
            <a:miter lim="400000"/>
          </a:ln>
        </p:spPr>
        <p:txBody>
          <a:bodyPr wrap="none" lIns="0" tIns="0" rIns="0" bIns="0">
            <a:spAutoFit/>
          </a:bodyPr>
          <a:lstStyle/>
          <a:p>
            <a:pPr algn="l"/>
            <a:r>
              <a:rPr lang="en-US" sz="900" b="1" dirty="0">
                <a:solidFill>
                  <a:schemeClr val="accent1"/>
                </a:solidFill>
                <a:latin typeface="AvenirNext LT Com Regular" panose="020B0503020202020204" pitchFamily="34" charset="0"/>
              </a:rPr>
              <a:t>All dividend growers</a:t>
            </a:r>
          </a:p>
        </p:txBody>
      </p:sp>
      <p:sp>
        <p:nvSpPr>
          <p:cNvPr id="26" name="TextBox 25">
            <a:extLst>
              <a:ext uri="{FF2B5EF4-FFF2-40B4-BE49-F238E27FC236}">
                <a16:creationId xmlns:a16="http://schemas.microsoft.com/office/drawing/2014/main" id="{52677D9B-3BF0-8B69-B59A-418D1DEE543E}"/>
              </a:ext>
            </a:extLst>
          </p:cNvPr>
          <p:cNvSpPr txBox="1"/>
          <p:nvPr/>
        </p:nvSpPr>
        <p:spPr>
          <a:xfrm>
            <a:off x="6901188" y="2639683"/>
            <a:ext cx="1030731" cy="138499"/>
          </a:xfrm>
          <a:prstGeom prst="rect">
            <a:avLst/>
          </a:prstGeom>
          <a:noFill/>
          <a:ln w="12700">
            <a:miter lim="400000"/>
          </a:ln>
        </p:spPr>
        <p:txBody>
          <a:bodyPr wrap="none" lIns="0" tIns="0" rIns="0" bIns="0">
            <a:spAutoFit/>
          </a:bodyPr>
          <a:lstStyle/>
          <a:p>
            <a:pPr algn="l"/>
            <a:r>
              <a:rPr lang="en-US" sz="900" b="1" dirty="0">
                <a:solidFill>
                  <a:schemeClr val="accent4"/>
                </a:solidFill>
                <a:latin typeface="AvenirNext LT Com Regular" panose="020B0503020202020204" pitchFamily="34" charset="0"/>
              </a:rPr>
              <a:t>All dividend payers</a:t>
            </a:r>
          </a:p>
        </p:txBody>
      </p:sp>
      <p:sp>
        <p:nvSpPr>
          <p:cNvPr id="27" name="TextBox 26">
            <a:extLst>
              <a:ext uri="{FF2B5EF4-FFF2-40B4-BE49-F238E27FC236}">
                <a16:creationId xmlns:a16="http://schemas.microsoft.com/office/drawing/2014/main" id="{91165DF7-2088-3F4F-6F63-52BA51B3ADBB}"/>
              </a:ext>
            </a:extLst>
          </p:cNvPr>
          <p:cNvSpPr txBox="1"/>
          <p:nvPr/>
        </p:nvSpPr>
        <p:spPr>
          <a:xfrm>
            <a:off x="7637931" y="2911761"/>
            <a:ext cx="836768" cy="138499"/>
          </a:xfrm>
          <a:prstGeom prst="rect">
            <a:avLst/>
          </a:prstGeom>
          <a:noFill/>
          <a:ln w="12700">
            <a:miter lim="400000"/>
          </a:ln>
        </p:spPr>
        <p:txBody>
          <a:bodyPr wrap="none" lIns="0" tIns="0" rIns="0" bIns="0">
            <a:spAutoFit/>
          </a:bodyPr>
          <a:lstStyle/>
          <a:p>
            <a:pPr algn="l"/>
            <a:r>
              <a:rPr lang="en-US" sz="900" b="1" dirty="0">
                <a:solidFill>
                  <a:schemeClr val="accent2"/>
                </a:solidFill>
                <a:latin typeface="AvenirNext LT Com Regular" panose="020B0503020202020204" pitchFamily="34" charset="0"/>
              </a:rPr>
              <a:t>Global universe</a:t>
            </a:r>
          </a:p>
        </p:txBody>
      </p:sp>
      <p:sp>
        <p:nvSpPr>
          <p:cNvPr id="28" name="TextBox 27">
            <a:extLst>
              <a:ext uri="{FF2B5EF4-FFF2-40B4-BE49-F238E27FC236}">
                <a16:creationId xmlns:a16="http://schemas.microsoft.com/office/drawing/2014/main" id="{5B82B488-9B8E-9A04-0D40-94F1D0EBB6C9}"/>
              </a:ext>
            </a:extLst>
          </p:cNvPr>
          <p:cNvSpPr txBox="1"/>
          <p:nvPr/>
        </p:nvSpPr>
        <p:spPr>
          <a:xfrm>
            <a:off x="9126058" y="3484663"/>
            <a:ext cx="876843" cy="138499"/>
          </a:xfrm>
          <a:prstGeom prst="rect">
            <a:avLst/>
          </a:prstGeom>
          <a:noFill/>
          <a:ln w="12700">
            <a:miter lim="400000"/>
          </a:ln>
        </p:spPr>
        <p:txBody>
          <a:bodyPr wrap="none" lIns="0" tIns="0" rIns="0" bIns="0">
            <a:spAutoFit/>
          </a:bodyPr>
          <a:lstStyle/>
          <a:p>
            <a:pPr algn="l"/>
            <a:r>
              <a:rPr lang="en-US" sz="900" b="1" dirty="0">
                <a:solidFill>
                  <a:schemeClr val="accent6"/>
                </a:solidFill>
                <a:latin typeface="AvenirNext LT Com Regular" panose="020B0503020202020204" pitchFamily="34" charset="0"/>
              </a:rPr>
              <a:t>Dividend cutters</a:t>
            </a:r>
          </a:p>
        </p:txBody>
      </p:sp>
      <p:sp>
        <p:nvSpPr>
          <p:cNvPr id="29" name="TextBox 28">
            <a:extLst>
              <a:ext uri="{FF2B5EF4-FFF2-40B4-BE49-F238E27FC236}">
                <a16:creationId xmlns:a16="http://schemas.microsoft.com/office/drawing/2014/main" id="{A656A46F-80D6-340E-6877-F0892BE566EE}"/>
              </a:ext>
            </a:extLst>
          </p:cNvPr>
          <p:cNvSpPr txBox="1"/>
          <p:nvPr/>
        </p:nvSpPr>
        <p:spPr>
          <a:xfrm>
            <a:off x="9823598" y="4049422"/>
            <a:ext cx="1133324" cy="138499"/>
          </a:xfrm>
          <a:prstGeom prst="rect">
            <a:avLst/>
          </a:prstGeom>
          <a:noFill/>
          <a:ln w="12700">
            <a:miter lim="400000"/>
          </a:ln>
        </p:spPr>
        <p:txBody>
          <a:bodyPr wrap="none" lIns="0" tIns="0" rIns="0" bIns="0">
            <a:spAutoFit/>
          </a:bodyPr>
          <a:lstStyle/>
          <a:p>
            <a:pPr algn="l"/>
            <a:r>
              <a:rPr lang="en-US" sz="900" b="1" dirty="0">
                <a:solidFill>
                  <a:schemeClr val="bg2">
                    <a:lumMod val="75000"/>
                  </a:schemeClr>
                </a:solidFill>
                <a:latin typeface="AvenirNext LT Com Regular" panose="020B0503020202020204" pitchFamily="34" charset="0"/>
              </a:rPr>
              <a:t>Non–dividend payers</a:t>
            </a:r>
          </a:p>
        </p:txBody>
      </p:sp>
    </p:spTree>
    <p:extLst>
      <p:ext uri="{BB962C8B-B14F-4D97-AF65-F5344CB8AC3E}">
        <p14:creationId xmlns:p14="http://schemas.microsoft.com/office/powerpoint/2010/main" val="36791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ooter Placeholder 5">
            <a:extLst>
              <a:ext uri="{FF2B5EF4-FFF2-40B4-BE49-F238E27FC236}">
                <a16:creationId xmlns:a16="http://schemas.microsoft.com/office/drawing/2014/main" id="{E83E482D-3315-5BD8-5BC4-3CD8C2F9887B}"/>
              </a:ext>
            </a:extLst>
          </p:cNvPr>
          <p:cNvSpPr>
            <a:spLocks noGrp="1"/>
          </p:cNvSpPr>
          <p:nvPr>
            <p:ph type="ftr" sz="quarter" idx="10"/>
          </p:nvPr>
        </p:nvSpPr>
        <p:spPr>
          <a:xfrm>
            <a:off x="576072" y="6166067"/>
            <a:ext cx="11048941" cy="323634"/>
          </a:xfrm>
        </p:spPr>
        <p:txBody>
          <a:bodyPr/>
          <a:lstStyle/>
          <a:p>
            <a:r>
              <a:rPr lang="en-US" dirty="0"/>
              <a:t>Sources: Capital Group, FactSet. As of 3/31/24. CAGR = compound annualized growth rate. Past results are not predictive of results in future periods.</a:t>
            </a:r>
          </a:p>
        </p:txBody>
      </p:sp>
      <p:sp>
        <p:nvSpPr>
          <p:cNvPr id="2" name="Slide Number Placeholder 1">
            <a:extLst>
              <a:ext uri="{FF2B5EF4-FFF2-40B4-BE49-F238E27FC236}">
                <a16:creationId xmlns:a16="http://schemas.microsoft.com/office/drawing/2014/main" id="{E881D321-F130-EF54-C92B-049B118C804D}"/>
              </a:ext>
            </a:extLst>
          </p:cNvPr>
          <p:cNvSpPr>
            <a:spLocks noGrp="1"/>
          </p:cNvSpPr>
          <p:nvPr>
            <p:ph type="sldNum" sz="quarter" idx="11"/>
          </p:nvPr>
        </p:nvSpPr>
        <p:spPr>
          <a:xfrm>
            <a:off x="10908792" y="6464054"/>
            <a:ext cx="711647" cy="126509"/>
          </a:xfrm>
        </p:spPr>
        <p:txBody>
          <a:bodyPr/>
          <a:lstStyle/>
          <a:p>
            <a:fld id="{86CB4B4D-7CA3-9044-876B-883B54F8677D}" type="slidenum">
              <a:rPr lang="en-US" smtClean="0"/>
              <a:pPr/>
              <a:t>8</a:t>
            </a:fld>
            <a:endParaRPr lang="en-US" dirty="0"/>
          </a:p>
        </p:txBody>
      </p:sp>
      <p:sp>
        <p:nvSpPr>
          <p:cNvPr id="5" name="Text Placeholder 4">
            <a:extLst>
              <a:ext uri="{FF2B5EF4-FFF2-40B4-BE49-F238E27FC236}">
                <a16:creationId xmlns:a16="http://schemas.microsoft.com/office/drawing/2014/main" id="{22031BBB-6526-5542-8C60-0A7F492C2F40}"/>
              </a:ext>
            </a:extLst>
          </p:cNvPr>
          <p:cNvSpPr>
            <a:spLocks noGrp="1"/>
          </p:cNvSpPr>
          <p:nvPr>
            <p:ph type="body" sz="quarter" idx="15"/>
          </p:nvPr>
        </p:nvSpPr>
        <p:spPr>
          <a:xfrm>
            <a:off x="576263" y="1602365"/>
            <a:ext cx="11049000" cy="571500"/>
          </a:xfrm>
        </p:spPr>
        <p:txBody>
          <a:bodyPr/>
          <a:lstStyle/>
          <a:p>
            <a:r>
              <a:rPr lang="en-US" sz="1400" b="1" dirty="0">
                <a:solidFill>
                  <a:schemeClr val="tx1"/>
                </a:solidFill>
              </a:rPr>
              <a:t>10-year total return decomposition of MSCI regional indexes</a:t>
            </a:r>
          </a:p>
        </p:txBody>
      </p:sp>
      <p:sp>
        <p:nvSpPr>
          <p:cNvPr id="4" name="Title 3">
            <a:extLst>
              <a:ext uri="{FF2B5EF4-FFF2-40B4-BE49-F238E27FC236}">
                <a16:creationId xmlns:a16="http://schemas.microsoft.com/office/drawing/2014/main" id="{A1AB7107-7E52-9B46-B320-AFE136230236}"/>
              </a:ext>
            </a:extLst>
          </p:cNvPr>
          <p:cNvSpPr>
            <a:spLocks noGrp="1"/>
          </p:cNvSpPr>
          <p:nvPr>
            <p:ph type="title"/>
          </p:nvPr>
        </p:nvSpPr>
        <p:spPr>
          <a:xfrm>
            <a:off x="566928" y="694944"/>
            <a:ext cx="11045952" cy="393192"/>
          </a:xfrm>
        </p:spPr>
        <p:txBody>
          <a:bodyPr/>
          <a:lstStyle/>
          <a:p>
            <a:r>
              <a:rPr lang="en-US" dirty="0"/>
              <a:t>Is it time for international equities to shine?</a:t>
            </a:r>
          </a:p>
        </p:txBody>
      </p:sp>
      <p:graphicFrame>
        <p:nvGraphicFramePr>
          <p:cNvPr id="6" name="Table 8">
            <a:extLst>
              <a:ext uri="{FF2B5EF4-FFF2-40B4-BE49-F238E27FC236}">
                <a16:creationId xmlns:a16="http://schemas.microsoft.com/office/drawing/2014/main" id="{792A82CB-BE42-AFEC-7C57-93252039B4CB}"/>
              </a:ext>
            </a:extLst>
          </p:cNvPr>
          <p:cNvGraphicFramePr>
            <a:graphicFrameLocks noGrp="1"/>
          </p:cNvGraphicFramePr>
          <p:nvPr>
            <p:extLst>
              <p:ext uri="{D42A27DB-BD31-4B8C-83A1-F6EECF244321}">
                <p14:modId xmlns:p14="http://schemas.microsoft.com/office/powerpoint/2010/main" val="2028512672"/>
              </p:ext>
            </p:extLst>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508868059"/>
                  </a:ext>
                </a:extLst>
              </a:tr>
            </a:tbl>
          </a:graphicData>
        </a:graphic>
      </p:graphicFrame>
      <p:sp>
        <p:nvSpPr>
          <p:cNvPr id="7" name="Triangle 6">
            <a:extLst>
              <a:ext uri="{FF2B5EF4-FFF2-40B4-BE49-F238E27FC236}">
                <a16:creationId xmlns:a16="http://schemas.microsoft.com/office/drawing/2014/main" id="{9B7A604E-AC4A-05E0-C232-6552156D495E}"/>
              </a:ext>
            </a:extLst>
          </p:cNvPr>
          <p:cNvSpPr/>
          <p:nvPr/>
        </p:nvSpPr>
        <p:spPr>
          <a:xfrm rot="10800000">
            <a:off x="1176374" y="284189"/>
            <a:ext cx="213360" cy="86880"/>
          </a:xfrm>
          <a:prstGeom prst="triangl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13" name="TextBox 12">
            <a:extLst>
              <a:ext uri="{FF2B5EF4-FFF2-40B4-BE49-F238E27FC236}">
                <a16:creationId xmlns:a16="http://schemas.microsoft.com/office/drawing/2014/main" id="{787AF8CF-4F80-06F8-BC5A-F41413ABA85B}"/>
              </a:ext>
            </a:extLst>
          </p:cNvPr>
          <p:cNvSpPr txBox="1"/>
          <p:nvPr/>
        </p:nvSpPr>
        <p:spPr>
          <a:xfrm>
            <a:off x="593766" y="120797"/>
            <a:ext cx="1395749" cy="153588"/>
          </a:xfrm>
          <a:prstGeom prst="rect">
            <a:avLst/>
          </a:prstGeom>
          <a:ln w="12700">
            <a:miter lim="400000"/>
          </a:ln>
        </p:spPr>
        <p:txBody>
          <a:bodyPr wrap="square" lIns="0" tIns="0" rIns="0" bIns="0" rtlCol="0">
            <a:spAutoFit/>
          </a:bodyPr>
          <a:lstStyle/>
          <a:p>
            <a:r>
              <a:rPr lang="en-US" sz="1000" b="1" spc="170" dirty="0">
                <a:latin typeface="+mn-lt"/>
              </a:rPr>
              <a:t>INTERNATIONAL</a:t>
            </a:r>
          </a:p>
        </p:txBody>
      </p:sp>
      <p:graphicFrame>
        <p:nvGraphicFramePr>
          <p:cNvPr id="10" name="Table 31">
            <a:extLst>
              <a:ext uri="{FF2B5EF4-FFF2-40B4-BE49-F238E27FC236}">
                <a16:creationId xmlns:a16="http://schemas.microsoft.com/office/drawing/2014/main" id="{28574723-904C-2BA3-3C93-6052F15FC5C9}"/>
              </a:ext>
            </a:extLst>
          </p:cNvPr>
          <p:cNvGraphicFramePr>
            <a:graphicFrameLocks noGrp="1"/>
          </p:cNvGraphicFramePr>
          <p:nvPr>
            <p:extLst>
              <p:ext uri="{D42A27DB-BD31-4B8C-83A1-F6EECF244321}">
                <p14:modId xmlns:p14="http://schemas.microsoft.com/office/powerpoint/2010/main" val="3077316928"/>
              </p:ext>
            </p:extLst>
          </p:nvPr>
        </p:nvGraphicFramePr>
        <p:xfrm>
          <a:off x="571497" y="1958229"/>
          <a:ext cx="11048465" cy="4039610"/>
        </p:xfrm>
        <a:graphic>
          <a:graphicData uri="http://schemas.openxmlformats.org/drawingml/2006/table">
            <a:tbl>
              <a:tblPr firstRow="1" bandRow="1">
                <a:tableStyleId>{5940675A-B579-460E-94D1-54222C63F5DA}</a:tableStyleId>
              </a:tblPr>
              <a:tblGrid>
                <a:gridCol w="2884084">
                  <a:extLst>
                    <a:ext uri="{9D8B030D-6E8A-4147-A177-3AD203B41FA5}">
                      <a16:colId xmlns:a16="http://schemas.microsoft.com/office/drawing/2014/main" val="1745236224"/>
                    </a:ext>
                  </a:extLst>
                </a:gridCol>
                <a:gridCol w="1998921">
                  <a:extLst>
                    <a:ext uri="{9D8B030D-6E8A-4147-A177-3AD203B41FA5}">
                      <a16:colId xmlns:a16="http://schemas.microsoft.com/office/drawing/2014/main" val="3761677671"/>
                    </a:ext>
                  </a:extLst>
                </a:gridCol>
                <a:gridCol w="1541365">
                  <a:extLst>
                    <a:ext uri="{9D8B030D-6E8A-4147-A177-3AD203B41FA5}">
                      <a16:colId xmlns:a16="http://schemas.microsoft.com/office/drawing/2014/main" val="3173266645"/>
                    </a:ext>
                  </a:extLst>
                </a:gridCol>
                <a:gridCol w="1541365">
                  <a:extLst>
                    <a:ext uri="{9D8B030D-6E8A-4147-A177-3AD203B41FA5}">
                      <a16:colId xmlns:a16="http://schemas.microsoft.com/office/drawing/2014/main" val="3668599227"/>
                    </a:ext>
                  </a:extLst>
                </a:gridCol>
                <a:gridCol w="1541365">
                  <a:extLst>
                    <a:ext uri="{9D8B030D-6E8A-4147-A177-3AD203B41FA5}">
                      <a16:colId xmlns:a16="http://schemas.microsoft.com/office/drawing/2014/main" val="255073613"/>
                    </a:ext>
                  </a:extLst>
                </a:gridCol>
                <a:gridCol w="1541365">
                  <a:extLst>
                    <a:ext uri="{9D8B030D-6E8A-4147-A177-3AD203B41FA5}">
                      <a16:colId xmlns:a16="http://schemas.microsoft.com/office/drawing/2014/main" val="1409431776"/>
                    </a:ext>
                  </a:extLst>
                </a:gridCol>
              </a:tblGrid>
              <a:tr h="684000">
                <a:tc>
                  <a:txBody>
                    <a:bodyPr/>
                    <a:lstStyle/>
                    <a:p>
                      <a:pPr algn="l"/>
                      <a:endParaRPr lang="en-US" sz="1200" b="1" i="0" dirty="0">
                        <a:solidFill>
                          <a:schemeClr val="tx1">
                            <a:lumMod val="75000"/>
                            <a:lumOff val="25000"/>
                          </a:schemeClr>
                        </a:solidFill>
                        <a:latin typeface="AvenirNext LT Com Regular" panose="020B0503020202020204" pitchFamily="34" charset="0"/>
                      </a:endParaRPr>
                    </a:p>
                  </a:txBody>
                  <a:tcPr anchor="ctr">
                    <a:lnL w="12700" cmpd="sng">
                      <a:noFill/>
                    </a:lnL>
                    <a:lnR w="9525" cap="flat" cmpd="sng" algn="ctr">
                      <a:solidFill>
                        <a:schemeClr val="bg1">
                          <a:lumMod val="95000"/>
                        </a:schemeClr>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228600" eaLnBrk="1" fontAlgn="auto" latinLnBrk="0" hangingPunct="1">
                        <a:lnSpc>
                          <a:spcPts val="1800"/>
                        </a:lnSpc>
                        <a:spcBef>
                          <a:spcPts val="600"/>
                        </a:spcBef>
                        <a:spcAft>
                          <a:spcPts val="0"/>
                        </a:spcAft>
                        <a:buClrTx/>
                        <a:buSzTx/>
                        <a:buFontTx/>
                        <a:buNone/>
                        <a:tabLst/>
                        <a:defRPr/>
                      </a:pPr>
                      <a:r>
                        <a:rPr lang="en-IN" sz="1400" b="1" i="0" u="none" strike="noStrike" cap="none" spc="0" baseline="0" dirty="0">
                          <a:ln>
                            <a:noFill/>
                          </a:ln>
                          <a:solidFill>
                            <a:schemeClr val="bg1"/>
                          </a:solidFill>
                          <a:effectLst/>
                          <a:uFillTx/>
                          <a:latin typeface="AvenirNext LT Com Regular" panose="020B0503020202020204" pitchFamily="34" charset="0"/>
                          <a:ea typeface="+mn-ea"/>
                          <a:cs typeface="+mn-cs"/>
                          <a:sym typeface="Avenir Next LT Com Regular"/>
                        </a:rPr>
                        <a:t>Annualized total </a:t>
                      </a:r>
                      <a:br>
                        <a:rPr lang="en-IN" sz="1400" b="1" i="0" u="none" strike="noStrike" cap="none" spc="0" baseline="0" dirty="0">
                          <a:ln>
                            <a:noFill/>
                          </a:ln>
                          <a:solidFill>
                            <a:schemeClr val="bg1"/>
                          </a:solidFill>
                          <a:effectLst/>
                          <a:uFillTx/>
                          <a:latin typeface="AvenirNext LT Com Regular" panose="020B0503020202020204" pitchFamily="34" charset="0"/>
                          <a:ea typeface="+mn-ea"/>
                          <a:cs typeface="+mn-cs"/>
                          <a:sym typeface="Avenir Next LT Com Regular"/>
                        </a:rPr>
                      </a:br>
                      <a:r>
                        <a:rPr lang="en-IN" sz="1400" b="1" i="0" u="none" strike="noStrike" cap="none" spc="0" baseline="0" dirty="0">
                          <a:ln>
                            <a:noFill/>
                          </a:ln>
                          <a:solidFill>
                            <a:schemeClr val="bg1"/>
                          </a:solidFill>
                          <a:effectLst/>
                          <a:uFillTx/>
                          <a:latin typeface="AvenirNext LT Com Regular" panose="020B0503020202020204" pitchFamily="34" charset="0"/>
                          <a:ea typeface="+mn-ea"/>
                          <a:cs typeface="+mn-cs"/>
                          <a:sym typeface="Avenir Next LT Com Regular"/>
                        </a:rPr>
                        <a:t>return in USD (%)</a:t>
                      </a:r>
                    </a:p>
                  </a:txBody>
                  <a:tcPr anchor="ctr">
                    <a:lnL w="9525" cap="flat" cmpd="sng" algn="ctr">
                      <a:solidFill>
                        <a:schemeClr val="bg1">
                          <a:lumMod val="9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algn="ctr"/>
                      <a:r>
                        <a:rPr lang="en-IN" sz="1400" b="1" i="0" u="none" strike="noStrike" cap="none" spc="0" baseline="0" dirty="0">
                          <a:ln>
                            <a:noFill/>
                          </a:ln>
                          <a:solidFill>
                            <a:schemeClr val="bg1"/>
                          </a:solidFill>
                          <a:effectLst/>
                          <a:uFillTx/>
                          <a:latin typeface="AvenirNext LT Com Regular" panose="020B0503020202020204" pitchFamily="34" charset="0"/>
                          <a:ea typeface="+mn-ea"/>
                          <a:cs typeface="+mn-cs"/>
                          <a:sym typeface="Avenir Next LT Com Regular"/>
                        </a:rPr>
                        <a:t>Price-to-earnings ratio (last 12 months)</a:t>
                      </a:r>
                      <a:endParaRPr lang="en-US" sz="1400" b="1" i="0" dirty="0">
                        <a:solidFill>
                          <a:schemeClr val="bg1"/>
                        </a:solidFill>
                        <a:latin typeface="AvenirNext LT Com Regular" panose="020B0503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400" b="1" i="0" dirty="0">
                        <a:solidFill>
                          <a:schemeClr val="bg1"/>
                        </a:solidFill>
                        <a:latin typeface="AvenirNext LT Com Regular" panose="020B0503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a:endParaRPr lang="en-US" sz="1400" b="1" i="0" dirty="0">
                        <a:solidFill>
                          <a:schemeClr val="bg1"/>
                        </a:solidFill>
                        <a:latin typeface="AvenirNext LT Com Regular" panose="020B0503020202020204" pitchFamily="34" charset="0"/>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mpd="sng">
                      <a:noFill/>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lnSpc>
                          <a:spcPts val="1800"/>
                        </a:lnSpc>
                      </a:pPr>
                      <a:r>
                        <a:rPr lang="en-IN" sz="1400" b="1" i="0" u="none" strike="noStrike" cap="none" spc="0" baseline="0" dirty="0">
                          <a:ln>
                            <a:noFill/>
                          </a:ln>
                          <a:solidFill>
                            <a:schemeClr val="bg1"/>
                          </a:solidFill>
                          <a:effectLst/>
                          <a:uFillTx/>
                          <a:latin typeface="AvenirNext LT Com Regular" panose="020B0503020202020204" pitchFamily="34" charset="0"/>
                          <a:ea typeface="+mn-ea"/>
                          <a:cs typeface="+mn-cs"/>
                          <a:sym typeface="Avenir Next LT Com Regular"/>
                        </a:rPr>
                        <a:t> Earnings</a:t>
                      </a:r>
                      <a:br>
                        <a:rPr lang="en-IN" sz="1400" b="1" i="0" u="none" strike="noStrike" cap="none" spc="0" baseline="0" dirty="0">
                          <a:ln>
                            <a:noFill/>
                          </a:ln>
                          <a:solidFill>
                            <a:schemeClr val="bg1"/>
                          </a:solidFill>
                          <a:effectLst/>
                          <a:uFillTx/>
                          <a:latin typeface="AvenirNext LT Com Regular" panose="020B0503020202020204" pitchFamily="34" charset="0"/>
                          <a:ea typeface="+mn-ea"/>
                          <a:cs typeface="+mn-cs"/>
                          <a:sym typeface="Avenir Next LT Com Regular"/>
                        </a:rPr>
                      </a:br>
                      <a:r>
                        <a:rPr lang="en-IN" sz="1400" b="1" i="0" u="none" strike="noStrike" cap="none" spc="0" baseline="0" dirty="0">
                          <a:ln>
                            <a:noFill/>
                          </a:ln>
                          <a:solidFill>
                            <a:schemeClr val="bg1"/>
                          </a:solidFill>
                          <a:effectLst/>
                          <a:uFillTx/>
                          <a:latin typeface="AvenirNext LT Com Regular" panose="020B0503020202020204" pitchFamily="34" charset="0"/>
                          <a:ea typeface="+mn-ea"/>
                          <a:cs typeface="+mn-cs"/>
                          <a:sym typeface="Avenir Next LT Com Regular"/>
                        </a:rPr>
                        <a:t>per share</a:t>
                      </a:r>
                      <a:endParaRPr lang="en-US" sz="1400" b="1" i="0" dirty="0">
                        <a:solidFill>
                          <a:schemeClr val="bg1"/>
                        </a:solidFill>
                        <a:latin typeface="AvenirNext LT Com Regular" panose="020B0503020202020204" pitchFamily="34" charset="0"/>
                      </a:endParaRPr>
                    </a:p>
                  </a:txBody>
                  <a:tcPr anchor="ctr">
                    <a:lnL w="12700" cap="flat" cmpd="sng" algn="ctr">
                      <a:solidFill>
                        <a:schemeClr val="bg1"/>
                      </a:solidFill>
                      <a:prstDash val="solid"/>
                      <a:round/>
                      <a:headEnd type="none" w="med" len="med"/>
                      <a:tailEnd type="none" w="med" len="med"/>
                    </a:lnL>
                    <a:lnR w="6350" cap="flat" cmpd="sng" algn="ctr">
                      <a:solidFill>
                        <a:schemeClr val="bg2">
                          <a:lumMod val="40000"/>
                          <a:lumOff val="60000"/>
                        </a:schemeClr>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2050435122"/>
                  </a:ext>
                </a:extLst>
              </a:tr>
              <a:tr h="383810">
                <a:tc>
                  <a:txBody>
                    <a:bodyPr/>
                    <a:lstStyle/>
                    <a:p>
                      <a:pPr marL="0" marR="0" lvl="0" indent="0" algn="l" defTabSz="228600" eaLnBrk="1" fontAlgn="auto" latinLnBrk="0" hangingPunct="1">
                        <a:lnSpc>
                          <a:spcPct val="110000"/>
                        </a:lnSpc>
                        <a:spcBef>
                          <a:spcPts val="600"/>
                        </a:spcBef>
                        <a:spcAft>
                          <a:spcPts val="0"/>
                        </a:spcAft>
                        <a:buClrTx/>
                        <a:buSzTx/>
                        <a:buFontTx/>
                        <a:buNone/>
                        <a:tabLst/>
                        <a:defRPr/>
                      </a:pPr>
                      <a:endParaRPr lang="en-IN" sz="1200" b="1" i="0" u="none" strike="noStrike" cap="none" spc="0" baseline="0" dirty="0">
                        <a:ln>
                          <a:noFill/>
                        </a:ln>
                        <a:solidFill>
                          <a:schemeClr val="tx1">
                            <a:lumMod val="75000"/>
                            <a:lumOff val="25000"/>
                          </a:schemeClr>
                        </a:solidFill>
                        <a:effectLst/>
                        <a:uFillTx/>
                        <a:latin typeface="AvenirNext LT Com Regular" panose="020B0503020202020204" pitchFamily="34" charset="0"/>
                        <a:ea typeface="+mn-ea"/>
                        <a:cs typeface="+mn-cs"/>
                        <a:sym typeface="Avenir Next LT Com Regular"/>
                      </a:endParaRPr>
                    </a:p>
                  </a:txBody>
                  <a:tcPr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228600" eaLnBrk="1" fontAlgn="auto" latinLnBrk="0" hangingPunct="1">
                        <a:lnSpc>
                          <a:spcPct val="110000"/>
                        </a:lnSpc>
                        <a:spcBef>
                          <a:spcPts val="600"/>
                        </a:spcBef>
                        <a:spcAft>
                          <a:spcPts val="0"/>
                        </a:spcAft>
                        <a:buClrTx/>
                        <a:buSzTx/>
                        <a:buFontTx/>
                        <a:buNone/>
                        <a:tabLst/>
                        <a:defRPr/>
                      </a:pPr>
                      <a:r>
                        <a:rPr lang="en-IN" sz="1400" b="1" i="0" u="none" strike="noStrike" cap="none" spc="0" baseline="0" dirty="0">
                          <a:ln>
                            <a:noFill/>
                          </a:ln>
                          <a:solidFill>
                            <a:schemeClr val="accent1"/>
                          </a:solidFill>
                          <a:effectLst/>
                          <a:uFillTx/>
                          <a:latin typeface="AvenirNext LT Com Regular" panose="020B0503020202020204" pitchFamily="34" charset="0"/>
                          <a:ea typeface="+mn-ea"/>
                          <a:cs typeface="+mn-cs"/>
                          <a:sym typeface="Avenir Next LT Com Regular"/>
                        </a:rPr>
                        <a:t>10-year</a:t>
                      </a:r>
                    </a:p>
                  </a:txBody>
                  <a:tcPr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28600" eaLnBrk="1" fontAlgn="auto" latinLnBrk="0" hangingPunct="1">
                        <a:lnSpc>
                          <a:spcPct val="110000"/>
                        </a:lnSpc>
                        <a:spcBef>
                          <a:spcPts val="600"/>
                        </a:spcBef>
                        <a:spcAft>
                          <a:spcPts val="0"/>
                        </a:spcAft>
                        <a:buClrTx/>
                        <a:buSzTx/>
                        <a:buFontTx/>
                        <a:buNone/>
                        <a:tabLst/>
                        <a:defRPr/>
                      </a:pPr>
                      <a:r>
                        <a:rPr lang="en-IN" sz="1400" b="1" i="0" u="none" strike="noStrike" cap="none" spc="0" baseline="0" dirty="0">
                          <a:ln>
                            <a:noFill/>
                          </a:ln>
                          <a:solidFill>
                            <a:schemeClr val="accent2"/>
                          </a:solidFill>
                          <a:effectLst/>
                          <a:uFillTx/>
                          <a:latin typeface="AvenirNext LT Com Regular" panose="020B0503020202020204" pitchFamily="34" charset="0"/>
                          <a:ea typeface="+mn-ea"/>
                          <a:cs typeface="+mn-cs"/>
                          <a:sym typeface="Avenir Next LT Com Regular"/>
                        </a:rPr>
                        <a:t>10 years ago</a:t>
                      </a:r>
                    </a:p>
                  </a:txBody>
                  <a:tcPr anchor="ctr">
                    <a:lnL w="12700" cap="flat" cmpd="sng" algn="ctr">
                      <a:solidFill>
                        <a:schemeClr val="bg2"/>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28600" eaLnBrk="1" fontAlgn="auto" latinLnBrk="0" hangingPunct="1">
                        <a:lnSpc>
                          <a:spcPct val="110000"/>
                        </a:lnSpc>
                        <a:spcBef>
                          <a:spcPts val="600"/>
                        </a:spcBef>
                        <a:spcAft>
                          <a:spcPts val="0"/>
                        </a:spcAft>
                        <a:buClrTx/>
                        <a:buSzTx/>
                        <a:buFontTx/>
                        <a:buNone/>
                        <a:tabLst/>
                        <a:defRPr/>
                      </a:pPr>
                      <a:r>
                        <a:rPr lang="en-IN" sz="1400" b="1" i="0" u="none" strike="noStrike" cap="none" spc="0" baseline="0" dirty="0">
                          <a:ln>
                            <a:noFill/>
                          </a:ln>
                          <a:solidFill>
                            <a:schemeClr val="accent2"/>
                          </a:solidFill>
                          <a:effectLst/>
                          <a:uFillTx/>
                          <a:latin typeface="AvenirNext LT Com Regular" panose="020B0503020202020204" pitchFamily="34" charset="0"/>
                          <a:ea typeface="+mn-ea"/>
                          <a:cs typeface="+mn-cs"/>
                          <a:sym typeface="Avenir Next LT Com Regular"/>
                        </a:rPr>
                        <a:t>Current</a:t>
                      </a: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28600" eaLnBrk="1" fontAlgn="auto" latinLnBrk="0" hangingPunct="1">
                        <a:lnSpc>
                          <a:spcPct val="110000"/>
                        </a:lnSpc>
                        <a:spcBef>
                          <a:spcPts val="600"/>
                        </a:spcBef>
                        <a:spcAft>
                          <a:spcPts val="0"/>
                        </a:spcAft>
                        <a:buClrTx/>
                        <a:buSzTx/>
                        <a:buFontTx/>
                        <a:buNone/>
                        <a:tabLst/>
                        <a:defRPr/>
                      </a:pPr>
                      <a:r>
                        <a:rPr lang="en-IN" sz="1400" b="1" i="0" u="none" strike="noStrike" cap="none" spc="0" baseline="0" dirty="0">
                          <a:ln>
                            <a:noFill/>
                          </a:ln>
                          <a:solidFill>
                            <a:schemeClr val="accent2"/>
                          </a:solidFill>
                          <a:effectLst/>
                          <a:uFillTx/>
                          <a:latin typeface="AvenirNext LT Com Regular" panose="020B0503020202020204" pitchFamily="34" charset="0"/>
                          <a:ea typeface="+mn-ea"/>
                          <a:cs typeface="+mn-cs"/>
                          <a:sym typeface="Avenir Next LT Com Regular"/>
                        </a:rPr>
                        <a:t>CAGR (%)</a:t>
                      </a:r>
                    </a:p>
                  </a:txBody>
                  <a:tcPr anchor="ctr">
                    <a:lnL w="6350" cap="flat" cmpd="sng" algn="ctr">
                      <a:solidFill>
                        <a:schemeClr val="bg1"/>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28600" eaLnBrk="1" fontAlgn="auto" latinLnBrk="0" hangingPunct="1">
                        <a:lnSpc>
                          <a:spcPct val="110000"/>
                        </a:lnSpc>
                        <a:spcBef>
                          <a:spcPts val="600"/>
                        </a:spcBef>
                        <a:spcAft>
                          <a:spcPts val="0"/>
                        </a:spcAft>
                        <a:buClrTx/>
                        <a:buSzTx/>
                        <a:buFontTx/>
                        <a:buNone/>
                        <a:tabLst/>
                        <a:defRPr/>
                      </a:pPr>
                      <a:r>
                        <a:rPr lang="en-IN" sz="1400" b="1" i="0" u="none" strike="noStrike" cap="none" spc="0" baseline="0" dirty="0">
                          <a:ln>
                            <a:noFill/>
                          </a:ln>
                          <a:solidFill>
                            <a:schemeClr val="accent4"/>
                          </a:solidFill>
                          <a:effectLst/>
                          <a:uFillTx/>
                          <a:latin typeface="AvenirNext LT Com Regular" panose="020B0503020202020204" pitchFamily="34" charset="0"/>
                          <a:ea typeface="+mn-ea"/>
                          <a:cs typeface="+mn-cs"/>
                          <a:sym typeface="Avenir Next LT Com Regular"/>
                        </a:rPr>
                        <a:t>CAGR (%)</a:t>
                      </a:r>
                    </a:p>
                  </a:txBody>
                  <a:tcPr anchor="ctr">
                    <a:lnL w="12700" cap="flat" cmpd="sng" algn="ctr">
                      <a:solidFill>
                        <a:schemeClr val="bg2"/>
                      </a:solidFill>
                      <a:prstDash val="solid"/>
                      <a:round/>
                      <a:headEnd type="none" w="med" len="med"/>
                      <a:tailEnd type="none" w="med" len="med"/>
                    </a:lnL>
                    <a:lnR w="6350" cap="flat" cmpd="sng" algn="ctr">
                      <a:noFill/>
                      <a:prstDash val="lgDash"/>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9474405"/>
                  </a:ext>
                </a:extLst>
              </a:tr>
              <a:tr h="594360">
                <a:tc>
                  <a:txBody>
                    <a:bodyPr/>
                    <a:lstStyle/>
                    <a:p>
                      <a:pPr marL="0" marR="0" lvl="0" indent="0" algn="l" defTabSz="228600" eaLnBrk="1" fontAlgn="auto" latinLnBrk="0" hangingPunct="1">
                        <a:lnSpc>
                          <a:spcPct val="110000"/>
                        </a:lnSpc>
                        <a:spcBef>
                          <a:spcPts val="600"/>
                        </a:spcBef>
                        <a:spcAft>
                          <a:spcPts val="0"/>
                        </a:spcAft>
                        <a:buClrTx/>
                        <a:buSzTx/>
                        <a:buFontTx/>
                        <a:buNone/>
                        <a:tabLst/>
                        <a:defRPr/>
                      </a:pPr>
                      <a:r>
                        <a:rPr lang="en-IN" sz="1400" b="1" i="0" u="none" strike="noStrike" cap="none" spc="0" baseline="0" dirty="0">
                          <a:ln>
                            <a:noFill/>
                          </a:ln>
                          <a:solidFill>
                            <a:schemeClr val="tx1">
                              <a:lumMod val="75000"/>
                              <a:lumOff val="25000"/>
                            </a:schemeClr>
                          </a:solidFill>
                          <a:effectLst/>
                          <a:uFillTx/>
                          <a:latin typeface="AvenirNext LT Com Regular" panose="020B0503020202020204" pitchFamily="34" charset="0"/>
                          <a:ea typeface="+mn-ea"/>
                          <a:cs typeface="+mn-cs"/>
                          <a:sym typeface="Avenir Next LT Com Regular"/>
                        </a:rPr>
                        <a:t>MSCI USA Index</a:t>
                      </a:r>
                    </a:p>
                  </a:txBody>
                  <a:tcPr anchor="ctr">
                    <a:lnL w="12700" cmpd="sng">
                      <a:noFill/>
                    </a:lnL>
                    <a:lnR w="1270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mn-lt"/>
                        </a:rPr>
                        <a:t>12.9 </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5F9E">
                        <a:alpha val="14902"/>
                      </a:srgbClr>
                    </a:solidFill>
                  </a:tcPr>
                </a:tc>
                <a:tc>
                  <a:txBody>
                    <a:bodyPr/>
                    <a:lstStyle/>
                    <a:p>
                      <a:pPr algn="ctr" fontAlgn="b"/>
                      <a:r>
                        <a:rPr lang="en-US" sz="1400" b="0" i="0" u="none" strike="noStrike" dirty="0">
                          <a:solidFill>
                            <a:srgbClr val="000000"/>
                          </a:solidFill>
                          <a:effectLst/>
                          <a:latin typeface="+mn-lt"/>
                        </a:rPr>
                        <a:t>18.3x</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n-lt"/>
                        </a:rPr>
                        <a:t>26.2x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mn-lt"/>
                        </a:rPr>
                        <a:t>3.7</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mn-lt"/>
                        </a:rPr>
                        <a:t>6.9</a:t>
                      </a:r>
                    </a:p>
                  </a:txBody>
                  <a:tcPr marL="0" marR="0" marT="0" marB="0" anchor="ctr">
                    <a:lnL w="12700" cap="flat" cmpd="sng" algn="ctr">
                      <a:solidFill>
                        <a:schemeClr val="bg2"/>
                      </a:solidFill>
                      <a:prstDash val="solid"/>
                      <a:round/>
                      <a:headEnd type="none" w="med" len="med"/>
                      <a:tailEnd type="none" w="med" len="med"/>
                    </a:lnL>
                    <a:lnR w="6350" cap="flat" cmpd="sng" algn="ctr">
                      <a:noFill/>
                      <a:prstDash val="lgDash"/>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85939238"/>
                  </a:ext>
                </a:extLst>
              </a:tr>
              <a:tr h="594360">
                <a:tc>
                  <a:txBody>
                    <a:bodyPr/>
                    <a:lstStyle/>
                    <a:p>
                      <a:pPr marL="0" marR="0" lvl="0" indent="0" algn="l" defTabSz="228600" eaLnBrk="1" fontAlgn="auto" latinLnBrk="0" hangingPunct="1">
                        <a:lnSpc>
                          <a:spcPct val="110000"/>
                        </a:lnSpc>
                        <a:spcBef>
                          <a:spcPts val="600"/>
                        </a:spcBef>
                        <a:spcAft>
                          <a:spcPts val="0"/>
                        </a:spcAft>
                        <a:buClrTx/>
                        <a:buSzTx/>
                        <a:buFontTx/>
                        <a:buNone/>
                        <a:tabLst/>
                        <a:defRPr/>
                      </a:pPr>
                      <a:r>
                        <a:rPr lang="en-IN" sz="1400" b="1" i="0" u="none" strike="noStrike" cap="none" spc="0" baseline="0" dirty="0">
                          <a:ln>
                            <a:noFill/>
                          </a:ln>
                          <a:solidFill>
                            <a:schemeClr val="tx1">
                              <a:lumMod val="75000"/>
                              <a:lumOff val="25000"/>
                            </a:schemeClr>
                          </a:solidFill>
                          <a:effectLst/>
                          <a:uFillTx/>
                          <a:latin typeface="AvenirNext LT Com Regular" panose="020B0503020202020204" pitchFamily="34" charset="0"/>
                          <a:ea typeface="+mn-ea"/>
                          <a:cs typeface="+mn-cs"/>
                          <a:sym typeface="Avenir Next LT Com Regular"/>
                        </a:rPr>
                        <a:t>MSCI Europe Index</a:t>
                      </a: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mn-lt"/>
                        </a:rPr>
                        <a:t>5.1</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5F9E">
                        <a:alpha val="14902"/>
                      </a:srgbClr>
                    </a:solidFill>
                  </a:tcPr>
                </a:tc>
                <a:tc>
                  <a:txBody>
                    <a:bodyPr/>
                    <a:lstStyle/>
                    <a:p>
                      <a:pPr algn="ctr" fontAlgn="b"/>
                      <a:r>
                        <a:rPr lang="en-US" sz="1400" b="0" i="0" u="none" strike="noStrike" dirty="0">
                          <a:solidFill>
                            <a:srgbClr val="000000"/>
                          </a:solidFill>
                          <a:effectLst/>
                          <a:latin typeface="+mn-lt"/>
                        </a:rPr>
                        <a:t>16.9x</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n-lt"/>
                        </a:rPr>
                        <a:t>15.1x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n-lt"/>
                        </a:rPr>
                        <a:t>-1.1</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mn-lt"/>
                        </a:rPr>
                        <a:t>2.8</a:t>
                      </a:r>
                    </a:p>
                  </a:txBody>
                  <a:tcPr marL="0" marR="0" marT="0" marB="0" anchor="ctr">
                    <a:lnL w="12700" cap="flat" cmpd="sng" algn="ctr">
                      <a:solidFill>
                        <a:schemeClr val="bg2"/>
                      </a:solidFill>
                      <a:prstDash val="solid"/>
                      <a:round/>
                      <a:headEnd type="none" w="med" len="med"/>
                      <a:tailEnd type="none" w="med" len="med"/>
                    </a:lnL>
                    <a:lnR w="6350" cap="flat" cmpd="sng" algn="ctr">
                      <a:noFill/>
                      <a:prstDash val="lg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5115707"/>
                  </a:ext>
                </a:extLst>
              </a:tr>
              <a:tr h="594360">
                <a:tc>
                  <a:txBody>
                    <a:bodyPr/>
                    <a:lstStyle/>
                    <a:p>
                      <a:pPr marL="0" marR="0" lvl="0" indent="0" algn="l" defTabSz="228600" eaLnBrk="1" fontAlgn="auto" latinLnBrk="0" hangingPunct="1">
                        <a:lnSpc>
                          <a:spcPct val="110000"/>
                        </a:lnSpc>
                        <a:spcBef>
                          <a:spcPts val="600"/>
                        </a:spcBef>
                        <a:spcAft>
                          <a:spcPts val="0"/>
                        </a:spcAft>
                        <a:buClrTx/>
                        <a:buSzTx/>
                        <a:buFontTx/>
                        <a:buNone/>
                        <a:tabLst/>
                        <a:defRPr/>
                      </a:pPr>
                      <a:r>
                        <a:rPr lang="en-IN" sz="1400" b="1" i="0" u="none" strike="noStrike" cap="none" spc="0" baseline="0" dirty="0">
                          <a:ln>
                            <a:noFill/>
                          </a:ln>
                          <a:solidFill>
                            <a:schemeClr val="tx1">
                              <a:lumMod val="75000"/>
                              <a:lumOff val="25000"/>
                            </a:schemeClr>
                          </a:solidFill>
                          <a:effectLst/>
                          <a:uFillTx/>
                          <a:latin typeface="AvenirNext LT Com Regular" panose="020B0503020202020204" pitchFamily="34" charset="0"/>
                          <a:ea typeface="+mn-ea"/>
                          <a:cs typeface="+mn-cs"/>
                          <a:sym typeface="Avenir Next LT Com Regular"/>
                        </a:rPr>
                        <a:t>MSCI Japan Index</a:t>
                      </a: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mn-lt"/>
                        </a:rPr>
                        <a:t>7.0 </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5F9E">
                        <a:alpha val="14902"/>
                      </a:srgbClr>
                    </a:solidFill>
                  </a:tcPr>
                </a:tc>
                <a:tc>
                  <a:txBody>
                    <a:bodyPr/>
                    <a:lstStyle/>
                    <a:p>
                      <a:pPr algn="ctr" fontAlgn="b"/>
                      <a:r>
                        <a:rPr lang="en-US" sz="1400" b="0" i="0" u="none" strike="noStrike" dirty="0">
                          <a:solidFill>
                            <a:srgbClr val="000000"/>
                          </a:solidFill>
                          <a:effectLst/>
                          <a:latin typeface="+mn-lt"/>
                        </a:rPr>
                        <a:t>14.8x</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n-lt"/>
                        </a:rPr>
                        <a:t>16.9x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n-lt"/>
                        </a:rPr>
                        <a:t>1.3</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n-lt"/>
                        </a:rPr>
                        <a:t>3.3</a:t>
                      </a:r>
                    </a:p>
                  </a:txBody>
                  <a:tcPr marL="0" marR="0" marT="0" marB="0" anchor="ctr">
                    <a:lnL w="12700" cap="flat" cmpd="sng" algn="ctr">
                      <a:solidFill>
                        <a:schemeClr val="bg2"/>
                      </a:solidFill>
                      <a:prstDash val="solid"/>
                      <a:round/>
                      <a:headEnd type="none" w="med" len="med"/>
                      <a:tailEnd type="none" w="med" len="med"/>
                    </a:lnL>
                    <a:lnR w="6350" cap="flat" cmpd="sng" algn="ctr">
                      <a:noFill/>
                      <a:prstDash val="lg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3440389"/>
                  </a:ext>
                </a:extLst>
              </a:tr>
              <a:tr h="594360">
                <a:tc>
                  <a:txBody>
                    <a:bodyPr/>
                    <a:lstStyle/>
                    <a:p>
                      <a:pPr marL="0" marR="0" lvl="0" indent="0" algn="l" defTabSz="228600" eaLnBrk="1" fontAlgn="auto" latinLnBrk="0" hangingPunct="1">
                        <a:lnSpc>
                          <a:spcPct val="110000"/>
                        </a:lnSpc>
                        <a:spcBef>
                          <a:spcPts val="600"/>
                        </a:spcBef>
                        <a:spcAft>
                          <a:spcPts val="0"/>
                        </a:spcAft>
                        <a:buClrTx/>
                        <a:buSzTx/>
                        <a:buFontTx/>
                        <a:buNone/>
                        <a:tabLst/>
                        <a:defRPr/>
                      </a:pPr>
                      <a:r>
                        <a:rPr lang="en-IN" sz="1400" b="1" i="0" u="none" strike="noStrike" cap="none" spc="0" baseline="0" dirty="0">
                          <a:ln>
                            <a:noFill/>
                          </a:ln>
                          <a:solidFill>
                            <a:schemeClr val="tx1">
                              <a:lumMod val="75000"/>
                              <a:lumOff val="25000"/>
                            </a:schemeClr>
                          </a:solidFill>
                          <a:effectLst/>
                          <a:uFillTx/>
                          <a:latin typeface="AvenirNext LT Com Regular" panose="020B0503020202020204" pitchFamily="34" charset="0"/>
                          <a:ea typeface="+mn-ea"/>
                          <a:cs typeface="+mn-cs"/>
                          <a:sym typeface="Avenir Next LT Com Regular"/>
                        </a:rPr>
                        <a:t>MSCI Emerging Markets Index</a:t>
                      </a: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mn-lt"/>
                        </a:rPr>
                        <a:t>3.3 </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rgbClr val="005F9E">
                        <a:alpha val="14902"/>
                      </a:srgbClr>
                    </a:solidFill>
                  </a:tcPr>
                </a:tc>
                <a:tc>
                  <a:txBody>
                    <a:bodyPr/>
                    <a:lstStyle/>
                    <a:p>
                      <a:pPr algn="ctr" fontAlgn="b"/>
                      <a:r>
                        <a:rPr lang="en-US" sz="1400" b="0" i="0" u="none" strike="noStrike">
                          <a:solidFill>
                            <a:srgbClr val="000000"/>
                          </a:solidFill>
                          <a:effectLst/>
                          <a:latin typeface="+mn-lt"/>
                        </a:rPr>
                        <a:t>12.3x</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n-lt"/>
                        </a:rPr>
                        <a:t>15.6x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n-lt"/>
                        </a:rPr>
                        <a:t>2.4</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n-lt"/>
                        </a:rPr>
                        <a:t>–1.9</a:t>
                      </a:r>
                    </a:p>
                  </a:txBody>
                  <a:tcPr marL="0" marR="0" marT="0" marB="0" anchor="ctr">
                    <a:lnL w="12700" cap="flat" cmpd="sng" algn="ctr">
                      <a:solidFill>
                        <a:schemeClr val="bg2"/>
                      </a:solidFill>
                      <a:prstDash val="solid"/>
                      <a:round/>
                      <a:headEnd type="none" w="med" len="med"/>
                      <a:tailEnd type="none" w="med" len="med"/>
                    </a:lnL>
                    <a:lnR w="6350" cap="flat" cmpd="sng" algn="ctr">
                      <a:noFill/>
                      <a:prstDash val="lg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91061170"/>
                  </a:ext>
                </a:extLst>
              </a:tr>
              <a:tr h="594360">
                <a:tc>
                  <a:txBody>
                    <a:bodyPr/>
                    <a:lstStyle/>
                    <a:p>
                      <a:pPr marL="0" marR="0" lvl="0" indent="0" algn="l" defTabSz="228600" eaLnBrk="1" fontAlgn="auto" latinLnBrk="0" hangingPunct="1">
                        <a:lnSpc>
                          <a:spcPct val="110000"/>
                        </a:lnSpc>
                        <a:spcBef>
                          <a:spcPts val="600"/>
                        </a:spcBef>
                        <a:spcAft>
                          <a:spcPts val="0"/>
                        </a:spcAft>
                        <a:buClrTx/>
                        <a:buSzTx/>
                        <a:buFontTx/>
                        <a:buNone/>
                        <a:tabLst/>
                        <a:defRPr/>
                      </a:pPr>
                      <a:r>
                        <a:rPr lang="en-IN" sz="1400" b="1" i="0" u="none" strike="noStrike" cap="none" spc="0" baseline="0" dirty="0">
                          <a:ln>
                            <a:noFill/>
                          </a:ln>
                          <a:solidFill>
                            <a:schemeClr val="tx1">
                              <a:lumMod val="75000"/>
                              <a:lumOff val="25000"/>
                            </a:schemeClr>
                          </a:solidFill>
                          <a:effectLst/>
                          <a:uFillTx/>
                          <a:latin typeface="AvenirNext LT Com Regular" panose="020B0503020202020204" pitchFamily="34" charset="0"/>
                          <a:ea typeface="+mn-ea"/>
                          <a:cs typeface="+mn-cs"/>
                          <a:sym typeface="Avenir Next LT Com Regular"/>
                        </a:rPr>
                        <a:t>MSCI China Index</a:t>
                      </a:r>
                    </a:p>
                  </a:txBody>
                  <a:tcPr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0" i="0" u="none" strike="noStrike" dirty="0">
                          <a:solidFill>
                            <a:srgbClr val="000000"/>
                          </a:solidFill>
                          <a:effectLst/>
                          <a:latin typeface="+mn-lt"/>
                        </a:rPr>
                        <a:t>1.4 </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rgbClr val="005F9E">
                        <a:alpha val="14902"/>
                      </a:srgbClr>
                    </a:solidFill>
                  </a:tcPr>
                </a:tc>
                <a:tc>
                  <a:txBody>
                    <a:bodyPr/>
                    <a:lstStyle/>
                    <a:p>
                      <a:pPr algn="ctr" fontAlgn="b"/>
                      <a:r>
                        <a:rPr lang="en-US" sz="1400" b="0" i="0" u="none" strike="noStrike">
                          <a:solidFill>
                            <a:srgbClr val="000000"/>
                          </a:solidFill>
                          <a:effectLst/>
                          <a:latin typeface="+mn-lt"/>
                        </a:rPr>
                        <a:t>9.6x</a:t>
                      </a:r>
                    </a:p>
                  </a:txBody>
                  <a:tcPr marL="0" marR="0" marT="0" marB="0" anchor="ctr">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a:solidFill>
                            <a:srgbClr val="000000"/>
                          </a:solidFill>
                          <a:effectLst/>
                          <a:latin typeface="+mn-lt"/>
                        </a:rPr>
                        <a:t>11.7x</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n-lt"/>
                        </a:rPr>
                        <a:t>2.0</a:t>
                      </a: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mn-lt"/>
                        </a:rPr>
                        <a:t>–2.9</a:t>
                      </a:r>
                    </a:p>
                  </a:txBody>
                  <a:tcPr marL="0" marR="0" marT="0" marB="0" anchor="ctr">
                    <a:lnL w="12700" cap="flat" cmpd="sng" algn="ctr">
                      <a:solidFill>
                        <a:schemeClr val="bg2"/>
                      </a:solidFill>
                      <a:prstDash val="solid"/>
                      <a:round/>
                      <a:headEnd type="none" w="med" len="med"/>
                      <a:tailEnd type="none" w="med" len="med"/>
                    </a:lnL>
                    <a:lnR w="6350" cap="flat" cmpd="sng" algn="ctr">
                      <a:noFill/>
                      <a:prstDash val="lgDash"/>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4211699"/>
                  </a:ext>
                </a:extLst>
              </a:tr>
            </a:tbl>
          </a:graphicData>
        </a:graphic>
      </p:graphicFrame>
    </p:spTree>
    <p:extLst>
      <p:ext uri="{BB962C8B-B14F-4D97-AF65-F5344CB8AC3E}">
        <p14:creationId xmlns:p14="http://schemas.microsoft.com/office/powerpoint/2010/main" val="1565082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68201F09-8269-60E6-1A7D-72DFEC6BA572}"/>
              </a:ext>
            </a:extLst>
          </p:cNvPr>
          <p:cNvGraphicFramePr/>
          <p:nvPr>
            <p:extLst>
              <p:ext uri="{D42A27DB-BD31-4B8C-83A1-F6EECF244321}">
                <p14:modId xmlns:p14="http://schemas.microsoft.com/office/powerpoint/2010/main" val="1479760842"/>
              </p:ext>
            </p:extLst>
          </p:nvPr>
        </p:nvGraphicFramePr>
        <p:xfrm>
          <a:off x="6353622" y="2505458"/>
          <a:ext cx="5065578" cy="301841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5">
            <a:extLst>
              <a:ext uri="{FF2B5EF4-FFF2-40B4-BE49-F238E27FC236}">
                <a16:creationId xmlns:a16="http://schemas.microsoft.com/office/drawing/2014/main" id="{C4EF607D-0F82-F44F-03D3-1F1F71270D32}"/>
              </a:ext>
            </a:extLst>
          </p:cNvPr>
          <p:cNvSpPr>
            <a:spLocks noGrp="1"/>
          </p:cNvSpPr>
          <p:nvPr>
            <p:ph type="body" sz="quarter" idx="15"/>
          </p:nvPr>
        </p:nvSpPr>
        <p:spPr>
          <a:xfrm>
            <a:off x="566738" y="1179513"/>
            <a:ext cx="7953318" cy="311211"/>
          </a:xfrm>
        </p:spPr>
        <p:txBody>
          <a:bodyPr/>
          <a:lstStyle/>
          <a:p>
            <a:r>
              <a:rPr lang="en-IN" dirty="0"/>
              <a:t>International markets present less concentration risk than domestic markets</a:t>
            </a:r>
          </a:p>
        </p:txBody>
      </p:sp>
      <p:sp>
        <p:nvSpPr>
          <p:cNvPr id="4" name="Title 6">
            <a:extLst>
              <a:ext uri="{FF2B5EF4-FFF2-40B4-BE49-F238E27FC236}">
                <a16:creationId xmlns:a16="http://schemas.microsoft.com/office/drawing/2014/main" id="{9CE62171-552E-76F2-B5F1-64B039927C05}"/>
              </a:ext>
            </a:extLst>
          </p:cNvPr>
          <p:cNvSpPr>
            <a:spLocks noGrp="1"/>
          </p:cNvSpPr>
          <p:nvPr>
            <p:ph type="title"/>
          </p:nvPr>
        </p:nvSpPr>
        <p:spPr>
          <a:xfrm>
            <a:off x="566738" y="695325"/>
            <a:ext cx="11347894" cy="409343"/>
          </a:xfrm>
        </p:spPr>
        <p:txBody>
          <a:bodyPr/>
          <a:lstStyle/>
          <a:p>
            <a:r>
              <a:rPr lang="en-IN" dirty="0"/>
              <a:t>A broader landscape of market opportunity exists outside the U.S.</a:t>
            </a:r>
          </a:p>
        </p:txBody>
      </p:sp>
      <p:sp>
        <p:nvSpPr>
          <p:cNvPr id="10" name="Content Placeholder 2">
            <a:extLst>
              <a:ext uri="{FF2B5EF4-FFF2-40B4-BE49-F238E27FC236}">
                <a16:creationId xmlns:a16="http://schemas.microsoft.com/office/drawing/2014/main" id="{B24F7A49-5593-F5B8-76B0-6C8ED2CA1CF1}"/>
              </a:ext>
            </a:extLst>
          </p:cNvPr>
          <p:cNvSpPr txBox="1">
            <a:spLocks/>
          </p:cNvSpPr>
          <p:nvPr/>
        </p:nvSpPr>
        <p:spPr>
          <a:xfrm>
            <a:off x="578926" y="1761933"/>
            <a:ext cx="5484039" cy="333425"/>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nSpc>
                <a:spcPts val="1000"/>
              </a:lnSpc>
              <a:spcBef>
                <a:spcPts val="0"/>
              </a:spcBef>
              <a:spcAft>
                <a:spcPts val="600"/>
              </a:spcAft>
            </a:pPr>
            <a:r>
              <a:rPr lang="en-US" sz="1400" b="1" i="0" dirty="0">
                <a:effectLst/>
              </a:rPr>
              <a:t>Market concentration is most pronounced in the U.S. …</a:t>
            </a:r>
          </a:p>
          <a:p>
            <a:pPr>
              <a:lnSpc>
                <a:spcPts val="1000"/>
              </a:lnSpc>
              <a:spcBef>
                <a:spcPts val="0"/>
              </a:spcBef>
              <a:spcAft>
                <a:spcPts val="200"/>
              </a:spcAft>
            </a:pPr>
            <a:r>
              <a:rPr lang="en-US" sz="1000" b="1" dirty="0">
                <a:solidFill>
                  <a:schemeClr val="tx1">
                    <a:lumMod val="65000"/>
                    <a:lumOff val="35000"/>
                  </a:schemeClr>
                </a:solidFill>
                <a:latin typeface="AvenirNext LT Com Regular" panose="020B0503020202020204" pitchFamily="34" charset="0"/>
              </a:rPr>
              <a:t>% of market cap in top 10 companies</a:t>
            </a:r>
          </a:p>
        </p:txBody>
      </p:sp>
      <p:graphicFrame>
        <p:nvGraphicFramePr>
          <p:cNvPr id="15" name="Chart 14">
            <a:extLst>
              <a:ext uri="{FF2B5EF4-FFF2-40B4-BE49-F238E27FC236}">
                <a16:creationId xmlns:a16="http://schemas.microsoft.com/office/drawing/2014/main" id="{22DE3EF8-EDDB-8354-69B3-48A05B9CD5A4}"/>
              </a:ext>
            </a:extLst>
          </p:cNvPr>
          <p:cNvGraphicFramePr/>
          <p:nvPr/>
        </p:nvGraphicFramePr>
        <p:xfrm>
          <a:off x="501443" y="2298174"/>
          <a:ext cx="5408190" cy="3462723"/>
        </p:xfrm>
        <a:graphic>
          <a:graphicData uri="http://schemas.openxmlformats.org/drawingml/2006/chart">
            <c:chart xmlns:c="http://schemas.openxmlformats.org/drawingml/2006/chart" xmlns:r="http://schemas.openxmlformats.org/officeDocument/2006/relationships" r:id="rId4"/>
          </a:graphicData>
        </a:graphic>
      </p:graphicFrame>
      <p:sp>
        <p:nvSpPr>
          <p:cNvPr id="53" name="Footer Placeholder 12">
            <a:extLst>
              <a:ext uri="{FF2B5EF4-FFF2-40B4-BE49-F238E27FC236}">
                <a16:creationId xmlns:a16="http://schemas.microsoft.com/office/drawing/2014/main" id="{9A95A29E-40AF-2D52-0001-4B2E1FA95FBD}"/>
              </a:ext>
            </a:extLst>
          </p:cNvPr>
          <p:cNvSpPr txBox="1">
            <a:spLocks/>
          </p:cNvSpPr>
          <p:nvPr/>
        </p:nvSpPr>
        <p:spPr>
          <a:xfrm>
            <a:off x="566739" y="5621766"/>
            <a:ext cx="5496226" cy="221599"/>
          </a:xfrm>
          <a:prstGeom prst="rect">
            <a:avLst/>
          </a:prstGeom>
        </p:spPr>
        <p:txBody>
          <a:bodyPr wrap="square" lIns="0" tIns="0" rIns="0" bIns="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defRPr/>
            </a:pPr>
            <a:r>
              <a:rPr lang="en-US" b="0" i="0" dirty="0">
                <a:solidFill>
                  <a:srgbClr val="222222"/>
                </a:solidFill>
                <a:effectLst/>
                <a:latin typeface="+mn-lt"/>
              </a:rPr>
              <a:t>Sources: Capital Group, Morningstar. As of 3/31/24. Past results are not predictive of results in future periods. Weights shown by issue and they are the sum of the top 10 holdings of each index on a monthly basis. </a:t>
            </a:r>
            <a:endParaRPr kumimoji="0" lang="en-US" sz="800" b="0" i="0" u="none" strike="noStrike" kern="0" cap="none" spc="0" normalizeH="0" baseline="0" noProof="0" dirty="0">
              <a:ln>
                <a:noFill/>
              </a:ln>
              <a:solidFill>
                <a:srgbClr val="000000"/>
              </a:solidFill>
              <a:effectLst/>
              <a:uLnTx/>
              <a:uFillTx/>
              <a:latin typeface="+mn-lt"/>
              <a:sym typeface="Avenir Next LT Com Regular"/>
            </a:endParaRPr>
          </a:p>
        </p:txBody>
      </p:sp>
      <p:sp>
        <p:nvSpPr>
          <p:cNvPr id="3" name="Slide Number Placeholder 3">
            <a:extLst>
              <a:ext uri="{FF2B5EF4-FFF2-40B4-BE49-F238E27FC236}">
                <a16:creationId xmlns:a16="http://schemas.microsoft.com/office/drawing/2014/main" id="{2B741E54-18DF-B9A1-BD31-1B9AECAE459F}"/>
              </a:ext>
            </a:extLst>
          </p:cNvPr>
          <p:cNvSpPr>
            <a:spLocks noGrp="1"/>
          </p:cNvSpPr>
          <p:nvPr>
            <p:ph type="sldNum" sz="quarter" idx="11"/>
          </p:nvPr>
        </p:nvSpPr>
        <p:spPr>
          <a:xfrm>
            <a:off x="10908792" y="6464054"/>
            <a:ext cx="711647" cy="126509"/>
          </a:xfrm>
        </p:spPr>
        <p:txBody>
          <a:bodyPr/>
          <a:lstStyle/>
          <a:p>
            <a:pPr lvl="0"/>
            <a:fld id="{86CB4B4D-7CA3-9044-876B-883B54F8677D}" type="slidenum">
              <a:rPr lang="en-US" noProof="0" smtClean="0">
                <a:sym typeface="Avenir Next LT Com Regular"/>
              </a:rPr>
              <a:pPr lvl="0"/>
              <a:t>9</a:t>
            </a:fld>
            <a:endParaRPr lang="en-US" noProof="0" dirty="0">
              <a:sym typeface="Avenir Next LT Com Regular"/>
            </a:endParaRPr>
          </a:p>
        </p:txBody>
      </p:sp>
      <p:graphicFrame>
        <p:nvGraphicFramePr>
          <p:cNvPr id="6" name="Table 8">
            <a:extLst>
              <a:ext uri="{FF2B5EF4-FFF2-40B4-BE49-F238E27FC236}">
                <a16:creationId xmlns:a16="http://schemas.microsoft.com/office/drawing/2014/main" id="{7C9B4B9B-E7A1-37CB-ABF0-B64DB8614FB4}"/>
              </a:ext>
            </a:extLst>
          </p:cNvPr>
          <p:cNvGraphicFramePr>
            <a:graphicFrameLocks noGrp="1"/>
          </p:cNvGraphicFramePr>
          <p:nvPr/>
        </p:nvGraphicFramePr>
        <p:xfrm>
          <a:off x="576593" y="380872"/>
          <a:ext cx="1412922" cy="133715"/>
        </p:xfrm>
        <a:graphic>
          <a:graphicData uri="http://schemas.openxmlformats.org/drawingml/2006/table">
            <a:tbl>
              <a:tblPr firstRow="1" bandRow="1">
                <a:tableStyleId>{5940675A-B579-460E-94D1-54222C63F5DA}</a:tableStyleId>
              </a:tblPr>
              <a:tblGrid>
                <a:gridCol w="470974">
                  <a:extLst>
                    <a:ext uri="{9D8B030D-6E8A-4147-A177-3AD203B41FA5}">
                      <a16:colId xmlns:a16="http://schemas.microsoft.com/office/drawing/2014/main" val="1633483447"/>
                    </a:ext>
                  </a:extLst>
                </a:gridCol>
                <a:gridCol w="470974">
                  <a:extLst>
                    <a:ext uri="{9D8B030D-6E8A-4147-A177-3AD203B41FA5}">
                      <a16:colId xmlns:a16="http://schemas.microsoft.com/office/drawing/2014/main" val="3520656743"/>
                    </a:ext>
                  </a:extLst>
                </a:gridCol>
                <a:gridCol w="470974">
                  <a:extLst>
                    <a:ext uri="{9D8B030D-6E8A-4147-A177-3AD203B41FA5}">
                      <a16:colId xmlns:a16="http://schemas.microsoft.com/office/drawing/2014/main" val="832219501"/>
                    </a:ext>
                  </a:extLst>
                </a:gridCol>
              </a:tblGrid>
              <a:tr h="133715">
                <a:tc>
                  <a:txBody>
                    <a:bodyPr/>
                    <a:lstStyle/>
                    <a:p>
                      <a:endParaRPr lang="en-US" dirty="0">
                        <a:solidFill>
                          <a:schemeClr val="accent1"/>
                        </a:solidFill>
                      </a:endParaRPr>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1"/>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6"/>
                    </a:solidFill>
                  </a:tcPr>
                </a:tc>
                <a:tc>
                  <a:txBody>
                    <a:bodyPr/>
                    <a:lstStyle/>
                    <a:p>
                      <a:endParaRPr lang="en-US" dirty="0"/>
                    </a:p>
                  </a:txBody>
                  <a:tcPr marL="0" marR="0" marT="0" marB="0">
                    <a:lnL w="19050" cap="flat" cmpd="sng" algn="ctr">
                      <a:solidFill>
                        <a:schemeClr val="bg2">
                          <a:lumMod val="20000"/>
                          <a:lumOff val="80000"/>
                        </a:schemeClr>
                      </a:solidFill>
                      <a:prstDash val="solid"/>
                      <a:round/>
                      <a:headEnd type="none" w="med" len="med"/>
                      <a:tailEnd type="none" w="med" len="med"/>
                    </a:lnL>
                    <a:lnR w="19050" cap="flat" cmpd="sng" algn="ctr">
                      <a:solidFill>
                        <a:schemeClr val="bg2">
                          <a:lumMod val="20000"/>
                          <a:lumOff val="80000"/>
                        </a:schemeClr>
                      </a:solidFill>
                      <a:prstDash val="solid"/>
                      <a:round/>
                      <a:headEnd type="none" w="med" len="med"/>
                      <a:tailEnd type="none" w="med" len="med"/>
                    </a:lnR>
                    <a:lnT w="19050" cap="flat" cmpd="sng" algn="ctr">
                      <a:solidFill>
                        <a:schemeClr val="bg2">
                          <a:lumMod val="20000"/>
                          <a:lumOff val="80000"/>
                        </a:schemeClr>
                      </a:solidFill>
                      <a:prstDash val="solid"/>
                      <a:round/>
                      <a:headEnd type="none" w="med" len="med"/>
                      <a:tailEnd type="none" w="med" len="med"/>
                    </a:lnT>
                    <a:lnB w="19050" cap="flat" cmpd="sng" algn="ctr">
                      <a:solidFill>
                        <a:schemeClr val="bg2">
                          <a:lumMod val="20000"/>
                          <a:lumOff val="8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2508868059"/>
                  </a:ext>
                </a:extLst>
              </a:tr>
            </a:tbl>
          </a:graphicData>
        </a:graphic>
      </p:graphicFrame>
      <p:sp>
        <p:nvSpPr>
          <p:cNvPr id="5" name="TextBox 4">
            <a:extLst>
              <a:ext uri="{FF2B5EF4-FFF2-40B4-BE49-F238E27FC236}">
                <a16:creationId xmlns:a16="http://schemas.microsoft.com/office/drawing/2014/main" id="{C33C01A1-168C-2DDC-A4B3-F3E18CF0DC59}"/>
              </a:ext>
            </a:extLst>
          </p:cNvPr>
          <p:cNvSpPr txBox="1"/>
          <p:nvPr/>
        </p:nvSpPr>
        <p:spPr>
          <a:xfrm>
            <a:off x="-552293" y="3621386"/>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40" name="TextBox 39">
            <a:extLst>
              <a:ext uri="{FF2B5EF4-FFF2-40B4-BE49-F238E27FC236}">
                <a16:creationId xmlns:a16="http://schemas.microsoft.com/office/drawing/2014/main" id="{90B613DE-874E-1ABC-CE6D-5DD6BD530D85}"/>
              </a:ext>
            </a:extLst>
          </p:cNvPr>
          <p:cNvSpPr txBox="1"/>
          <p:nvPr/>
        </p:nvSpPr>
        <p:spPr>
          <a:xfrm>
            <a:off x="7909057" y="-75414"/>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39" name="TextBox 38">
            <a:extLst>
              <a:ext uri="{FF2B5EF4-FFF2-40B4-BE49-F238E27FC236}">
                <a16:creationId xmlns:a16="http://schemas.microsoft.com/office/drawing/2014/main" id="{30C794B3-49AA-BB07-70B8-A18F4CBE4741}"/>
              </a:ext>
            </a:extLst>
          </p:cNvPr>
          <p:cNvSpPr txBox="1"/>
          <p:nvPr/>
        </p:nvSpPr>
        <p:spPr>
          <a:xfrm>
            <a:off x="5301346" y="3778453"/>
            <a:ext cx="699946" cy="153888"/>
          </a:xfrm>
          <a:prstGeom prst="rect">
            <a:avLst/>
          </a:prstGeom>
          <a:solidFill>
            <a:schemeClr val="bg1"/>
          </a:solidFill>
          <a:ln w="12700">
            <a:miter lim="400000"/>
          </a:ln>
        </p:spPr>
        <p:txBody>
          <a:bodyPr wrap="square" lIns="0" tIns="0" rIns="0" bIns="0" rtlCol="0">
            <a:spAutoFit/>
          </a:bodyPr>
          <a:lstStyle/>
          <a:p>
            <a:r>
              <a:rPr lang="en-US" sz="1000" b="1" dirty="0">
                <a:solidFill>
                  <a:schemeClr val="accent2"/>
                </a:solidFill>
                <a:latin typeface="+mn-lt"/>
              </a:rPr>
              <a:t>15.4%</a:t>
            </a:r>
          </a:p>
        </p:txBody>
      </p:sp>
      <p:sp>
        <p:nvSpPr>
          <p:cNvPr id="18" name="Content Placeholder 2">
            <a:extLst>
              <a:ext uri="{FF2B5EF4-FFF2-40B4-BE49-F238E27FC236}">
                <a16:creationId xmlns:a16="http://schemas.microsoft.com/office/drawing/2014/main" id="{C9FE875B-4A8B-A80D-AA09-1FF12AAF1AFF}"/>
              </a:ext>
            </a:extLst>
          </p:cNvPr>
          <p:cNvSpPr txBox="1">
            <a:spLocks/>
          </p:cNvSpPr>
          <p:nvPr/>
        </p:nvSpPr>
        <p:spPr>
          <a:xfrm>
            <a:off x="6413815" y="1709589"/>
            <a:ext cx="5746474" cy="769441"/>
          </a:xfrm>
          <a:prstGeom prst="rect">
            <a:avLst/>
          </a:prstGeom>
          <a:noFill/>
        </p:spPr>
        <p:txBody>
          <a:bodyPr wrap="square" lIns="0" tIns="0" rIns="0" bIns="0" rtlCol="0">
            <a:spAutoFit/>
          </a:bodyPr>
          <a:lstStyle>
            <a:lvl1pPr marL="0" marR="0" indent="0" algn="l" defTabSz="228600" rtl="0" eaLnBrk="1" latinLnBrk="0" hangingPunct="1">
              <a:lnSpc>
                <a:spcPct val="100000"/>
              </a:lnSpc>
              <a:spcBef>
                <a:spcPts val="600"/>
              </a:spcBef>
              <a:spcAft>
                <a:spcPts val="1800"/>
              </a:spcAft>
              <a:buClrTx/>
              <a:buSzTx/>
              <a:buFont typeface="AvenirNext LT Com Medium" panose="020B0803020202020204" pitchFamily="34" charset="0"/>
              <a:buNone/>
              <a:tabLst/>
              <a:defRPr sz="24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1pPr>
            <a:lvl2pPr marL="284162"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20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2pPr>
            <a:lvl3pPr marL="569913" marR="0" indent="0" algn="l" defTabSz="228600" rtl="0" eaLnBrk="1" latinLnBrk="0" hangingPunct="1">
              <a:lnSpc>
                <a:spcPct val="100000"/>
              </a:lnSpc>
              <a:spcBef>
                <a:spcPts val="0"/>
              </a:spcBef>
              <a:spcAft>
                <a:spcPts val="1800"/>
              </a:spcAft>
              <a:buClrTx/>
              <a:buSzTx/>
              <a:buFont typeface="Arial" panose="020B0604020202020204" pitchFamily="34" charset="0"/>
              <a:buNone/>
              <a:tabLst/>
              <a:defRPr sz="1800" b="0" i="0" u="none" strike="noStrike" cap="none" spc="0" baseline="0">
                <a:ln>
                  <a:noFill/>
                </a:ln>
                <a:solidFill>
                  <a:schemeClr val="tx1"/>
                </a:solidFill>
                <a:uFillTx/>
                <a:latin typeface="+mn-lt"/>
                <a:ea typeface="AvenirNext LT Com Regular" panose="020B0503020202020204" pitchFamily="34" charset="0"/>
                <a:cs typeface="AvenirNext LT Com Regular" panose="020B0503020202020204" pitchFamily="34" charset="0"/>
                <a:sym typeface="Avenir Next LT Com Regular"/>
              </a:defRPr>
            </a:lvl3pPr>
            <a:lvl4pPr marL="0" marR="0" indent="3429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4pPr>
            <a:lvl5pPr marL="0" marR="0" indent="457200" algn="l" defTabSz="228600" rtl="0" eaLnBrk="1" latinLnBrk="0" hangingPunct="1">
              <a:lnSpc>
                <a:spcPct val="100000"/>
              </a:lnSpc>
              <a:spcBef>
                <a:spcPts val="0"/>
              </a:spcBef>
              <a:spcAft>
                <a:spcPts val="1800"/>
              </a:spcAft>
              <a:buClrTx/>
              <a:buSzTx/>
              <a:buFontTx/>
              <a:buNone/>
              <a:tabLst/>
              <a:defRPr sz="1600" b="0" i="0" u="none" strike="noStrike" cap="none" spc="0" baseline="0">
                <a:ln>
                  <a:noFill/>
                </a:ln>
                <a:solidFill>
                  <a:srgbClr val="000000"/>
                </a:solidFill>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5pPr>
            <a:lvl6pPr marL="0" marR="0" indent="5715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6pPr>
            <a:lvl7pPr marL="0" marR="0" indent="6858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7pPr>
            <a:lvl8pPr marL="0" marR="0" indent="8001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8pPr>
            <a:lvl9pPr marL="0" marR="0" indent="914400" algn="l" defTabSz="228600" rtl="0" eaLnBrk="1" latinLnBrk="0" hangingPunct="1">
              <a:lnSpc>
                <a:spcPct val="120000"/>
              </a:lnSpc>
              <a:spcBef>
                <a:spcPts val="1500"/>
              </a:spcBef>
              <a:spcAft>
                <a:spcPts val="0"/>
              </a:spcAft>
              <a:buClrTx/>
              <a:buSzTx/>
              <a:buFontTx/>
              <a:buNone/>
              <a:tabLst/>
              <a:defRPr sz="1800" b="0" i="0" u="none" strike="noStrike" cap="none" spc="0" baseline="0">
                <a:ln>
                  <a:noFill/>
                </a:ln>
                <a:solidFill>
                  <a:srgbClr val="000000"/>
                </a:solidFill>
                <a:uFillTx/>
                <a:latin typeface="Avenir Next LT Com Regular"/>
                <a:ea typeface="Avenir Next LT Com Regular"/>
                <a:cs typeface="Avenir Next LT Com Regular"/>
                <a:sym typeface="Avenir Next LT Com Regular"/>
              </a:defRPr>
            </a:lvl9pPr>
          </a:lstStyle>
          <a:p>
            <a:pPr>
              <a:lnSpc>
                <a:spcPts val="1500"/>
              </a:lnSpc>
              <a:spcBef>
                <a:spcPts val="0"/>
              </a:spcBef>
              <a:spcAft>
                <a:spcPts val="600"/>
              </a:spcAft>
            </a:pPr>
            <a:r>
              <a:rPr lang="en-US" sz="1400" b="1" i="0" dirty="0">
                <a:solidFill>
                  <a:srgbClr val="222222"/>
                </a:solidFill>
                <a:effectLst/>
              </a:rPr>
              <a:t>…but international markets offer attractive growth opportunities</a:t>
            </a:r>
            <a:br>
              <a:rPr lang="en-US" sz="1400" b="1" i="0" dirty="0">
                <a:solidFill>
                  <a:srgbClr val="222222"/>
                </a:solidFill>
                <a:effectLst/>
              </a:rPr>
            </a:br>
            <a:r>
              <a:rPr lang="en-US" sz="1400" b="1" i="0" dirty="0">
                <a:solidFill>
                  <a:srgbClr val="222222"/>
                </a:solidFill>
                <a:effectLst/>
              </a:rPr>
              <a:t>as well</a:t>
            </a:r>
          </a:p>
          <a:p>
            <a:pPr>
              <a:lnSpc>
                <a:spcPts val="1200"/>
              </a:lnSpc>
              <a:spcBef>
                <a:spcPts val="0"/>
              </a:spcBef>
              <a:spcAft>
                <a:spcPts val="600"/>
              </a:spcAft>
            </a:pPr>
            <a:r>
              <a:rPr lang="en-US" sz="1000" b="1" dirty="0">
                <a:solidFill>
                  <a:schemeClr val="tx1">
                    <a:lumMod val="65000"/>
                    <a:lumOff val="35000"/>
                  </a:schemeClr>
                </a:solidFill>
                <a:latin typeface="AvenirNext LT Com Regular" panose="020B0503020202020204" pitchFamily="34" charset="0"/>
              </a:rPr>
              <a:t>Cumulative returns of Magnificent 7 Stocks (E/W) vs. MSCI EAFE Index top </a:t>
            </a:r>
            <a:br>
              <a:rPr lang="en-US" sz="1000" b="1" dirty="0">
                <a:solidFill>
                  <a:schemeClr val="tx1">
                    <a:lumMod val="65000"/>
                    <a:lumOff val="35000"/>
                  </a:schemeClr>
                </a:solidFill>
                <a:latin typeface="AvenirNext LT Com Regular" panose="020B0503020202020204" pitchFamily="34" charset="0"/>
              </a:rPr>
            </a:br>
            <a:r>
              <a:rPr lang="en-US" sz="1000" b="1" dirty="0">
                <a:solidFill>
                  <a:schemeClr val="tx1">
                    <a:lumMod val="65000"/>
                    <a:lumOff val="35000"/>
                  </a:schemeClr>
                </a:solidFill>
                <a:latin typeface="AvenirNext LT Com Regular" panose="020B0503020202020204" pitchFamily="34" charset="0"/>
              </a:rPr>
              <a:t>7 contributors (E/W)</a:t>
            </a:r>
          </a:p>
        </p:txBody>
      </p:sp>
      <p:sp>
        <p:nvSpPr>
          <p:cNvPr id="8" name="Footer Placeholder 12">
            <a:extLst>
              <a:ext uri="{FF2B5EF4-FFF2-40B4-BE49-F238E27FC236}">
                <a16:creationId xmlns:a16="http://schemas.microsoft.com/office/drawing/2014/main" id="{79BCE208-4926-CD07-5F89-90267582C4E8}"/>
              </a:ext>
            </a:extLst>
          </p:cNvPr>
          <p:cNvSpPr txBox="1">
            <a:spLocks/>
          </p:cNvSpPr>
          <p:nvPr/>
        </p:nvSpPr>
        <p:spPr>
          <a:xfrm>
            <a:off x="6529550" y="5621766"/>
            <a:ext cx="5161008" cy="741742"/>
          </a:xfrm>
          <a:prstGeom prst="rect">
            <a:avLst/>
          </a:prstGeom>
        </p:spPr>
        <p:txBody>
          <a:bodyPr wrap="square" lIns="0" tIns="0" rIns="0" bIns="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228600" rtl="0" fontAlgn="auto" latinLnBrk="0" hangingPunct="0">
              <a:lnSpc>
                <a:spcPct val="90000"/>
              </a:lnSpc>
              <a:spcBef>
                <a:spcPts val="0"/>
              </a:spcBef>
              <a:spcAft>
                <a:spcPts val="300"/>
              </a:spcAft>
              <a:buClrTx/>
              <a:buSzTx/>
              <a:buFontTx/>
              <a:buNone/>
              <a:tabLst/>
              <a:defRPr kumimoji="0" lang="en-US" sz="800" b="0" i="0" u="none" strike="noStrike" cap="none" spc="0" normalizeH="0" baseline="0">
                <a:ln>
                  <a:noFill/>
                </a:ln>
                <a:solidFill>
                  <a:schemeClr val="tx1">
                    <a:lumMod val="65000"/>
                    <a:lumOff val="35000"/>
                  </a:schemeClr>
                </a:solidFill>
                <a:effectLst/>
                <a:uFillTx/>
                <a:latin typeface="AvenirNext LT Com Regular" panose="020B0503020202020204" pitchFamily="34" charset="0"/>
                <a:ea typeface="AvenirNext LT Com Regular" panose="020B0503020202020204" pitchFamily="34" charset="0"/>
                <a:cs typeface="AvenirNext LT Com Regular" panose="020B0503020202020204" pitchFamily="34" charset="0"/>
                <a:sym typeface="Avenir Next LT Com Regular"/>
              </a:defRPr>
            </a:lvl1pPr>
            <a:lvl2pPr marL="0" marR="0" indent="1714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2pPr>
            <a:lvl3pPr marL="0" marR="0" indent="3429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3pPr>
            <a:lvl4pPr marL="0" marR="0" indent="5143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4pPr>
            <a:lvl5pPr marL="0" marR="0" indent="6858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5pPr>
            <a:lvl6pPr marL="0" marR="0" indent="8572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6pPr>
            <a:lvl7pPr marL="0" marR="0" indent="10287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7pPr>
            <a:lvl8pPr marL="0" marR="0" indent="120015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8pPr>
            <a:lvl9pPr marL="0" marR="0" indent="1371600" algn="ctr" defTabSz="228600" rtl="0" fontAlgn="auto" latinLnBrk="0" hangingPunct="0">
              <a:lnSpc>
                <a:spcPct val="100000"/>
              </a:lnSpc>
              <a:spcBef>
                <a:spcPts val="0"/>
              </a:spcBef>
              <a:spcAft>
                <a:spcPts val="0"/>
              </a:spcAft>
              <a:buClrTx/>
              <a:buSzTx/>
              <a:buFontTx/>
              <a:buNone/>
              <a:tabLst/>
              <a:defRPr kumimoji="0" sz="105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lvl9pPr>
          </a:lstStyle>
          <a:p>
            <a:pPr>
              <a:defRPr/>
            </a:pPr>
            <a:r>
              <a:rPr lang="en-US" b="0" i="0" dirty="0">
                <a:solidFill>
                  <a:srgbClr val="222222"/>
                </a:solidFill>
                <a:effectLst/>
                <a:latin typeface="+mn-lt"/>
              </a:rPr>
              <a:t>Sources: Capital Group, FactSet, Morningstar.</a:t>
            </a:r>
          </a:p>
          <a:p>
            <a:pPr>
              <a:defRPr/>
            </a:pPr>
            <a:r>
              <a:rPr kumimoji="0" lang="en-US" sz="800" b="0" i="0" u="none" strike="noStrike" kern="0" cap="none" spc="0" normalizeH="0" baseline="0" noProof="0" dirty="0">
                <a:ln>
                  <a:noFill/>
                </a:ln>
                <a:solidFill>
                  <a:srgbClr val="000000"/>
                </a:solidFill>
                <a:effectLst/>
                <a:uLnTx/>
                <a:uFillTx/>
                <a:latin typeface="+mn-lt"/>
                <a:sym typeface="Avenir Next LT Com Regular"/>
              </a:rPr>
              <a:t>Magnificent 7 stocks were the top 7 contributors to returns for 2023 in the S&amp;P 500 Index. MSCI EAFE Index </a:t>
            </a:r>
            <a:br>
              <a:rPr kumimoji="0" lang="en-US" sz="800" b="0" i="0" u="none" strike="noStrike" kern="0" cap="none" spc="0" normalizeH="0" baseline="0" noProof="0" dirty="0">
                <a:ln>
                  <a:noFill/>
                </a:ln>
                <a:solidFill>
                  <a:srgbClr val="000000"/>
                </a:solidFill>
                <a:effectLst/>
                <a:uLnTx/>
                <a:uFillTx/>
                <a:latin typeface="+mn-lt"/>
                <a:sym typeface="Avenir Next LT Com Regular"/>
              </a:rPr>
            </a:br>
            <a:r>
              <a:rPr kumimoji="0" lang="en-US" sz="800" b="0" i="0" u="none" strike="noStrike" kern="0" cap="none" spc="0" normalizeH="0" baseline="0" noProof="0" dirty="0">
                <a:ln>
                  <a:noFill/>
                </a:ln>
                <a:solidFill>
                  <a:srgbClr val="000000"/>
                </a:solidFill>
                <a:effectLst/>
                <a:uLnTx/>
                <a:uFillTx/>
                <a:latin typeface="+mn-lt"/>
                <a:sym typeface="Avenir Next LT Com Regular"/>
              </a:rPr>
              <a:t>top 7 contributors use the same methodology, selecting the top 7 contributors to returns for 2023 in the MSCI EAFE Index. Cumulative returns of those 7 respective companies reflect the period from 1/1/22 to 3/31/24. </a:t>
            </a:r>
            <a:br>
              <a:rPr kumimoji="0" lang="en-US" sz="800" b="0" i="0" u="none" strike="noStrike" kern="0" cap="none" spc="0" normalizeH="0" baseline="0" noProof="0" dirty="0">
                <a:ln>
                  <a:noFill/>
                </a:ln>
                <a:solidFill>
                  <a:srgbClr val="000000"/>
                </a:solidFill>
                <a:effectLst/>
                <a:uLnTx/>
                <a:uFillTx/>
                <a:latin typeface="+mn-lt"/>
                <a:sym typeface="Avenir Next LT Com Regular"/>
              </a:rPr>
            </a:br>
            <a:r>
              <a:rPr kumimoji="0" lang="en-US" sz="800" b="0" i="0" u="none" strike="noStrike" kern="0" cap="none" spc="0" normalizeH="0" baseline="0" noProof="0" dirty="0">
                <a:ln>
                  <a:noFill/>
                </a:ln>
                <a:solidFill>
                  <a:srgbClr val="000000"/>
                </a:solidFill>
                <a:effectLst/>
                <a:uLnTx/>
                <a:uFillTx/>
                <a:latin typeface="+mn-lt"/>
                <a:sym typeface="Avenir Next LT Com Regular"/>
              </a:rPr>
              <a:t>E/W = equal-weighted. Returns based to 100 as of 1/1/22.</a:t>
            </a:r>
          </a:p>
          <a:p>
            <a:pPr>
              <a:defRPr/>
            </a:pPr>
            <a:r>
              <a:rPr kumimoji="0" lang="en-US" sz="800" b="0" i="0" u="none" strike="noStrike" kern="0" cap="none" spc="0" normalizeH="0" baseline="0" noProof="0" dirty="0">
                <a:ln>
                  <a:noFill/>
                </a:ln>
                <a:solidFill>
                  <a:srgbClr val="000000"/>
                </a:solidFill>
                <a:effectLst/>
                <a:uLnTx/>
                <a:uFillTx/>
                <a:latin typeface="+mn-lt"/>
                <a:sym typeface="Avenir Next LT Com Regular"/>
              </a:rPr>
              <a:t>Past results are not predictive of results in future periods.</a:t>
            </a:r>
          </a:p>
        </p:txBody>
      </p:sp>
      <p:sp>
        <p:nvSpPr>
          <p:cNvPr id="11" name="TextBox 10">
            <a:extLst>
              <a:ext uri="{FF2B5EF4-FFF2-40B4-BE49-F238E27FC236}">
                <a16:creationId xmlns:a16="http://schemas.microsoft.com/office/drawing/2014/main" id="{01F87D7B-C51F-A2E6-0422-299D6CDFF337}"/>
              </a:ext>
            </a:extLst>
          </p:cNvPr>
          <p:cNvSpPr txBox="1"/>
          <p:nvPr/>
        </p:nvSpPr>
        <p:spPr>
          <a:xfrm>
            <a:off x="7407320" y="2563426"/>
            <a:ext cx="2585902" cy="412870"/>
          </a:xfrm>
          <a:prstGeom prst="rect">
            <a:avLst/>
          </a:prstGeom>
          <a:solidFill>
            <a:schemeClr val="bg1"/>
          </a:solidFill>
          <a:ln w="12700">
            <a:miter lim="400000"/>
          </a:ln>
        </p:spPr>
        <p:txBody>
          <a:bodyPr wrap="square" lIns="0" tIns="0" rIns="0" bIns="0" rtlCol="0">
            <a:spAutoFit/>
          </a:bodyPr>
          <a:lstStyle/>
          <a:p>
            <a:pPr algn="l">
              <a:lnSpc>
                <a:spcPts val="1050"/>
              </a:lnSpc>
            </a:pPr>
            <a:r>
              <a:rPr lang="en-US" sz="800" dirty="0">
                <a:solidFill>
                  <a:schemeClr val="tx1">
                    <a:lumMod val="65000"/>
                    <a:lumOff val="35000"/>
                  </a:schemeClr>
                </a:solidFill>
                <a:latin typeface="+mn-lt"/>
              </a:rPr>
              <a:t>MSCI EAFE top 7 contributors (E/W)</a:t>
            </a:r>
          </a:p>
          <a:p>
            <a:pPr algn="l">
              <a:lnSpc>
                <a:spcPts val="1050"/>
              </a:lnSpc>
            </a:pPr>
            <a:r>
              <a:rPr lang="en-US" sz="800" dirty="0">
                <a:solidFill>
                  <a:schemeClr val="tx1">
                    <a:lumMod val="65000"/>
                    <a:lumOff val="35000"/>
                  </a:schemeClr>
                </a:solidFill>
                <a:latin typeface="+mn-lt"/>
              </a:rPr>
              <a:t>Magnificent 7 stocks (EW)</a:t>
            </a:r>
          </a:p>
          <a:p>
            <a:pPr algn="l">
              <a:lnSpc>
                <a:spcPts val="1050"/>
              </a:lnSpc>
            </a:pPr>
            <a:endParaRPr lang="en-US" sz="800" dirty="0">
              <a:solidFill>
                <a:schemeClr val="tx1">
                  <a:lumMod val="65000"/>
                  <a:lumOff val="35000"/>
                </a:schemeClr>
              </a:solidFill>
              <a:latin typeface="+mn-lt"/>
            </a:endParaRPr>
          </a:p>
        </p:txBody>
      </p:sp>
      <p:cxnSp>
        <p:nvCxnSpPr>
          <p:cNvPr id="14" name="Straight Connector 13">
            <a:extLst>
              <a:ext uri="{FF2B5EF4-FFF2-40B4-BE49-F238E27FC236}">
                <a16:creationId xmlns:a16="http://schemas.microsoft.com/office/drawing/2014/main" id="{63745168-82CA-7C62-4597-935C94800B19}"/>
              </a:ext>
            </a:extLst>
          </p:cNvPr>
          <p:cNvCxnSpPr/>
          <p:nvPr/>
        </p:nvCxnSpPr>
        <p:spPr>
          <a:xfrm>
            <a:off x="7092778" y="2769861"/>
            <a:ext cx="225410" cy="0"/>
          </a:xfrm>
          <a:prstGeom prst="line">
            <a:avLst/>
          </a:prstGeom>
          <a:noFill/>
          <a:ln w="31750" cap="rnd">
            <a:solidFill>
              <a:schemeClr val="accent6">
                <a:lumMod val="75000"/>
              </a:schemeClr>
            </a:solidFill>
            <a:prstDash val="solid"/>
            <a:miter lim="4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71AEF6E2-1F2C-7159-3633-1FC676664B09}"/>
              </a:ext>
            </a:extLst>
          </p:cNvPr>
          <p:cNvCxnSpPr/>
          <p:nvPr/>
        </p:nvCxnSpPr>
        <p:spPr>
          <a:xfrm>
            <a:off x="7092778" y="2628210"/>
            <a:ext cx="225410" cy="0"/>
          </a:xfrm>
          <a:prstGeom prst="line">
            <a:avLst/>
          </a:prstGeom>
          <a:noFill/>
          <a:ln w="31750" cap="rnd">
            <a:solidFill>
              <a:schemeClr val="accent2"/>
            </a:solidFill>
            <a:prstDash val="solid"/>
            <a:miter lim="400000"/>
          </a:ln>
          <a:effectLst/>
          <a:sp3d/>
        </p:spPr>
        <p:style>
          <a:lnRef idx="0">
            <a:scrgbClr r="0" g="0" b="0"/>
          </a:lnRef>
          <a:fillRef idx="0">
            <a:scrgbClr r="0" g="0" b="0"/>
          </a:fillRef>
          <a:effectRef idx="0">
            <a:scrgbClr r="0" g="0" b="0"/>
          </a:effectRef>
          <a:fontRef idx="none"/>
        </p:style>
      </p:cxnSp>
      <p:sp>
        <p:nvSpPr>
          <p:cNvPr id="9" name="TextBox 8">
            <a:extLst>
              <a:ext uri="{FF2B5EF4-FFF2-40B4-BE49-F238E27FC236}">
                <a16:creationId xmlns:a16="http://schemas.microsoft.com/office/drawing/2014/main" id="{8B14ABF8-252C-C6BE-F9B8-B2B868E9A76F}"/>
              </a:ext>
            </a:extLst>
          </p:cNvPr>
          <p:cNvSpPr txBox="1"/>
          <p:nvPr/>
        </p:nvSpPr>
        <p:spPr>
          <a:xfrm>
            <a:off x="8216121" y="5735171"/>
            <a:ext cx="65" cy="215444"/>
          </a:xfrm>
          <a:prstGeom prst="rect">
            <a:avLst/>
          </a:prstGeom>
          <a:ln w="12700">
            <a:miter lim="400000"/>
          </a:ln>
        </p:spPr>
        <p:txBody>
          <a:bodyPr wrap="none" lIns="0" tIns="0" rIns="0" bIns="0" rtlCol="0">
            <a:spAutoFit/>
          </a:bodyPr>
          <a:lstStyle/>
          <a:p>
            <a:endParaRPr lang="en-US" sz="1400" b="1" dirty="0" err="1">
              <a:latin typeface="+mn-lt"/>
            </a:endParaRPr>
          </a:p>
        </p:txBody>
      </p:sp>
      <p:sp>
        <p:nvSpPr>
          <p:cNvPr id="7" name="TextBox 6">
            <a:extLst>
              <a:ext uri="{FF2B5EF4-FFF2-40B4-BE49-F238E27FC236}">
                <a16:creationId xmlns:a16="http://schemas.microsoft.com/office/drawing/2014/main" id="{41F17E31-8EDC-B288-179B-F863352F7887}"/>
              </a:ext>
            </a:extLst>
          </p:cNvPr>
          <p:cNvSpPr txBox="1"/>
          <p:nvPr/>
        </p:nvSpPr>
        <p:spPr>
          <a:xfrm>
            <a:off x="11354660" y="2429066"/>
            <a:ext cx="671793" cy="361061"/>
          </a:xfrm>
          <a:prstGeom prst="rect">
            <a:avLst/>
          </a:prstGeom>
          <a:solidFill>
            <a:schemeClr val="bg1"/>
          </a:solidFill>
          <a:ln w="12700">
            <a:miter lim="400000"/>
          </a:ln>
        </p:spPr>
        <p:txBody>
          <a:bodyPr wrap="square" lIns="0" tIns="0" rIns="0" bIns="0" rtlCol="0">
            <a:spAutoFit/>
          </a:bodyPr>
          <a:lstStyle/>
          <a:p>
            <a:pPr algn="l">
              <a:lnSpc>
                <a:spcPts val="800"/>
              </a:lnSpc>
              <a:spcAft>
                <a:spcPts val="300"/>
              </a:spcAft>
            </a:pPr>
            <a:r>
              <a:rPr lang="en-US" sz="800" dirty="0">
                <a:solidFill>
                  <a:schemeClr val="accent2"/>
                </a:solidFill>
                <a:latin typeface="+mn-lt"/>
              </a:rPr>
              <a:t>Cumulative</a:t>
            </a:r>
            <a:br>
              <a:rPr lang="en-US" sz="800" dirty="0">
                <a:solidFill>
                  <a:schemeClr val="accent2"/>
                </a:solidFill>
                <a:latin typeface="+mn-lt"/>
              </a:rPr>
            </a:br>
            <a:r>
              <a:rPr lang="en-US" sz="800" dirty="0">
                <a:solidFill>
                  <a:schemeClr val="accent2"/>
                </a:solidFill>
                <a:latin typeface="+mn-lt"/>
              </a:rPr>
              <a:t>return: </a:t>
            </a:r>
            <a:endParaRPr lang="en-US" sz="800" b="1" dirty="0">
              <a:solidFill>
                <a:schemeClr val="accent2"/>
              </a:solidFill>
              <a:latin typeface="+mn-lt"/>
            </a:endParaRPr>
          </a:p>
          <a:p>
            <a:pPr algn="l">
              <a:lnSpc>
                <a:spcPts val="900"/>
              </a:lnSpc>
              <a:spcAft>
                <a:spcPts val="200"/>
              </a:spcAft>
            </a:pPr>
            <a:r>
              <a:rPr lang="en-US" sz="1000" b="1" dirty="0">
                <a:solidFill>
                  <a:schemeClr val="accent2"/>
                </a:solidFill>
                <a:latin typeface="+mn-lt"/>
              </a:rPr>
              <a:t>57%</a:t>
            </a:r>
          </a:p>
        </p:txBody>
      </p:sp>
      <p:sp>
        <p:nvSpPr>
          <p:cNvPr id="20" name="TextBox 19">
            <a:extLst>
              <a:ext uri="{FF2B5EF4-FFF2-40B4-BE49-F238E27FC236}">
                <a16:creationId xmlns:a16="http://schemas.microsoft.com/office/drawing/2014/main" id="{05550EB1-04E6-8D58-A0B5-E3BB465666CA}"/>
              </a:ext>
            </a:extLst>
          </p:cNvPr>
          <p:cNvSpPr txBox="1"/>
          <p:nvPr/>
        </p:nvSpPr>
        <p:spPr>
          <a:xfrm>
            <a:off x="11350074" y="2957094"/>
            <a:ext cx="671793" cy="373885"/>
          </a:xfrm>
          <a:prstGeom prst="rect">
            <a:avLst/>
          </a:prstGeom>
          <a:solidFill>
            <a:schemeClr val="bg1"/>
          </a:solidFill>
          <a:ln w="12700">
            <a:miter lim="400000"/>
          </a:ln>
        </p:spPr>
        <p:txBody>
          <a:bodyPr wrap="square" lIns="0" tIns="0" rIns="0" bIns="0" rtlCol="0">
            <a:spAutoFit/>
          </a:bodyPr>
          <a:lstStyle/>
          <a:p>
            <a:pPr algn="l">
              <a:lnSpc>
                <a:spcPts val="800"/>
              </a:lnSpc>
              <a:spcAft>
                <a:spcPts val="300"/>
              </a:spcAft>
            </a:pPr>
            <a:r>
              <a:rPr lang="en-US" sz="800" dirty="0">
                <a:solidFill>
                  <a:schemeClr val="accent6">
                    <a:lumMod val="75000"/>
                  </a:schemeClr>
                </a:solidFill>
                <a:latin typeface="+mn-lt"/>
              </a:rPr>
              <a:t>Cumulative</a:t>
            </a:r>
            <a:br>
              <a:rPr lang="en-US" sz="800" dirty="0">
                <a:solidFill>
                  <a:schemeClr val="accent6">
                    <a:lumMod val="75000"/>
                  </a:schemeClr>
                </a:solidFill>
                <a:latin typeface="+mn-lt"/>
              </a:rPr>
            </a:br>
            <a:r>
              <a:rPr lang="en-US" sz="800" dirty="0">
                <a:solidFill>
                  <a:schemeClr val="accent6">
                    <a:lumMod val="75000"/>
                  </a:schemeClr>
                </a:solidFill>
                <a:latin typeface="+mn-lt"/>
              </a:rPr>
              <a:t>return: </a:t>
            </a:r>
            <a:endParaRPr lang="en-US" sz="800" b="1" dirty="0">
              <a:solidFill>
                <a:schemeClr val="accent6">
                  <a:lumMod val="75000"/>
                </a:schemeClr>
              </a:solidFill>
              <a:latin typeface="+mn-lt"/>
            </a:endParaRPr>
          </a:p>
          <a:p>
            <a:pPr algn="l">
              <a:lnSpc>
                <a:spcPts val="900"/>
              </a:lnSpc>
              <a:spcAft>
                <a:spcPts val="200"/>
              </a:spcAft>
            </a:pPr>
            <a:r>
              <a:rPr lang="en-US" sz="1000" b="1" dirty="0">
                <a:solidFill>
                  <a:schemeClr val="accent6">
                    <a:lumMod val="75000"/>
                  </a:schemeClr>
                </a:solidFill>
                <a:latin typeface="+mn-lt"/>
              </a:rPr>
              <a:t>34%</a:t>
            </a:r>
          </a:p>
        </p:txBody>
      </p:sp>
      <p:sp>
        <p:nvSpPr>
          <p:cNvPr id="17" name="Triangle 16">
            <a:extLst>
              <a:ext uri="{FF2B5EF4-FFF2-40B4-BE49-F238E27FC236}">
                <a16:creationId xmlns:a16="http://schemas.microsoft.com/office/drawing/2014/main" id="{DDADF0CF-08C3-5E3D-2D9F-232FA34BE75E}"/>
              </a:ext>
            </a:extLst>
          </p:cNvPr>
          <p:cNvSpPr/>
          <p:nvPr/>
        </p:nvSpPr>
        <p:spPr>
          <a:xfrm rot="10800000">
            <a:off x="1176374" y="284189"/>
            <a:ext cx="213360" cy="86880"/>
          </a:xfrm>
          <a:prstGeom prst="triangle">
            <a:avLst/>
          </a:prstGeom>
          <a:solidFill>
            <a:schemeClr val="accent6"/>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40" tIns="91440" rIns="91440" bIns="91440" numCol="1" spcCol="38100" rtlCol="0" anchor="ctr">
            <a:no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endParaRPr>
          </a:p>
        </p:txBody>
      </p:sp>
      <p:sp>
        <p:nvSpPr>
          <p:cNvPr id="21" name="TextBox 20">
            <a:extLst>
              <a:ext uri="{FF2B5EF4-FFF2-40B4-BE49-F238E27FC236}">
                <a16:creationId xmlns:a16="http://schemas.microsoft.com/office/drawing/2014/main" id="{840D00CE-1529-5167-A3E5-105C1B06C798}"/>
              </a:ext>
            </a:extLst>
          </p:cNvPr>
          <p:cNvSpPr txBox="1"/>
          <p:nvPr/>
        </p:nvSpPr>
        <p:spPr>
          <a:xfrm>
            <a:off x="593766" y="120797"/>
            <a:ext cx="1395749" cy="153588"/>
          </a:xfrm>
          <a:prstGeom prst="rect">
            <a:avLst/>
          </a:prstGeom>
          <a:ln w="12700">
            <a:miter lim="400000"/>
          </a:ln>
        </p:spPr>
        <p:txBody>
          <a:bodyPr wrap="square" lIns="0" tIns="0" rIns="0" bIns="0" rtlCol="0">
            <a:spAutoFit/>
          </a:bodyPr>
          <a:lstStyle/>
          <a:p>
            <a:r>
              <a:rPr lang="en-US" sz="1000" b="1" spc="170" dirty="0">
                <a:latin typeface="+mn-lt"/>
              </a:rPr>
              <a:t>INTERNATIONAL</a:t>
            </a:r>
          </a:p>
        </p:txBody>
      </p:sp>
      <p:sp>
        <p:nvSpPr>
          <p:cNvPr id="19" name="TextBox 18">
            <a:extLst>
              <a:ext uri="{FF2B5EF4-FFF2-40B4-BE49-F238E27FC236}">
                <a16:creationId xmlns:a16="http://schemas.microsoft.com/office/drawing/2014/main" id="{2390078E-2F11-6C50-44B9-E782B4F444FA}"/>
              </a:ext>
            </a:extLst>
          </p:cNvPr>
          <p:cNvSpPr txBox="1"/>
          <p:nvPr/>
        </p:nvSpPr>
        <p:spPr>
          <a:xfrm>
            <a:off x="6311442" y="2550785"/>
            <a:ext cx="432048" cy="160044"/>
          </a:xfrm>
          <a:prstGeom prst="rect">
            <a:avLst/>
          </a:prstGeom>
          <a:solidFill>
            <a:srgbClr val="FFFFFF"/>
          </a:solidFill>
          <a:ln w="12700">
            <a:miter lim="400000"/>
          </a:ln>
        </p:spPr>
        <p:txBody>
          <a:bodyPr wrap="square" lIns="18288" tIns="18288" rIns="18288" bIns="18288" rtlCol="0">
            <a:spAutoFit/>
          </a:bodyPr>
          <a:lstStyle/>
          <a:p>
            <a:r>
              <a:rPr lang="en-US" sz="800" dirty="0">
                <a:solidFill>
                  <a:schemeClr val="tx1">
                    <a:lumMod val="65000"/>
                    <a:lumOff val="35000"/>
                  </a:schemeClr>
                </a:solidFill>
                <a:latin typeface="+mn-lt"/>
              </a:rPr>
              <a:t>160%</a:t>
            </a:r>
          </a:p>
        </p:txBody>
      </p:sp>
      <p:sp>
        <p:nvSpPr>
          <p:cNvPr id="23" name="TextBox 22">
            <a:extLst>
              <a:ext uri="{FF2B5EF4-FFF2-40B4-BE49-F238E27FC236}">
                <a16:creationId xmlns:a16="http://schemas.microsoft.com/office/drawing/2014/main" id="{BC158474-93AA-A892-C427-45588EA45FCE}"/>
              </a:ext>
            </a:extLst>
          </p:cNvPr>
          <p:cNvSpPr txBox="1"/>
          <p:nvPr/>
        </p:nvSpPr>
        <p:spPr>
          <a:xfrm>
            <a:off x="6449675" y="5287927"/>
            <a:ext cx="432048" cy="160044"/>
          </a:xfrm>
          <a:prstGeom prst="rect">
            <a:avLst/>
          </a:prstGeom>
          <a:solidFill>
            <a:srgbClr val="FFFFFF"/>
          </a:solidFill>
          <a:ln w="12700">
            <a:miter lim="400000"/>
          </a:ln>
        </p:spPr>
        <p:txBody>
          <a:bodyPr wrap="square" lIns="18288" tIns="18288" rIns="18288" bIns="18288" rtlCol="0">
            <a:spAutoFit/>
          </a:bodyPr>
          <a:lstStyle/>
          <a:p>
            <a:r>
              <a:rPr lang="en-US" sz="800" dirty="0">
                <a:solidFill>
                  <a:schemeClr val="tx1">
                    <a:lumMod val="65000"/>
                    <a:lumOff val="35000"/>
                  </a:schemeClr>
                </a:solidFill>
                <a:latin typeface="+mn-lt"/>
              </a:rPr>
              <a:t>Jan-22</a:t>
            </a:r>
          </a:p>
        </p:txBody>
      </p:sp>
      <p:sp>
        <p:nvSpPr>
          <p:cNvPr id="13" name="TextBox 12">
            <a:extLst>
              <a:ext uri="{FF2B5EF4-FFF2-40B4-BE49-F238E27FC236}">
                <a16:creationId xmlns:a16="http://schemas.microsoft.com/office/drawing/2014/main" id="{F704AF3D-390A-DD5E-F515-7E4A66CD6CC2}"/>
              </a:ext>
            </a:extLst>
          </p:cNvPr>
          <p:cNvSpPr txBox="1"/>
          <p:nvPr/>
        </p:nvSpPr>
        <p:spPr>
          <a:xfrm>
            <a:off x="11098846" y="5297847"/>
            <a:ext cx="416407" cy="123111"/>
          </a:xfrm>
          <a:prstGeom prst="rect">
            <a:avLst/>
          </a:prstGeom>
          <a:solidFill>
            <a:srgbClr val="FFFFFF"/>
          </a:solidFill>
          <a:ln w="12700">
            <a:miter lim="400000"/>
          </a:ln>
        </p:spPr>
        <p:txBody>
          <a:bodyPr wrap="square" lIns="0" tIns="0" rIns="0" bIns="0" rtlCol="0">
            <a:spAutoFit/>
          </a:bodyPr>
          <a:lstStyle/>
          <a:p>
            <a:r>
              <a:rPr lang="en-US" sz="800" dirty="0">
                <a:solidFill>
                  <a:schemeClr val="tx1">
                    <a:lumMod val="65000"/>
                    <a:lumOff val="35000"/>
                  </a:schemeClr>
                </a:solidFill>
                <a:latin typeface="+mn-lt"/>
              </a:rPr>
              <a:t>Mar-24</a:t>
            </a:r>
          </a:p>
        </p:txBody>
      </p:sp>
    </p:spTree>
    <p:extLst>
      <p:ext uri="{BB962C8B-B14F-4D97-AF65-F5344CB8AC3E}">
        <p14:creationId xmlns:p14="http://schemas.microsoft.com/office/powerpoint/2010/main" val="221491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6GZMEAz_FSbRQkzMlb_Vuw"/>
</p:tagLst>
</file>

<file path=ppt/theme/theme1.xml><?xml version="1.0" encoding="utf-8"?>
<a:theme xmlns:a="http://schemas.openxmlformats.org/drawingml/2006/main" name="CGAF – widescreen master">
  <a:themeElements>
    <a:clrScheme name="CG Brand">
      <a:dk1>
        <a:srgbClr val="000000"/>
      </a:dk1>
      <a:lt1>
        <a:srgbClr val="FFFFFF"/>
      </a:lt1>
      <a:dk2>
        <a:srgbClr val="00294B"/>
      </a:dk2>
      <a:lt2>
        <a:srgbClr val="BEB7B3"/>
      </a:lt2>
      <a:accent1>
        <a:srgbClr val="005F9E"/>
      </a:accent1>
      <a:accent2>
        <a:srgbClr val="009CDC"/>
      </a:accent2>
      <a:accent3>
        <a:srgbClr val="7BD0E2"/>
      </a:accent3>
      <a:accent4>
        <a:srgbClr val="00AEA9"/>
      </a:accent4>
      <a:accent5>
        <a:srgbClr val="008E77"/>
      </a:accent5>
      <a:accent6>
        <a:srgbClr val="B42573"/>
      </a:accent6>
      <a:hlink>
        <a:srgbClr val="0070C0"/>
      </a:hlink>
      <a:folHlink>
        <a:srgbClr val="00B0F0"/>
      </a:folHlink>
    </a:clrScheme>
    <a:fontScheme name="CG Brand font">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91440" tIns="91440" rIns="91440" bIns="91440" numCol="1" spcCol="38100" rtlCol="0" anchor="ctr">
        <a:noAutofit/>
      </a:bodyPr>
      <a:lstStyle>
        <a:defPPr marL="0" marR="0" indent="0" algn="ctr" defTabSz="457200" rtl="0" fontAlgn="auto" latinLnBrk="0" hangingPunct="0">
          <a:lnSpc>
            <a:spcPct val="100000"/>
          </a:lnSpc>
          <a:spcBef>
            <a:spcPts val="0"/>
          </a:spcBef>
          <a:spcAft>
            <a:spcPts val="0"/>
          </a:spcAft>
          <a:buClrTx/>
          <a:buSzTx/>
          <a:buFontTx/>
          <a:buNone/>
          <a:tabLst/>
          <a:defRPr kumimoji="0" sz="1600" b="0" i="0" u="none" strike="noStrike" cap="none" spc="0" normalizeH="0" baseline="0" dirty="0">
            <a:ln>
              <a:noFill/>
            </a:ln>
            <a:solidFill>
              <a:srgbClr val="FFFFFF"/>
            </a:solidFill>
            <a:effectLst>
              <a:outerShdw blurRad="38100" dist="12700" dir="5400000" rotWithShape="0">
                <a:srgbClr val="000000">
                  <a:alpha val="50000"/>
                </a:srgbClr>
              </a:outerShdw>
            </a:effectLst>
            <a:uFillTx/>
            <a:latin typeface="AvenirNext LT Com Regular" panose="020B0503020202020204" pitchFamily="34" charset="0"/>
            <a:sym typeface="Avenir Next LT Com Regular"/>
          </a:defRPr>
        </a:defPPr>
      </a:lstStyle>
      <a:style>
        <a:lnRef idx="0">
          <a:scrgbClr r="0" g="0" b="0"/>
        </a:lnRef>
        <a:fillRef idx="0">
          <a:scrgbClr r="0" g="0" b="0"/>
        </a:fillRef>
        <a:effectRef idx="0">
          <a:scrgbClr r="0" g="0" b="0"/>
        </a:effectRef>
        <a:fontRef idx="none"/>
      </a:style>
    </a:spDef>
    <a:lnDef>
      <a:spPr>
        <a:noFill/>
        <a:ln w="9525" cap="flat">
          <a:solidFill>
            <a:schemeClr val="tx1"/>
          </a:solidFill>
          <a:prstDash val="solid"/>
          <a:miter lim="400000"/>
        </a:ln>
        <a:effectLst/>
        <a:sp3d/>
      </a:spPr>
      <a:bodyPr/>
      <a:lstStyle/>
      <a:style>
        <a:lnRef idx="0">
          <a:scrgbClr r="0" g="0" b="0"/>
        </a:lnRef>
        <a:fillRef idx="0">
          <a:scrgbClr r="0" g="0" b="0"/>
        </a:fillRef>
        <a:effectRef idx="0">
          <a:scrgbClr r="0" g="0" b="0"/>
        </a:effectRef>
        <a:fontRef idx="none"/>
      </a:style>
    </a:lnDef>
    <a:txDef>
      <a:spPr>
        <a:ln w="12700">
          <a:miter lim="400000"/>
        </a:ln>
      </a:spPr>
      <a:bodyPr wrap="square" lIns="0" tIns="0" rIns="0" bIns="0" rtlCol="0">
        <a:spAutoFit/>
      </a:bodyPr>
      <a:lstStyle>
        <a:defPPr>
          <a:defRPr sz="1400" b="1" dirty="0" err="1" smtClean="0">
            <a:latin typeface="+mn-lt"/>
          </a:defRPr>
        </a:defPPr>
      </a:lstStyle>
    </a:txDef>
  </a:objectDefaults>
  <a:extraClrSchemeLst/>
  <a:extLst>
    <a:ext uri="{05A4C25C-085E-4340-85A3-A5531E510DB2}">
      <thm15:themeFamily xmlns:thm15="http://schemas.microsoft.com/office/thememl/2012/main" name="Presentation3" id="{9E5B10C7-11D5-CE44-A589-D0EDE54317C6}" vid="{10F6013C-AF51-B846-9CBE-8EDB183B8CB8}"/>
    </a:ext>
  </a:extLst>
</a:theme>
</file>

<file path=ppt/theme/theme2.xml><?xml version="1.0" encoding="utf-8"?>
<a:theme xmlns:a="http://schemas.openxmlformats.org/drawingml/2006/main" name="White">
  <a:themeElements>
    <a:clrScheme name="CG Color Palette 2018">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Brand font">
      <a:majorFont>
        <a:latin typeface="AvenirNext LT Com Regular"/>
        <a:ea typeface=""/>
        <a:cs typeface=""/>
      </a:majorFont>
      <a:minorFont>
        <a:latin typeface="AvenirNext LT Com Regular"/>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39F"/>
        </a:solidFill>
        <a:ln w="12700" cap="flat">
          <a:noFill/>
          <a:miter lim="400000"/>
        </a:ln>
        <a:effectLst/>
        <a:sp3d/>
      </a:spPr>
      <a:bodyPr rot="0" spcFirstLastPara="1" vertOverflow="overflow" horzOverflow="overflow" vert="horz" wrap="square" lIns="38100" tIns="38100" rIns="38100" bIns="381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outerShdw blurRad="38100" dist="12700" dir="5400000" rotWithShape="0">
                <a:srgbClr val="000000">
                  <a:alpha val="50000"/>
                </a:srgbClr>
              </a:outerShdw>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81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457200"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venir Next LT Com Regular"/>
            <a:ea typeface="Avenir Next LT Com Regular"/>
            <a:cs typeface="Avenir Next LT Com Regular"/>
            <a:sym typeface="Avenir Next LT Com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CG color test palette">
      <a:dk1>
        <a:srgbClr val="005F9E"/>
      </a:dk1>
      <a:lt1>
        <a:srgbClr val="FFFFFF"/>
      </a:lt1>
      <a:dk2>
        <a:srgbClr val="009CDC"/>
      </a:dk2>
      <a:lt2>
        <a:srgbClr val="E3E1DC"/>
      </a:lt2>
      <a:accent1>
        <a:srgbClr val="005F9E"/>
      </a:accent1>
      <a:accent2>
        <a:srgbClr val="009CDC"/>
      </a:accent2>
      <a:accent3>
        <a:srgbClr val="00AEA9"/>
      </a:accent3>
      <a:accent4>
        <a:srgbClr val="B42573"/>
      </a:accent4>
      <a:accent5>
        <a:srgbClr val="554742"/>
      </a:accent5>
      <a:accent6>
        <a:srgbClr val="D5D0CA"/>
      </a:accent6>
      <a:hlink>
        <a:srgbClr val="0000FF"/>
      </a:hlink>
      <a:folHlink>
        <a:srgbClr val="FF00FF"/>
      </a:folHlink>
    </a:clrScheme>
    <a:fontScheme name="CG Preferred Fonts 2018">
      <a:majorFont>
        <a:latin typeface="AvenirNext LT Com Regular"/>
        <a:ea typeface=""/>
        <a:cs typeface=""/>
      </a:majorFont>
      <a:minorFont>
        <a:latin typeface="AvenirNext LT Com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2E17A3A3A36248B8A342099C453439" ma:contentTypeVersion="5" ma:contentTypeDescription="Create a new document." ma:contentTypeScope="" ma:versionID="b38b74017edb8b236aef0f9fd312a6cc">
  <xsd:schema xmlns:xsd="http://www.w3.org/2001/XMLSchema" xmlns:xs="http://www.w3.org/2001/XMLSchema" xmlns:p="http://schemas.microsoft.com/office/2006/metadata/properties" xmlns:ns1="http://schemas.microsoft.com/sharepoint/v3" xmlns:ns2="10582c33-69c9-4774-acaf-6f9b161f4888" xmlns:ns3="e203b30b-b9f7-4f11-9b38-cf28dff0c31f" targetNamespace="http://schemas.microsoft.com/office/2006/metadata/properties" ma:root="true" ma:fieldsID="36a575789df47e3fa0afc82f24768fe2" ns1:_="" ns2:_="" ns3:_="">
    <xsd:import namespace="http://schemas.microsoft.com/sharepoint/v3"/>
    <xsd:import namespace="10582c33-69c9-4774-acaf-6f9b161f4888"/>
    <xsd:import namespace="e203b30b-b9f7-4f11-9b38-cf28dff0c31f"/>
    <xsd:element name="properties">
      <xsd:complexType>
        <xsd:sequence>
          <xsd:element name="documentManagement">
            <xsd:complexType>
              <xsd:all>
                <xsd:element ref="ns2:_dlc_DocId" minOccurs="0"/>
                <xsd:element ref="ns2:_dlc_DocIdUrl" minOccurs="0"/>
                <xsd:element ref="ns2:_dlc_DocIdPersistId" minOccurs="0"/>
                <xsd:element ref="ns3:Channel" minOccurs="0"/>
                <xsd:element ref="ns3:Description0" minOccurs="0"/>
                <xsd:element ref="ns1:PublishingCont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Contact" ma:index="13" nillable="true" ma:displayName="Contact"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0582c33-69c9-4774-acaf-6f9b161f488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203b30b-b9f7-4f11-9b38-cf28dff0c31f" elementFormDefault="qualified">
    <xsd:import namespace="http://schemas.microsoft.com/office/2006/documentManagement/types"/>
    <xsd:import namespace="http://schemas.microsoft.com/office/infopath/2007/PartnerControls"/>
    <xsd:element name="Channel" ma:index="11" nillable="true" ma:displayName="Channel" ma:format="RadioButtons" ma:internalName="Channel">
      <xsd:simpleType>
        <xsd:restriction base="dms:Choice">
          <xsd:enumeration value="Print"/>
          <xsd:enumeration value="Web"/>
          <xsd:enumeration value="Mobile"/>
          <xsd:enumeration value="Other"/>
        </xsd:restriction>
      </xsd:simpleType>
    </xsd:element>
    <xsd:element name="Description0" ma:index="12"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hannel xmlns="e203b30b-b9f7-4f11-9b38-cf28dff0c31f" xsi:nil="true"/>
    <PublishingContact xmlns="http://schemas.microsoft.com/sharepoint/v3">
      <UserInfo>
        <DisplayName/>
        <AccountId xsi:nil="true"/>
        <AccountType/>
      </UserInfo>
    </PublishingContact>
    <Description0 xmlns="e203b30b-b9f7-4f11-9b38-cf28dff0c31f" xsi:nil="true"/>
    <_dlc_DocId xmlns="10582c33-69c9-4774-acaf-6f9b161f4888">PCGBG-1695dafa-40e4-41fe-91d8-516472e1ebd1</_dlc_DocId>
    <_dlc_DocIdUrl xmlns="10582c33-69c9-4774-acaf-6f9b161f4888">
      <Url>http://projects/sites/CGBrandGuidelinesAndAssets/_layouts/15/DocIdRedir.aspx?ID=PCGBG-1695dafa-40e4-41fe-91d8-516472e1ebd1</Url>
      <Description>PCGBG-1695dafa-40e4-41fe-91d8-516472e1ebd1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786B36-7F39-4EFD-AD36-DA61B72A28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582c33-69c9-4774-acaf-6f9b161f4888"/>
    <ds:schemaRef ds:uri="e203b30b-b9f7-4f11-9b38-cf28dff0c3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3FB921-50B7-4423-A2D6-76FC7478F5A1}">
  <ds:schemaRefs>
    <ds:schemaRef ds:uri="http://schemas.microsoft.com/office/2006/metadata/properties"/>
    <ds:schemaRef ds:uri="http://schemas.microsoft.com/office/infopath/2007/PartnerControls"/>
    <ds:schemaRef ds:uri="e203b30b-b9f7-4f11-9b38-cf28dff0c31f"/>
    <ds:schemaRef ds:uri="http://schemas.microsoft.com/sharepoint/v3"/>
    <ds:schemaRef ds:uri="10582c33-69c9-4774-acaf-6f9b161f4888"/>
  </ds:schemaRefs>
</ds:datastoreItem>
</file>

<file path=customXml/itemProps3.xml><?xml version="1.0" encoding="utf-8"?>
<ds:datastoreItem xmlns:ds="http://schemas.openxmlformats.org/officeDocument/2006/customXml" ds:itemID="{B398BF46-9C05-4726-9BFF-467045CE64CF}">
  <ds:schemaRefs>
    <ds:schemaRef ds:uri="http://schemas.microsoft.com/sharepoint/events"/>
  </ds:schemaRefs>
</ds:datastoreItem>
</file>

<file path=customXml/itemProps4.xml><?xml version="1.0" encoding="utf-8"?>
<ds:datastoreItem xmlns:ds="http://schemas.openxmlformats.org/officeDocument/2006/customXml" ds:itemID="{D342DFE3-3BE5-4667-9BEF-CD46C3F5657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CGAF – widescreen master</Template>
  <TotalTime>51603</TotalTime>
  <Words>6596</Words>
  <Application>Microsoft Macintosh PowerPoint</Application>
  <PresentationFormat>Widescreen</PresentationFormat>
  <Paragraphs>477</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Avenir Next LT Com Regular</vt:lpstr>
      <vt:lpstr>AvenirNext LT Com Cn</vt:lpstr>
      <vt:lpstr>AvenirNext LT Com Medium</vt:lpstr>
      <vt:lpstr>AvenirNext LT Com Regular</vt:lpstr>
      <vt:lpstr>CGAF – widescreen master</vt:lpstr>
      <vt:lpstr>Capital Group equity insights</vt:lpstr>
      <vt:lpstr>PowerPoint Presentation</vt:lpstr>
      <vt:lpstr>Back to normal? The ‘new’ era of higher rates</vt:lpstr>
      <vt:lpstr>Corporate earnings rebound anticipated in 2024</vt:lpstr>
      <vt:lpstr>The global leaders of today may not be the leaders of tomorrow</vt:lpstr>
      <vt:lpstr>Dividends may be relevant for the first time in decades</vt:lpstr>
      <vt:lpstr>Attractive yields exist around the globe </vt:lpstr>
      <vt:lpstr>Is it time for international equities to shine?</vt:lpstr>
      <vt:lpstr>A broader landscape of market opportunity exists outside the U.S.</vt:lpstr>
      <vt:lpstr>Emerging market opportunities require deep research</vt:lpstr>
      <vt:lpstr>Multiple expansion has been most pronounced among the most expensive companies A selective approach to seeking growth opportunities is more important than ever given the gap in valuations</vt:lpstr>
      <vt:lpstr>Seeking growth industries beyond the Magnificent 7</vt:lpstr>
      <vt:lpstr>Small-cap: Look for future growth outside the largest companies,  even in non-U.S. countries</vt:lpstr>
      <vt:lpstr>Key terms and glossary</vt:lpstr>
      <vt:lpstr>Key terms and glossary (continued)</vt:lpstr>
      <vt:lpstr>PowerPoint Presentation</vt:lpstr>
      <vt:lpstr>Important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Equities: </dc:title>
  <dc:creator>Sonia Brown (SOMB)</dc:creator>
  <cp:lastModifiedBy>Valerie Laney (VEL)</cp:lastModifiedBy>
  <cp:revision>6550</cp:revision>
  <cp:lastPrinted>2024-04-16T15:32:48Z</cp:lastPrinted>
  <dcterms:created xsi:type="dcterms:W3CDTF">2022-06-15T17:13:36Z</dcterms:created>
  <dcterms:modified xsi:type="dcterms:W3CDTF">2024-04-16T17:15:02Z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0x010100742E17A3A3A36248B8A342099C453439</vt:lpwstr>
  </property>
  <property fmtid="{D5CDD505-2E9C-101B-9397-08002B2CF9AE}" pid="3" name="_dlc_DocIdItemGuid">
    <vt:lpwstr>874b914f-09e7-4cda-b606-e78f7103f967</vt:lpwstr>
  </property>
</Properties>
</file>